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7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7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7.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8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8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87.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8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92.xml" ContentType="application/vnd.openxmlformats-officedocument.presentationml.notesSlid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93.xml" ContentType="application/vnd.openxmlformats-officedocument.presentationml.notesSlid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176"/>
  </p:notesMasterIdLst>
  <p:handoutMasterIdLst>
    <p:handoutMasterId r:id="rId177"/>
  </p:handoutMasterIdLst>
  <p:sldIdLst>
    <p:sldId id="2241" r:id="rId2"/>
    <p:sldId id="2323" r:id="rId3"/>
    <p:sldId id="2475" r:id="rId4"/>
    <p:sldId id="3133" r:id="rId5"/>
    <p:sldId id="3134" r:id="rId6"/>
    <p:sldId id="3114" r:id="rId7"/>
    <p:sldId id="3119" r:id="rId8"/>
    <p:sldId id="3175" r:id="rId9"/>
    <p:sldId id="3176" r:id="rId10"/>
    <p:sldId id="3181" r:id="rId11"/>
    <p:sldId id="3182" r:id="rId12"/>
    <p:sldId id="3184" r:id="rId13"/>
    <p:sldId id="3186" r:id="rId14"/>
    <p:sldId id="3187" r:id="rId15"/>
    <p:sldId id="3192" r:id="rId16"/>
    <p:sldId id="3193" r:id="rId17"/>
    <p:sldId id="3194" r:id="rId18"/>
    <p:sldId id="3195" r:id="rId19"/>
    <p:sldId id="3196" r:id="rId20"/>
    <p:sldId id="3197" r:id="rId21"/>
    <p:sldId id="3198" r:id="rId22"/>
    <p:sldId id="3199" r:id="rId23"/>
    <p:sldId id="2541" r:id="rId24"/>
    <p:sldId id="2542" r:id="rId25"/>
    <p:sldId id="2543" r:id="rId26"/>
    <p:sldId id="2544" r:id="rId27"/>
    <p:sldId id="2546" r:id="rId28"/>
    <p:sldId id="2547" r:id="rId29"/>
    <p:sldId id="2548" r:id="rId30"/>
    <p:sldId id="2549" r:id="rId31"/>
    <p:sldId id="2550" r:id="rId32"/>
    <p:sldId id="2551" r:id="rId33"/>
    <p:sldId id="2552" r:id="rId34"/>
    <p:sldId id="2554" r:id="rId35"/>
    <p:sldId id="2557" r:id="rId36"/>
    <p:sldId id="2583" r:id="rId37"/>
    <p:sldId id="3222" r:id="rId38"/>
    <p:sldId id="2559" r:id="rId39"/>
    <p:sldId id="2560" r:id="rId40"/>
    <p:sldId id="2561" r:id="rId41"/>
    <p:sldId id="2562" r:id="rId42"/>
    <p:sldId id="2508" r:id="rId43"/>
    <p:sldId id="3200" r:id="rId44"/>
    <p:sldId id="3201" r:id="rId45"/>
    <p:sldId id="3202" r:id="rId46"/>
    <p:sldId id="3203" r:id="rId47"/>
    <p:sldId id="3152" r:id="rId48"/>
    <p:sldId id="2558" r:id="rId49"/>
    <p:sldId id="3204" r:id="rId50"/>
    <p:sldId id="3155" r:id="rId51"/>
    <p:sldId id="3205" r:id="rId52"/>
    <p:sldId id="3206" r:id="rId53"/>
    <p:sldId id="3207" r:id="rId54"/>
    <p:sldId id="3160" r:id="rId55"/>
    <p:sldId id="3208" r:id="rId56"/>
    <p:sldId id="3209" r:id="rId57"/>
    <p:sldId id="3210" r:id="rId58"/>
    <p:sldId id="3211" r:id="rId59"/>
    <p:sldId id="3165" r:id="rId60"/>
    <p:sldId id="3212" r:id="rId61"/>
    <p:sldId id="3213" r:id="rId62"/>
    <p:sldId id="3214" r:id="rId63"/>
    <p:sldId id="3215" r:id="rId64"/>
    <p:sldId id="3216" r:id="rId65"/>
    <p:sldId id="3217" r:id="rId66"/>
    <p:sldId id="3218" r:id="rId67"/>
    <p:sldId id="3219" r:id="rId68"/>
    <p:sldId id="3220" r:id="rId69"/>
    <p:sldId id="2699" r:id="rId70"/>
    <p:sldId id="2701" r:id="rId71"/>
    <p:sldId id="2702" r:id="rId72"/>
    <p:sldId id="2703" r:id="rId73"/>
    <p:sldId id="2698" r:id="rId74"/>
    <p:sldId id="2704" r:id="rId75"/>
    <p:sldId id="2706" r:id="rId76"/>
    <p:sldId id="2707" r:id="rId77"/>
    <p:sldId id="2708" r:id="rId78"/>
    <p:sldId id="3223" r:id="rId79"/>
    <p:sldId id="2709" r:id="rId80"/>
    <p:sldId id="2710" r:id="rId81"/>
    <p:sldId id="2711" r:id="rId82"/>
    <p:sldId id="2712" r:id="rId83"/>
    <p:sldId id="2713" r:id="rId84"/>
    <p:sldId id="2714" r:id="rId85"/>
    <p:sldId id="2715" r:id="rId86"/>
    <p:sldId id="2716" r:id="rId87"/>
    <p:sldId id="2717" r:id="rId88"/>
    <p:sldId id="2718" r:id="rId89"/>
    <p:sldId id="2719" r:id="rId90"/>
    <p:sldId id="2720" r:id="rId91"/>
    <p:sldId id="2723" r:id="rId92"/>
    <p:sldId id="2724" r:id="rId93"/>
    <p:sldId id="2722" r:id="rId94"/>
    <p:sldId id="2725" r:id="rId95"/>
    <p:sldId id="2726" r:id="rId96"/>
    <p:sldId id="2727" r:id="rId97"/>
    <p:sldId id="2728" r:id="rId98"/>
    <p:sldId id="2721" r:id="rId99"/>
    <p:sldId id="2729" r:id="rId100"/>
    <p:sldId id="2730" r:id="rId101"/>
    <p:sldId id="2731" r:id="rId102"/>
    <p:sldId id="2732" r:id="rId103"/>
    <p:sldId id="2735" r:id="rId104"/>
    <p:sldId id="2736" r:id="rId105"/>
    <p:sldId id="2737" r:id="rId106"/>
    <p:sldId id="2743" r:id="rId107"/>
    <p:sldId id="2738" r:id="rId108"/>
    <p:sldId id="2734" r:id="rId109"/>
    <p:sldId id="2739" r:id="rId110"/>
    <p:sldId id="2741" r:id="rId111"/>
    <p:sldId id="2740" r:id="rId112"/>
    <p:sldId id="2742" r:id="rId113"/>
    <p:sldId id="2744" r:id="rId114"/>
    <p:sldId id="2745" r:id="rId115"/>
    <p:sldId id="1336" r:id="rId116"/>
    <p:sldId id="2746" r:id="rId117"/>
    <p:sldId id="2747" r:id="rId118"/>
    <p:sldId id="2751" r:id="rId119"/>
    <p:sldId id="2750" r:id="rId120"/>
    <p:sldId id="2749" r:id="rId121"/>
    <p:sldId id="2754" r:id="rId122"/>
    <p:sldId id="1349" r:id="rId123"/>
    <p:sldId id="1351" r:id="rId124"/>
    <p:sldId id="1350" r:id="rId125"/>
    <p:sldId id="1352" r:id="rId126"/>
    <p:sldId id="1354" r:id="rId127"/>
    <p:sldId id="1355" r:id="rId128"/>
    <p:sldId id="1357" r:id="rId129"/>
    <p:sldId id="1358" r:id="rId130"/>
    <p:sldId id="1359" r:id="rId131"/>
    <p:sldId id="1360" r:id="rId132"/>
    <p:sldId id="1356" r:id="rId133"/>
    <p:sldId id="1364" r:id="rId134"/>
    <p:sldId id="1366" r:id="rId135"/>
    <p:sldId id="1363" r:id="rId136"/>
    <p:sldId id="1367" r:id="rId137"/>
    <p:sldId id="1368" r:id="rId138"/>
    <p:sldId id="1369" r:id="rId139"/>
    <p:sldId id="1370" r:id="rId140"/>
    <p:sldId id="1371" r:id="rId141"/>
    <p:sldId id="1373" r:id="rId142"/>
    <p:sldId id="1375" r:id="rId143"/>
    <p:sldId id="3285" r:id="rId144"/>
    <p:sldId id="3147" r:id="rId145"/>
    <p:sldId id="3148" r:id="rId146"/>
    <p:sldId id="3224" r:id="rId147"/>
    <p:sldId id="3150" r:id="rId148"/>
    <p:sldId id="3153" r:id="rId149"/>
    <p:sldId id="3226" r:id="rId150"/>
    <p:sldId id="3161" r:id="rId151"/>
    <p:sldId id="3162" r:id="rId152"/>
    <p:sldId id="3163" r:id="rId153"/>
    <p:sldId id="3164" r:id="rId154"/>
    <p:sldId id="3227" r:id="rId155"/>
    <p:sldId id="3154" r:id="rId156"/>
    <p:sldId id="3228" r:id="rId157"/>
    <p:sldId id="3174" r:id="rId158"/>
    <p:sldId id="3156" r:id="rId159"/>
    <p:sldId id="3178" r:id="rId160"/>
    <p:sldId id="3179" r:id="rId161"/>
    <p:sldId id="3180" r:id="rId162"/>
    <p:sldId id="3229" r:id="rId163"/>
    <p:sldId id="3157" r:id="rId164"/>
    <p:sldId id="3230" r:id="rId165"/>
    <p:sldId id="3183" r:id="rId166"/>
    <p:sldId id="3166" r:id="rId167"/>
    <p:sldId id="3191" r:id="rId168"/>
    <p:sldId id="3231" r:id="rId169"/>
    <p:sldId id="3232" r:id="rId170"/>
    <p:sldId id="3283" r:id="rId171"/>
    <p:sldId id="3168" r:id="rId172"/>
    <p:sldId id="3189" r:id="rId173"/>
    <p:sldId id="3284" r:id="rId174"/>
    <p:sldId id="3185" r:id="rId175"/>
  </p:sldIdLst>
  <p:sldSz cx="9144000" cy="5715000" type="screen16x1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80" userDrawn="1">
          <p15:clr>
            <a:srgbClr val="A4A3A4"/>
          </p15:clr>
        </p15:guide>
        <p15:guide id="2" pos="340" userDrawn="1">
          <p15:clr>
            <a:srgbClr val="A4A3A4"/>
          </p15:clr>
        </p15:guide>
        <p15:guide id="3" pos="292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432FF"/>
    <a:srgbClr val="FF5F00"/>
    <a:srgbClr val="FFFC00"/>
    <a:srgbClr val="FF7E79"/>
    <a:srgbClr val="F6F9D6"/>
    <a:srgbClr val="B0FFD3"/>
    <a:srgbClr val="00FDFF"/>
    <a:srgbClr val="73FEFF"/>
    <a:srgbClr val="941100"/>
    <a:srgbClr val="2121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C3BCE5-D366-8440-9C88-8317C286AD4E}" v="15" dt="2023-12-14T01:09:11.93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27" autoAdjust="0"/>
    <p:restoredTop sz="77304" autoAdjust="0"/>
  </p:normalViewPr>
  <p:slideViewPr>
    <p:cSldViewPr>
      <p:cViewPr varScale="1">
        <p:scale>
          <a:sx n="72" d="100"/>
          <a:sy n="72" d="100"/>
        </p:scale>
        <p:origin x="72" y="355"/>
      </p:cViewPr>
      <p:guideLst>
        <p:guide orient="horz" pos="2480"/>
        <p:guide pos="340"/>
        <p:guide pos="2925"/>
      </p:guideLst>
    </p:cSldViewPr>
  </p:slideViewPr>
  <p:outlineViewPr>
    <p:cViewPr>
      <p:scale>
        <a:sx n="33" d="100"/>
        <a:sy n="33" d="100"/>
      </p:scale>
      <p:origin x="0" y="-5720"/>
    </p:cViewPr>
  </p:outlineViewPr>
  <p:notesTextViewPr>
    <p:cViewPr>
      <p:scale>
        <a:sx n="185" d="100"/>
        <a:sy n="185" d="100"/>
      </p:scale>
      <p:origin x="0" y="0"/>
    </p:cViewPr>
  </p:notesTextViewPr>
  <p:sorterViewPr>
    <p:cViewPr>
      <p:scale>
        <a:sx n="66" d="100"/>
        <a:sy n="66" d="100"/>
      </p:scale>
      <p:origin x="0" y="0"/>
    </p:cViewPr>
  </p:sorterViewPr>
  <p:notesViewPr>
    <p:cSldViewPr>
      <p:cViewPr varScale="1">
        <p:scale>
          <a:sx n="85" d="100"/>
          <a:sy n="85" d="100"/>
        </p:scale>
        <p:origin x="2720" y="16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tableStyles" Target="tableStyle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microsoft.com/office/2016/11/relationships/changesInfo" Target="changesInfos/changesInfo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handoutMaster" Target="handoutMasters/handoutMaster1.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microsoft.com/office/2015/10/relationships/revisionInfo" Target="revisionInfo.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heme" Target="theme/theme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notesMaster" Target="notesMasters/notes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魏 星达" userId="ca17b13798aa44f7" providerId="LiveId" clId="{8310E2B6-B871-E44D-B8D5-4FC09B08690D}"/>
    <pc:docChg chg="addSld delSld modSld">
      <pc:chgData name="魏 星达" userId="ca17b13798aa44f7" providerId="LiveId" clId="{8310E2B6-B871-E44D-B8D5-4FC09B08690D}" dt="2022-10-20T08:25:36.794" v="22" actId="680"/>
      <pc:docMkLst>
        <pc:docMk/>
      </pc:docMkLst>
      <pc:sldChg chg="del">
        <pc:chgData name="魏 星达" userId="ca17b13798aa44f7" providerId="LiveId" clId="{8310E2B6-B871-E44D-B8D5-4FC09B08690D}" dt="2022-10-20T08:23:13.475" v="21" actId="2696"/>
        <pc:sldMkLst>
          <pc:docMk/>
          <pc:sldMk cId="439445112" sldId="1387"/>
        </pc:sldMkLst>
      </pc:sldChg>
      <pc:sldChg chg="modSp mod">
        <pc:chgData name="魏 星达" userId="ca17b13798aa44f7" providerId="LiveId" clId="{8310E2B6-B871-E44D-B8D5-4FC09B08690D}" dt="2022-10-20T08:23:07.788" v="20" actId="20577"/>
        <pc:sldMkLst>
          <pc:docMk/>
          <pc:sldMk cId="3628960693" sldId="2241"/>
        </pc:sldMkLst>
        <pc:spChg chg="mod">
          <ac:chgData name="魏 星达" userId="ca17b13798aa44f7" providerId="LiveId" clId="{8310E2B6-B871-E44D-B8D5-4FC09B08690D}" dt="2022-10-20T08:23:07.788" v="20" actId="20577"/>
          <ac:spMkLst>
            <pc:docMk/>
            <pc:sldMk cId="3628960693" sldId="2241"/>
            <ac:spMk id="5" creationId="{2C7C6228-E47F-EA4B-8DD8-28647C76DDD6}"/>
          </ac:spMkLst>
        </pc:spChg>
      </pc:sldChg>
      <pc:sldChg chg="new">
        <pc:chgData name="魏 星达" userId="ca17b13798aa44f7" providerId="LiveId" clId="{8310E2B6-B871-E44D-B8D5-4FC09B08690D}" dt="2022-10-20T08:25:36.794" v="22" actId="680"/>
        <pc:sldMkLst>
          <pc:docMk/>
          <pc:sldMk cId="3342301277" sldId="2242"/>
        </pc:sldMkLst>
      </pc:sldChg>
      <pc:sldChg chg="del">
        <pc:chgData name="魏 星达" userId="ca17b13798aa44f7" providerId="LiveId" clId="{8310E2B6-B871-E44D-B8D5-4FC09B08690D}" dt="2022-10-20T08:23:13.475" v="21" actId="2696"/>
        <pc:sldMkLst>
          <pc:docMk/>
          <pc:sldMk cId="1825156515" sldId="2288"/>
        </pc:sldMkLst>
      </pc:sldChg>
      <pc:sldChg chg="del">
        <pc:chgData name="魏 星达" userId="ca17b13798aa44f7" providerId="LiveId" clId="{8310E2B6-B871-E44D-B8D5-4FC09B08690D}" dt="2022-10-20T08:23:13.475" v="21" actId="2696"/>
        <pc:sldMkLst>
          <pc:docMk/>
          <pc:sldMk cId="2088534792" sldId="2323"/>
        </pc:sldMkLst>
      </pc:sldChg>
      <pc:sldChg chg="del">
        <pc:chgData name="魏 星达" userId="ca17b13798aa44f7" providerId="LiveId" clId="{8310E2B6-B871-E44D-B8D5-4FC09B08690D}" dt="2022-10-20T08:23:13.475" v="21" actId="2696"/>
        <pc:sldMkLst>
          <pc:docMk/>
          <pc:sldMk cId="1301427496" sldId="2475"/>
        </pc:sldMkLst>
      </pc:sldChg>
      <pc:sldChg chg="del">
        <pc:chgData name="魏 星达" userId="ca17b13798aa44f7" providerId="LiveId" clId="{8310E2B6-B871-E44D-B8D5-4FC09B08690D}" dt="2022-10-20T08:23:13.475" v="21" actId="2696"/>
        <pc:sldMkLst>
          <pc:docMk/>
          <pc:sldMk cId="1987537818" sldId="2486"/>
        </pc:sldMkLst>
      </pc:sldChg>
      <pc:sldChg chg="del">
        <pc:chgData name="魏 星达" userId="ca17b13798aa44f7" providerId="LiveId" clId="{8310E2B6-B871-E44D-B8D5-4FC09B08690D}" dt="2022-10-20T08:23:13.475" v="21" actId="2696"/>
        <pc:sldMkLst>
          <pc:docMk/>
          <pc:sldMk cId="2608514569" sldId="2558"/>
        </pc:sldMkLst>
      </pc:sldChg>
      <pc:sldChg chg="del">
        <pc:chgData name="魏 星达" userId="ca17b13798aa44f7" providerId="LiveId" clId="{8310E2B6-B871-E44D-B8D5-4FC09B08690D}" dt="2022-10-20T08:23:13.475" v="21" actId="2696"/>
        <pc:sldMkLst>
          <pc:docMk/>
          <pc:sldMk cId="1866453747" sldId="2643"/>
        </pc:sldMkLst>
      </pc:sldChg>
      <pc:sldChg chg="del">
        <pc:chgData name="魏 星达" userId="ca17b13798aa44f7" providerId="LiveId" clId="{8310E2B6-B871-E44D-B8D5-4FC09B08690D}" dt="2022-10-20T08:23:13.475" v="21" actId="2696"/>
        <pc:sldMkLst>
          <pc:docMk/>
          <pc:sldMk cId="146587045" sldId="2645"/>
        </pc:sldMkLst>
      </pc:sldChg>
      <pc:sldChg chg="del">
        <pc:chgData name="魏 星达" userId="ca17b13798aa44f7" providerId="LiveId" clId="{8310E2B6-B871-E44D-B8D5-4FC09B08690D}" dt="2022-10-20T08:23:13.475" v="21" actId="2696"/>
        <pc:sldMkLst>
          <pc:docMk/>
          <pc:sldMk cId="1309849389" sldId="2647"/>
        </pc:sldMkLst>
      </pc:sldChg>
      <pc:sldChg chg="del">
        <pc:chgData name="魏 星达" userId="ca17b13798aa44f7" providerId="LiveId" clId="{8310E2B6-B871-E44D-B8D5-4FC09B08690D}" dt="2022-10-20T08:23:13.475" v="21" actId="2696"/>
        <pc:sldMkLst>
          <pc:docMk/>
          <pc:sldMk cId="2838533317" sldId="2648"/>
        </pc:sldMkLst>
      </pc:sldChg>
      <pc:sldChg chg="del">
        <pc:chgData name="魏 星达" userId="ca17b13798aa44f7" providerId="LiveId" clId="{8310E2B6-B871-E44D-B8D5-4FC09B08690D}" dt="2022-10-20T08:23:13.475" v="21" actId="2696"/>
        <pc:sldMkLst>
          <pc:docMk/>
          <pc:sldMk cId="1053097813" sldId="2650"/>
        </pc:sldMkLst>
      </pc:sldChg>
      <pc:sldChg chg="del">
        <pc:chgData name="魏 星达" userId="ca17b13798aa44f7" providerId="LiveId" clId="{8310E2B6-B871-E44D-B8D5-4FC09B08690D}" dt="2022-10-20T08:23:13.475" v="21" actId="2696"/>
        <pc:sldMkLst>
          <pc:docMk/>
          <pc:sldMk cId="3773210196" sldId="2651"/>
        </pc:sldMkLst>
      </pc:sldChg>
      <pc:sldChg chg="del">
        <pc:chgData name="魏 星达" userId="ca17b13798aa44f7" providerId="LiveId" clId="{8310E2B6-B871-E44D-B8D5-4FC09B08690D}" dt="2022-10-20T08:23:13.475" v="21" actId="2696"/>
        <pc:sldMkLst>
          <pc:docMk/>
          <pc:sldMk cId="3059837424" sldId="2653"/>
        </pc:sldMkLst>
      </pc:sldChg>
      <pc:sldChg chg="del">
        <pc:chgData name="魏 星达" userId="ca17b13798aa44f7" providerId="LiveId" clId="{8310E2B6-B871-E44D-B8D5-4FC09B08690D}" dt="2022-10-20T08:23:13.475" v="21" actId="2696"/>
        <pc:sldMkLst>
          <pc:docMk/>
          <pc:sldMk cId="1365152185" sldId="2655"/>
        </pc:sldMkLst>
      </pc:sldChg>
      <pc:sldChg chg="del">
        <pc:chgData name="魏 星达" userId="ca17b13798aa44f7" providerId="LiveId" clId="{8310E2B6-B871-E44D-B8D5-4FC09B08690D}" dt="2022-10-20T08:23:13.475" v="21" actId="2696"/>
        <pc:sldMkLst>
          <pc:docMk/>
          <pc:sldMk cId="2056086703" sldId="2658"/>
        </pc:sldMkLst>
      </pc:sldChg>
      <pc:sldChg chg="del">
        <pc:chgData name="魏 星达" userId="ca17b13798aa44f7" providerId="LiveId" clId="{8310E2B6-B871-E44D-B8D5-4FC09B08690D}" dt="2022-10-20T08:23:13.475" v="21" actId="2696"/>
        <pc:sldMkLst>
          <pc:docMk/>
          <pc:sldMk cId="4038474549" sldId="2659"/>
        </pc:sldMkLst>
      </pc:sldChg>
      <pc:sldChg chg="del">
        <pc:chgData name="魏 星达" userId="ca17b13798aa44f7" providerId="LiveId" clId="{8310E2B6-B871-E44D-B8D5-4FC09B08690D}" dt="2022-10-20T08:23:13.475" v="21" actId="2696"/>
        <pc:sldMkLst>
          <pc:docMk/>
          <pc:sldMk cId="2330407005" sldId="2660"/>
        </pc:sldMkLst>
      </pc:sldChg>
      <pc:sldChg chg="del">
        <pc:chgData name="魏 星达" userId="ca17b13798aa44f7" providerId="LiveId" clId="{8310E2B6-B871-E44D-B8D5-4FC09B08690D}" dt="2022-10-20T08:23:13.475" v="21" actId="2696"/>
        <pc:sldMkLst>
          <pc:docMk/>
          <pc:sldMk cId="936724441" sldId="2661"/>
        </pc:sldMkLst>
      </pc:sldChg>
      <pc:sldChg chg="del">
        <pc:chgData name="魏 星达" userId="ca17b13798aa44f7" providerId="LiveId" clId="{8310E2B6-B871-E44D-B8D5-4FC09B08690D}" dt="2022-10-20T08:23:13.475" v="21" actId="2696"/>
        <pc:sldMkLst>
          <pc:docMk/>
          <pc:sldMk cId="3228483181" sldId="2662"/>
        </pc:sldMkLst>
      </pc:sldChg>
      <pc:sldChg chg="del">
        <pc:chgData name="魏 星达" userId="ca17b13798aa44f7" providerId="LiveId" clId="{8310E2B6-B871-E44D-B8D5-4FC09B08690D}" dt="2022-10-20T08:23:13.475" v="21" actId="2696"/>
        <pc:sldMkLst>
          <pc:docMk/>
          <pc:sldMk cId="1923802115" sldId="2663"/>
        </pc:sldMkLst>
      </pc:sldChg>
      <pc:sldChg chg="del">
        <pc:chgData name="魏 星达" userId="ca17b13798aa44f7" providerId="LiveId" clId="{8310E2B6-B871-E44D-B8D5-4FC09B08690D}" dt="2022-10-20T08:23:13.475" v="21" actId="2696"/>
        <pc:sldMkLst>
          <pc:docMk/>
          <pc:sldMk cId="2158319151" sldId="2664"/>
        </pc:sldMkLst>
      </pc:sldChg>
      <pc:sldChg chg="del">
        <pc:chgData name="魏 星达" userId="ca17b13798aa44f7" providerId="LiveId" clId="{8310E2B6-B871-E44D-B8D5-4FC09B08690D}" dt="2022-10-20T08:23:13.475" v="21" actId="2696"/>
        <pc:sldMkLst>
          <pc:docMk/>
          <pc:sldMk cId="37085260" sldId="2665"/>
        </pc:sldMkLst>
      </pc:sldChg>
      <pc:sldChg chg="del">
        <pc:chgData name="魏 星达" userId="ca17b13798aa44f7" providerId="LiveId" clId="{8310E2B6-B871-E44D-B8D5-4FC09B08690D}" dt="2022-10-20T08:23:13.475" v="21" actId="2696"/>
        <pc:sldMkLst>
          <pc:docMk/>
          <pc:sldMk cId="930502621" sldId="2668"/>
        </pc:sldMkLst>
      </pc:sldChg>
      <pc:sldChg chg="del">
        <pc:chgData name="魏 星达" userId="ca17b13798aa44f7" providerId="LiveId" clId="{8310E2B6-B871-E44D-B8D5-4FC09B08690D}" dt="2022-10-20T08:23:13.475" v="21" actId="2696"/>
        <pc:sldMkLst>
          <pc:docMk/>
          <pc:sldMk cId="3635487983" sldId="2669"/>
        </pc:sldMkLst>
      </pc:sldChg>
      <pc:sldChg chg="del">
        <pc:chgData name="魏 星达" userId="ca17b13798aa44f7" providerId="LiveId" clId="{8310E2B6-B871-E44D-B8D5-4FC09B08690D}" dt="2022-10-20T08:23:13.475" v="21" actId="2696"/>
        <pc:sldMkLst>
          <pc:docMk/>
          <pc:sldMk cId="815270509" sldId="2672"/>
        </pc:sldMkLst>
      </pc:sldChg>
      <pc:sldChg chg="del">
        <pc:chgData name="魏 星达" userId="ca17b13798aa44f7" providerId="LiveId" clId="{8310E2B6-B871-E44D-B8D5-4FC09B08690D}" dt="2022-10-20T08:23:13.475" v="21" actId="2696"/>
        <pc:sldMkLst>
          <pc:docMk/>
          <pc:sldMk cId="3927334727" sldId="2673"/>
        </pc:sldMkLst>
      </pc:sldChg>
      <pc:sldChg chg="del">
        <pc:chgData name="魏 星达" userId="ca17b13798aa44f7" providerId="LiveId" clId="{8310E2B6-B871-E44D-B8D5-4FC09B08690D}" dt="2022-10-20T08:23:13.475" v="21" actId="2696"/>
        <pc:sldMkLst>
          <pc:docMk/>
          <pc:sldMk cId="1412358199" sldId="2675"/>
        </pc:sldMkLst>
      </pc:sldChg>
      <pc:sldChg chg="del">
        <pc:chgData name="魏 星达" userId="ca17b13798aa44f7" providerId="LiveId" clId="{8310E2B6-B871-E44D-B8D5-4FC09B08690D}" dt="2022-10-20T08:23:13.475" v="21" actId="2696"/>
        <pc:sldMkLst>
          <pc:docMk/>
          <pc:sldMk cId="221101659" sldId="3111"/>
        </pc:sldMkLst>
      </pc:sldChg>
      <pc:sldChg chg="del">
        <pc:chgData name="魏 星达" userId="ca17b13798aa44f7" providerId="LiveId" clId="{8310E2B6-B871-E44D-B8D5-4FC09B08690D}" dt="2022-10-20T08:23:13.475" v="21" actId="2696"/>
        <pc:sldMkLst>
          <pc:docMk/>
          <pc:sldMk cId="3301256122" sldId="3112"/>
        </pc:sldMkLst>
      </pc:sldChg>
      <pc:sldChg chg="del">
        <pc:chgData name="魏 星达" userId="ca17b13798aa44f7" providerId="LiveId" clId="{8310E2B6-B871-E44D-B8D5-4FC09B08690D}" dt="2022-10-20T08:23:13.475" v="21" actId="2696"/>
        <pc:sldMkLst>
          <pc:docMk/>
          <pc:sldMk cId="2911807243" sldId="3113"/>
        </pc:sldMkLst>
      </pc:sldChg>
      <pc:sldChg chg="del">
        <pc:chgData name="魏 星达" userId="ca17b13798aa44f7" providerId="LiveId" clId="{8310E2B6-B871-E44D-B8D5-4FC09B08690D}" dt="2022-10-20T08:23:13.475" v="21" actId="2696"/>
        <pc:sldMkLst>
          <pc:docMk/>
          <pc:sldMk cId="374268062" sldId="3114"/>
        </pc:sldMkLst>
      </pc:sldChg>
      <pc:sldChg chg="del">
        <pc:chgData name="魏 星达" userId="ca17b13798aa44f7" providerId="LiveId" clId="{8310E2B6-B871-E44D-B8D5-4FC09B08690D}" dt="2022-10-20T08:23:13.475" v="21" actId="2696"/>
        <pc:sldMkLst>
          <pc:docMk/>
          <pc:sldMk cId="251422268" sldId="3115"/>
        </pc:sldMkLst>
      </pc:sldChg>
      <pc:sldChg chg="del">
        <pc:chgData name="魏 星达" userId="ca17b13798aa44f7" providerId="LiveId" clId="{8310E2B6-B871-E44D-B8D5-4FC09B08690D}" dt="2022-10-20T08:23:13.475" v="21" actId="2696"/>
        <pc:sldMkLst>
          <pc:docMk/>
          <pc:sldMk cId="4291676348" sldId="3116"/>
        </pc:sldMkLst>
      </pc:sldChg>
      <pc:sldChg chg="del">
        <pc:chgData name="魏 星达" userId="ca17b13798aa44f7" providerId="LiveId" clId="{8310E2B6-B871-E44D-B8D5-4FC09B08690D}" dt="2022-10-20T08:23:13.475" v="21" actId="2696"/>
        <pc:sldMkLst>
          <pc:docMk/>
          <pc:sldMk cId="2536240764" sldId="3117"/>
        </pc:sldMkLst>
      </pc:sldChg>
      <pc:sldChg chg="del">
        <pc:chgData name="魏 星达" userId="ca17b13798aa44f7" providerId="LiveId" clId="{8310E2B6-B871-E44D-B8D5-4FC09B08690D}" dt="2022-10-20T08:23:13.475" v="21" actId="2696"/>
        <pc:sldMkLst>
          <pc:docMk/>
          <pc:sldMk cId="819800629" sldId="3118"/>
        </pc:sldMkLst>
      </pc:sldChg>
      <pc:sldChg chg="del">
        <pc:chgData name="魏 星达" userId="ca17b13798aa44f7" providerId="LiveId" clId="{8310E2B6-B871-E44D-B8D5-4FC09B08690D}" dt="2022-10-20T08:23:13.475" v="21" actId="2696"/>
        <pc:sldMkLst>
          <pc:docMk/>
          <pc:sldMk cId="1865556992" sldId="3119"/>
        </pc:sldMkLst>
      </pc:sldChg>
      <pc:sldChg chg="del">
        <pc:chgData name="魏 星达" userId="ca17b13798aa44f7" providerId="LiveId" clId="{8310E2B6-B871-E44D-B8D5-4FC09B08690D}" dt="2022-10-20T08:23:13.475" v="21" actId="2696"/>
        <pc:sldMkLst>
          <pc:docMk/>
          <pc:sldMk cId="3793362711" sldId="3120"/>
        </pc:sldMkLst>
      </pc:sldChg>
      <pc:sldChg chg="del">
        <pc:chgData name="魏 星达" userId="ca17b13798aa44f7" providerId="LiveId" clId="{8310E2B6-B871-E44D-B8D5-4FC09B08690D}" dt="2022-10-20T08:23:13.475" v="21" actId="2696"/>
        <pc:sldMkLst>
          <pc:docMk/>
          <pc:sldMk cId="1407106154" sldId="3121"/>
        </pc:sldMkLst>
      </pc:sldChg>
      <pc:sldChg chg="del">
        <pc:chgData name="魏 星达" userId="ca17b13798aa44f7" providerId="LiveId" clId="{8310E2B6-B871-E44D-B8D5-4FC09B08690D}" dt="2022-10-20T08:23:13.475" v="21" actId="2696"/>
        <pc:sldMkLst>
          <pc:docMk/>
          <pc:sldMk cId="523842370" sldId="3122"/>
        </pc:sldMkLst>
      </pc:sldChg>
      <pc:sldChg chg="del">
        <pc:chgData name="魏 星达" userId="ca17b13798aa44f7" providerId="LiveId" clId="{8310E2B6-B871-E44D-B8D5-4FC09B08690D}" dt="2022-10-20T08:23:13.475" v="21" actId="2696"/>
        <pc:sldMkLst>
          <pc:docMk/>
          <pc:sldMk cId="225839938" sldId="3123"/>
        </pc:sldMkLst>
      </pc:sldChg>
      <pc:sldChg chg="del">
        <pc:chgData name="魏 星达" userId="ca17b13798aa44f7" providerId="LiveId" clId="{8310E2B6-B871-E44D-B8D5-4FC09B08690D}" dt="2022-10-20T08:23:13.475" v="21" actId="2696"/>
        <pc:sldMkLst>
          <pc:docMk/>
          <pc:sldMk cId="144644561" sldId="3124"/>
        </pc:sldMkLst>
      </pc:sldChg>
      <pc:sldChg chg="del">
        <pc:chgData name="魏 星达" userId="ca17b13798aa44f7" providerId="LiveId" clId="{8310E2B6-B871-E44D-B8D5-4FC09B08690D}" dt="2022-10-20T08:23:13.475" v="21" actId="2696"/>
        <pc:sldMkLst>
          <pc:docMk/>
          <pc:sldMk cId="3253574826" sldId="3126"/>
        </pc:sldMkLst>
      </pc:sldChg>
      <pc:sldChg chg="del">
        <pc:chgData name="魏 星达" userId="ca17b13798aa44f7" providerId="LiveId" clId="{8310E2B6-B871-E44D-B8D5-4FC09B08690D}" dt="2022-10-20T08:23:13.475" v="21" actId="2696"/>
        <pc:sldMkLst>
          <pc:docMk/>
          <pc:sldMk cId="3912831725" sldId="3127"/>
        </pc:sldMkLst>
      </pc:sldChg>
      <pc:sldChg chg="del">
        <pc:chgData name="魏 星达" userId="ca17b13798aa44f7" providerId="LiveId" clId="{8310E2B6-B871-E44D-B8D5-4FC09B08690D}" dt="2022-10-20T08:23:13.475" v="21" actId="2696"/>
        <pc:sldMkLst>
          <pc:docMk/>
          <pc:sldMk cId="1837846670" sldId="3128"/>
        </pc:sldMkLst>
      </pc:sldChg>
      <pc:sldChg chg="del">
        <pc:chgData name="魏 星达" userId="ca17b13798aa44f7" providerId="LiveId" clId="{8310E2B6-B871-E44D-B8D5-4FC09B08690D}" dt="2022-10-20T08:23:13.475" v="21" actId="2696"/>
        <pc:sldMkLst>
          <pc:docMk/>
          <pc:sldMk cId="4242511189" sldId="3129"/>
        </pc:sldMkLst>
      </pc:sldChg>
      <pc:sldChg chg="del">
        <pc:chgData name="魏 星达" userId="ca17b13798aa44f7" providerId="LiveId" clId="{8310E2B6-B871-E44D-B8D5-4FC09B08690D}" dt="2022-10-20T08:23:13.475" v="21" actId="2696"/>
        <pc:sldMkLst>
          <pc:docMk/>
          <pc:sldMk cId="371888254" sldId="3130"/>
        </pc:sldMkLst>
      </pc:sldChg>
      <pc:sldChg chg="del">
        <pc:chgData name="魏 星达" userId="ca17b13798aa44f7" providerId="LiveId" clId="{8310E2B6-B871-E44D-B8D5-4FC09B08690D}" dt="2022-10-20T08:23:13.475" v="21" actId="2696"/>
        <pc:sldMkLst>
          <pc:docMk/>
          <pc:sldMk cId="83742570" sldId="3131"/>
        </pc:sldMkLst>
      </pc:sldChg>
      <pc:sldChg chg="del">
        <pc:chgData name="魏 星达" userId="ca17b13798aa44f7" providerId="LiveId" clId="{8310E2B6-B871-E44D-B8D5-4FC09B08690D}" dt="2022-10-20T08:23:13.475" v="21" actId="2696"/>
        <pc:sldMkLst>
          <pc:docMk/>
          <pc:sldMk cId="1356167214" sldId="3132"/>
        </pc:sldMkLst>
      </pc:sldChg>
      <pc:sldChg chg="del">
        <pc:chgData name="魏 星达" userId="ca17b13798aa44f7" providerId="LiveId" clId="{8310E2B6-B871-E44D-B8D5-4FC09B08690D}" dt="2022-10-20T08:23:13.475" v="21" actId="2696"/>
        <pc:sldMkLst>
          <pc:docMk/>
          <pc:sldMk cId="2010003403" sldId="3133"/>
        </pc:sldMkLst>
      </pc:sldChg>
      <pc:sldChg chg="del">
        <pc:chgData name="魏 星达" userId="ca17b13798aa44f7" providerId="LiveId" clId="{8310E2B6-B871-E44D-B8D5-4FC09B08690D}" dt="2022-10-20T08:23:13.475" v="21" actId="2696"/>
        <pc:sldMkLst>
          <pc:docMk/>
          <pc:sldMk cId="1039175453" sldId="3134"/>
        </pc:sldMkLst>
      </pc:sldChg>
      <pc:sldChg chg="del">
        <pc:chgData name="魏 星达" userId="ca17b13798aa44f7" providerId="LiveId" clId="{8310E2B6-B871-E44D-B8D5-4FC09B08690D}" dt="2022-10-20T08:23:13.475" v="21" actId="2696"/>
        <pc:sldMkLst>
          <pc:docMk/>
          <pc:sldMk cId="1298122573" sldId="3135"/>
        </pc:sldMkLst>
      </pc:sldChg>
      <pc:sldChg chg="del">
        <pc:chgData name="魏 星达" userId="ca17b13798aa44f7" providerId="LiveId" clId="{8310E2B6-B871-E44D-B8D5-4FC09B08690D}" dt="2022-10-20T08:23:13.475" v="21" actId="2696"/>
        <pc:sldMkLst>
          <pc:docMk/>
          <pc:sldMk cId="406877504" sldId="3136"/>
        </pc:sldMkLst>
      </pc:sldChg>
      <pc:sldChg chg="del">
        <pc:chgData name="魏 星达" userId="ca17b13798aa44f7" providerId="LiveId" clId="{8310E2B6-B871-E44D-B8D5-4FC09B08690D}" dt="2022-10-20T08:23:13.475" v="21" actId="2696"/>
        <pc:sldMkLst>
          <pc:docMk/>
          <pc:sldMk cId="3184998792" sldId="3137"/>
        </pc:sldMkLst>
      </pc:sldChg>
      <pc:sldChg chg="del">
        <pc:chgData name="魏 星达" userId="ca17b13798aa44f7" providerId="LiveId" clId="{8310E2B6-B871-E44D-B8D5-4FC09B08690D}" dt="2022-10-20T08:23:13.475" v="21" actId="2696"/>
        <pc:sldMkLst>
          <pc:docMk/>
          <pc:sldMk cId="1581852580" sldId="3138"/>
        </pc:sldMkLst>
      </pc:sldChg>
      <pc:sldChg chg="del">
        <pc:chgData name="魏 星达" userId="ca17b13798aa44f7" providerId="LiveId" clId="{8310E2B6-B871-E44D-B8D5-4FC09B08690D}" dt="2022-10-20T08:23:13.475" v="21" actId="2696"/>
        <pc:sldMkLst>
          <pc:docMk/>
          <pc:sldMk cId="3140762712" sldId="3139"/>
        </pc:sldMkLst>
      </pc:sldChg>
      <pc:sldChg chg="del">
        <pc:chgData name="魏 星达" userId="ca17b13798aa44f7" providerId="LiveId" clId="{8310E2B6-B871-E44D-B8D5-4FC09B08690D}" dt="2022-10-20T08:23:13.475" v="21" actId="2696"/>
        <pc:sldMkLst>
          <pc:docMk/>
          <pc:sldMk cId="2089141211" sldId="3140"/>
        </pc:sldMkLst>
      </pc:sldChg>
      <pc:sldChg chg="del">
        <pc:chgData name="魏 星达" userId="ca17b13798aa44f7" providerId="LiveId" clId="{8310E2B6-B871-E44D-B8D5-4FC09B08690D}" dt="2022-10-20T08:23:13.475" v="21" actId="2696"/>
        <pc:sldMkLst>
          <pc:docMk/>
          <pc:sldMk cId="2644073263" sldId="3141"/>
        </pc:sldMkLst>
      </pc:sldChg>
      <pc:sldChg chg="del">
        <pc:chgData name="魏 星达" userId="ca17b13798aa44f7" providerId="LiveId" clId="{8310E2B6-B871-E44D-B8D5-4FC09B08690D}" dt="2022-10-20T08:23:13.475" v="21" actId="2696"/>
        <pc:sldMkLst>
          <pc:docMk/>
          <pc:sldMk cId="1224097294" sldId="3142"/>
        </pc:sldMkLst>
      </pc:sldChg>
      <pc:sldChg chg="del">
        <pc:chgData name="魏 星达" userId="ca17b13798aa44f7" providerId="LiveId" clId="{8310E2B6-B871-E44D-B8D5-4FC09B08690D}" dt="2022-10-20T08:23:13.475" v="21" actId="2696"/>
        <pc:sldMkLst>
          <pc:docMk/>
          <pc:sldMk cId="2443946114" sldId="3143"/>
        </pc:sldMkLst>
      </pc:sldChg>
      <pc:sldChg chg="del">
        <pc:chgData name="魏 星达" userId="ca17b13798aa44f7" providerId="LiveId" clId="{8310E2B6-B871-E44D-B8D5-4FC09B08690D}" dt="2022-10-20T08:23:13.475" v="21" actId="2696"/>
        <pc:sldMkLst>
          <pc:docMk/>
          <pc:sldMk cId="1522005960" sldId="3144"/>
        </pc:sldMkLst>
      </pc:sldChg>
      <pc:sldChg chg="del">
        <pc:chgData name="魏 星达" userId="ca17b13798aa44f7" providerId="LiveId" clId="{8310E2B6-B871-E44D-B8D5-4FC09B08690D}" dt="2022-10-20T08:23:13.475" v="21" actId="2696"/>
        <pc:sldMkLst>
          <pc:docMk/>
          <pc:sldMk cId="2166209519" sldId="3145"/>
        </pc:sldMkLst>
      </pc:sldChg>
      <pc:sldChg chg="del">
        <pc:chgData name="魏 星达" userId="ca17b13798aa44f7" providerId="LiveId" clId="{8310E2B6-B871-E44D-B8D5-4FC09B08690D}" dt="2022-10-20T08:23:13.475" v="21" actId="2696"/>
        <pc:sldMkLst>
          <pc:docMk/>
          <pc:sldMk cId="327481933" sldId="3146"/>
        </pc:sldMkLst>
      </pc:sldChg>
      <pc:sldChg chg="del">
        <pc:chgData name="魏 星达" userId="ca17b13798aa44f7" providerId="LiveId" clId="{8310E2B6-B871-E44D-B8D5-4FC09B08690D}" dt="2022-10-20T08:23:13.475" v="21" actId="2696"/>
        <pc:sldMkLst>
          <pc:docMk/>
          <pc:sldMk cId="299321738" sldId="3147"/>
        </pc:sldMkLst>
      </pc:sldChg>
      <pc:sldChg chg="del">
        <pc:chgData name="魏 星达" userId="ca17b13798aa44f7" providerId="LiveId" clId="{8310E2B6-B871-E44D-B8D5-4FC09B08690D}" dt="2022-10-20T08:23:13.475" v="21" actId="2696"/>
        <pc:sldMkLst>
          <pc:docMk/>
          <pc:sldMk cId="400563648" sldId="3148"/>
        </pc:sldMkLst>
      </pc:sldChg>
      <pc:sldChg chg="del">
        <pc:chgData name="魏 星达" userId="ca17b13798aa44f7" providerId="LiveId" clId="{8310E2B6-B871-E44D-B8D5-4FC09B08690D}" dt="2022-10-20T08:23:13.475" v="21" actId="2696"/>
        <pc:sldMkLst>
          <pc:docMk/>
          <pc:sldMk cId="2309271616" sldId="3149"/>
        </pc:sldMkLst>
      </pc:sldChg>
      <pc:sldChg chg="del">
        <pc:chgData name="魏 星达" userId="ca17b13798aa44f7" providerId="LiveId" clId="{8310E2B6-B871-E44D-B8D5-4FC09B08690D}" dt="2022-10-20T08:23:13.475" v="21" actId="2696"/>
        <pc:sldMkLst>
          <pc:docMk/>
          <pc:sldMk cId="237563874" sldId="3150"/>
        </pc:sldMkLst>
      </pc:sldChg>
      <pc:sldChg chg="del">
        <pc:chgData name="魏 星达" userId="ca17b13798aa44f7" providerId="LiveId" clId="{8310E2B6-B871-E44D-B8D5-4FC09B08690D}" dt="2022-10-20T08:23:13.475" v="21" actId="2696"/>
        <pc:sldMkLst>
          <pc:docMk/>
          <pc:sldMk cId="3884592621" sldId="3151"/>
        </pc:sldMkLst>
      </pc:sldChg>
      <pc:sldChg chg="del">
        <pc:chgData name="魏 星达" userId="ca17b13798aa44f7" providerId="LiveId" clId="{8310E2B6-B871-E44D-B8D5-4FC09B08690D}" dt="2022-10-20T08:23:13.475" v="21" actId="2696"/>
        <pc:sldMkLst>
          <pc:docMk/>
          <pc:sldMk cId="3602272707" sldId="3152"/>
        </pc:sldMkLst>
      </pc:sldChg>
      <pc:sldChg chg="del">
        <pc:chgData name="魏 星达" userId="ca17b13798aa44f7" providerId="LiveId" clId="{8310E2B6-B871-E44D-B8D5-4FC09B08690D}" dt="2022-10-20T08:23:13.475" v="21" actId="2696"/>
        <pc:sldMkLst>
          <pc:docMk/>
          <pc:sldMk cId="3538548236" sldId="3153"/>
        </pc:sldMkLst>
      </pc:sldChg>
      <pc:sldChg chg="del">
        <pc:chgData name="魏 星达" userId="ca17b13798aa44f7" providerId="LiveId" clId="{8310E2B6-B871-E44D-B8D5-4FC09B08690D}" dt="2022-10-20T08:23:13.475" v="21" actId="2696"/>
        <pc:sldMkLst>
          <pc:docMk/>
          <pc:sldMk cId="2745276744" sldId="3154"/>
        </pc:sldMkLst>
      </pc:sldChg>
      <pc:sldChg chg="del">
        <pc:chgData name="魏 星达" userId="ca17b13798aa44f7" providerId="LiveId" clId="{8310E2B6-B871-E44D-B8D5-4FC09B08690D}" dt="2022-10-20T08:23:13.475" v="21" actId="2696"/>
        <pc:sldMkLst>
          <pc:docMk/>
          <pc:sldMk cId="2395323364" sldId="3155"/>
        </pc:sldMkLst>
      </pc:sldChg>
      <pc:sldChg chg="del">
        <pc:chgData name="魏 星达" userId="ca17b13798aa44f7" providerId="LiveId" clId="{8310E2B6-B871-E44D-B8D5-4FC09B08690D}" dt="2022-10-20T08:23:13.475" v="21" actId="2696"/>
        <pc:sldMkLst>
          <pc:docMk/>
          <pc:sldMk cId="50242811" sldId="3156"/>
        </pc:sldMkLst>
      </pc:sldChg>
      <pc:sldChg chg="del">
        <pc:chgData name="魏 星达" userId="ca17b13798aa44f7" providerId="LiveId" clId="{8310E2B6-B871-E44D-B8D5-4FC09B08690D}" dt="2022-10-20T08:23:13.475" v="21" actId="2696"/>
        <pc:sldMkLst>
          <pc:docMk/>
          <pc:sldMk cId="756080763" sldId="3157"/>
        </pc:sldMkLst>
      </pc:sldChg>
      <pc:sldChg chg="del">
        <pc:chgData name="魏 星达" userId="ca17b13798aa44f7" providerId="LiveId" clId="{8310E2B6-B871-E44D-B8D5-4FC09B08690D}" dt="2022-10-20T08:23:13.475" v="21" actId="2696"/>
        <pc:sldMkLst>
          <pc:docMk/>
          <pc:sldMk cId="1947250665" sldId="3158"/>
        </pc:sldMkLst>
      </pc:sldChg>
      <pc:sldChg chg="del">
        <pc:chgData name="魏 星达" userId="ca17b13798aa44f7" providerId="LiveId" clId="{8310E2B6-B871-E44D-B8D5-4FC09B08690D}" dt="2022-10-20T08:23:13.475" v="21" actId="2696"/>
        <pc:sldMkLst>
          <pc:docMk/>
          <pc:sldMk cId="625646074" sldId="3159"/>
        </pc:sldMkLst>
      </pc:sldChg>
      <pc:sldChg chg="del">
        <pc:chgData name="魏 星达" userId="ca17b13798aa44f7" providerId="LiveId" clId="{8310E2B6-B871-E44D-B8D5-4FC09B08690D}" dt="2022-10-20T08:23:13.475" v="21" actId="2696"/>
        <pc:sldMkLst>
          <pc:docMk/>
          <pc:sldMk cId="1776366717" sldId="3160"/>
        </pc:sldMkLst>
      </pc:sldChg>
      <pc:sldChg chg="del">
        <pc:chgData name="魏 星达" userId="ca17b13798aa44f7" providerId="LiveId" clId="{8310E2B6-B871-E44D-B8D5-4FC09B08690D}" dt="2022-10-20T08:23:13.475" v="21" actId="2696"/>
        <pc:sldMkLst>
          <pc:docMk/>
          <pc:sldMk cId="905778293" sldId="3161"/>
        </pc:sldMkLst>
      </pc:sldChg>
      <pc:sldChg chg="del">
        <pc:chgData name="魏 星达" userId="ca17b13798aa44f7" providerId="LiveId" clId="{8310E2B6-B871-E44D-B8D5-4FC09B08690D}" dt="2022-10-20T08:23:13.475" v="21" actId="2696"/>
        <pc:sldMkLst>
          <pc:docMk/>
          <pc:sldMk cId="190408777" sldId="3162"/>
        </pc:sldMkLst>
      </pc:sldChg>
      <pc:sldChg chg="del">
        <pc:chgData name="魏 星达" userId="ca17b13798aa44f7" providerId="LiveId" clId="{8310E2B6-B871-E44D-B8D5-4FC09B08690D}" dt="2022-10-20T08:23:13.475" v="21" actId="2696"/>
        <pc:sldMkLst>
          <pc:docMk/>
          <pc:sldMk cId="3885863708" sldId="3163"/>
        </pc:sldMkLst>
      </pc:sldChg>
      <pc:sldChg chg="del">
        <pc:chgData name="魏 星达" userId="ca17b13798aa44f7" providerId="LiveId" clId="{8310E2B6-B871-E44D-B8D5-4FC09B08690D}" dt="2022-10-20T08:23:13.475" v="21" actId="2696"/>
        <pc:sldMkLst>
          <pc:docMk/>
          <pc:sldMk cId="164165867" sldId="3164"/>
        </pc:sldMkLst>
      </pc:sldChg>
      <pc:sldChg chg="del">
        <pc:chgData name="魏 星达" userId="ca17b13798aa44f7" providerId="LiveId" clId="{8310E2B6-B871-E44D-B8D5-4FC09B08690D}" dt="2022-10-20T08:23:13.475" v="21" actId="2696"/>
        <pc:sldMkLst>
          <pc:docMk/>
          <pc:sldMk cId="2287358551" sldId="3165"/>
        </pc:sldMkLst>
      </pc:sldChg>
      <pc:sldChg chg="del">
        <pc:chgData name="魏 星达" userId="ca17b13798aa44f7" providerId="LiveId" clId="{8310E2B6-B871-E44D-B8D5-4FC09B08690D}" dt="2022-10-20T08:23:13.475" v="21" actId="2696"/>
        <pc:sldMkLst>
          <pc:docMk/>
          <pc:sldMk cId="3004040542" sldId="3166"/>
        </pc:sldMkLst>
      </pc:sldChg>
      <pc:sldChg chg="del">
        <pc:chgData name="魏 星达" userId="ca17b13798aa44f7" providerId="LiveId" clId="{8310E2B6-B871-E44D-B8D5-4FC09B08690D}" dt="2022-10-20T08:23:13.475" v="21" actId="2696"/>
        <pc:sldMkLst>
          <pc:docMk/>
          <pc:sldMk cId="1370713813" sldId="3167"/>
        </pc:sldMkLst>
      </pc:sldChg>
      <pc:sldChg chg="del">
        <pc:chgData name="魏 星达" userId="ca17b13798aa44f7" providerId="LiveId" clId="{8310E2B6-B871-E44D-B8D5-4FC09B08690D}" dt="2022-10-20T08:23:13.475" v="21" actId="2696"/>
        <pc:sldMkLst>
          <pc:docMk/>
          <pc:sldMk cId="2362980349" sldId="3168"/>
        </pc:sldMkLst>
      </pc:sldChg>
      <pc:sldChg chg="del">
        <pc:chgData name="魏 星达" userId="ca17b13798aa44f7" providerId="LiveId" clId="{8310E2B6-B871-E44D-B8D5-4FC09B08690D}" dt="2022-10-20T08:23:13.475" v="21" actId="2696"/>
        <pc:sldMkLst>
          <pc:docMk/>
          <pc:sldMk cId="2879606371" sldId="3169"/>
        </pc:sldMkLst>
      </pc:sldChg>
      <pc:sldChg chg="del">
        <pc:chgData name="魏 星达" userId="ca17b13798aa44f7" providerId="LiveId" clId="{8310E2B6-B871-E44D-B8D5-4FC09B08690D}" dt="2022-10-20T08:23:13.475" v="21" actId="2696"/>
        <pc:sldMkLst>
          <pc:docMk/>
          <pc:sldMk cId="4001105558" sldId="3170"/>
        </pc:sldMkLst>
      </pc:sldChg>
      <pc:sldChg chg="del">
        <pc:chgData name="魏 星达" userId="ca17b13798aa44f7" providerId="LiveId" clId="{8310E2B6-B871-E44D-B8D5-4FC09B08690D}" dt="2022-10-20T08:23:13.475" v="21" actId="2696"/>
        <pc:sldMkLst>
          <pc:docMk/>
          <pc:sldMk cId="4213506759" sldId="3171"/>
        </pc:sldMkLst>
      </pc:sldChg>
      <pc:sldChg chg="del">
        <pc:chgData name="魏 星达" userId="ca17b13798aa44f7" providerId="LiveId" clId="{8310E2B6-B871-E44D-B8D5-4FC09B08690D}" dt="2022-10-20T08:23:13.475" v="21" actId="2696"/>
        <pc:sldMkLst>
          <pc:docMk/>
          <pc:sldMk cId="655812378" sldId="3172"/>
        </pc:sldMkLst>
      </pc:sldChg>
      <pc:sldChg chg="del">
        <pc:chgData name="魏 星达" userId="ca17b13798aa44f7" providerId="LiveId" clId="{8310E2B6-B871-E44D-B8D5-4FC09B08690D}" dt="2022-10-20T08:23:13.475" v="21" actId="2696"/>
        <pc:sldMkLst>
          <pc:docMk/>
          <pc:sldMk cId="3544339365" sldId="3173"/>
        </pc:sldMkLst>
      </pc:sldChg>
      <pc:sldChg chg="del">
        <pc:chgData name="魏 星达" userId="ca17b13798aa44f7" providerId="LiveId" clId="{8310E2B6-B871-E44D-B8D5-4FC09B08690D}" dt="2022-10-20T08:23:13.475" v="21" actId="2696"/>
        <pc:sldMkLst>
          <pc:docMk/>
          <pc:sldMk cId="2759558962" sldId="3174"/>
        </pc:sldMkLst>
      </pc:sldChg>
      <pc:sldChg chg="del">
        <pc:chgData name="魏 星达" userId="ca17b13798aa44f7" providerId="LiveId" clId="{8310E2B6-B871-E44D-B8D5-4FC09B08690D}" dt="2022-10-20T08:23:13.475" v="21" actId="2696"/>
        <pc:sldMkLst>
          <pc:docMk/>
          <pc:sldMk cId="1247126865" sldId="3175"/>
        </pc:sldMkLst>
      </pc:sldChg>
      <pc:sldChg chg="del">
        <pc:chgData name="魏 星达" userId="ca17b13798aa44f7" providerId="LiveId" clId="{8310E2B6-B871-E44D-B8D5-4FC09B08690D}" dt="2022-10-20T08:23:13.475" v="21" actId="2696"/>
        <pc:sldMkLst>
          <pc:docMk/>
          <pc:sldMk cId="3759134437" sldId="3176"/>
        </pc:sldMkLst>
      </pc:sldChg>
      <pc:sldChg chg="del">
        <pc:chgData name="魏 星达" userId="ca17b13798aa44f7" providerId="LiveId" clId="{8310E2B6-B871-E44D-B8D5-4FC09B08690D}" dt="2022-10-20T08:23:13.475" v="21" actId="2696"/>
        <pc:sldMkLst>
          <pc:docMk/>
          <pc:sldMk cId="72327154" sldId="3177"/>
        </pc:sldMkLst>
      </pc:sldChg>
      <pc:sldChg chg="del">
        <pc:chgData name="魏 星达" userId="ca17b13798aa44f7" providerId="LiveId" clId="{8310E2B6-B871-E44D-B8D5-4FC09B08690D}" dt="2022-10-20T08:23:13.475" v="21" actId="2696"/>
        <pc:sldMkLst>
          <pc:docMk/>
          <pc:sldMk cId="389099658" sldId="3178"/>
        </pc:sldMkLst>
      </pc:sldChg>
      <pc:sldChg chg="del">
        <pc:chgData name="魏 星达" userId="ca17b13798aa44f7" providerId="LiveId" clId="{8310E2B6-B871-E44D-B8D5-4FC09B08690D}" dt="2022-10-20T08:23:13.475" v="21" actId="2696"/>
        <pc:sldMkLst>
          <pc:docMk/>
          <pc:sldMk cId="938904222" sldId="3179"/>
        </pc:sldMkLst>
      </pc:sldChg>
      <pc:sldChg chg="del">
        <pc:chgData name="魏 星达" userId="ca17b13798aa44f7" providerId="LiveId" clId="{8310E2B6-B871-E44D-B8D5-4FC09B08690D}" dt="2022-10-20T08:23:13.475" v="21" actId="2696"/>
        <pc:sldMkLst>
          <pc:docMk/>
          <pc:sldMk cId="1257295283" sldId="3180"/>
        </pc:sldMkLst>
      </pc:sldChg>
      <pc:sldChg chg="del">
        <pc:chgData name="魏 星达" userId="ca17b13798aa44f7" providerId="LiveId" clId="{8310E2B6-B871-E44D-B8D5-4FC09B08690D}" dt="2022-10-20T08:23:13.475" v="21" actId="2696"/>
        <pc:sldMkLst>
          <pc:docMk/>
          <pc:sldMk cId="1197313462" sldId="3181"/>
        </pc:sldMkLst>
      </pc:sldChg>
      <pc:sldChg chg="del">
        <pc:chgData name="魏 星达" userId="ca17b13798aa44f7" providerId="LiveId" clId="{8310E2B6-B871-E44D-B8D5-4FC09B08690D}" dt="2022-10-20T08:23:13.475" v="21" actId="2696"/>
        <pc:sldMkLst>
          <pc:docMk/>
          <pc:sldMk cId="1708155192" sldId="3182"/>
        </pc:sldMkLst>
      </pc:sldChg>
      <pc:sldChg chg="del">
        <pc:chgData name="魏 星达" userId="ca17b13798aa44f7" providerId="LiveId" clId="{8310E2B6-B871-E44D-B8D5-4FC09B08690D}" dt="2022-10-20T08:23:13.475" v="21" actId="2696"/>
        <pc:sldMkLst>
          <pc:docMk/>
          <pc:sldMk cId="1774298064" sldId="3183"/>
        </pc:sldMkLst>
      </pc:sldChg>
      <pc:sldChg chg="del">
        <pc:chgData name="魏 星达" userId="ca17b13798aa44f7" providerId="LiveId" clId="{8310E2B6-B871-E44D-B8D5-4FC09B08690D}" dt="2022-10-20T08:23:13.475" v="21" actId="2696"/>
        <pc:sldMkLst>
          <pc:docMk/>
          <pc:sldMk cId="1005925164" sldId="3184"/>
        </pc:sldMkLst>
      </pc:sldChg>
      <pc:sldChg chg="del">
        <pc:chgData name="魏 星达" userId="ca17b13798aa44f7" providerId="LiveId" clId="{8310E2B6-B871-E44D-B8D5-4FC09B08690D}" dt="2022-10-20T08:23:13.475" v="21" actId="2696"/>
        <pc:sldMkLst>
          <pc:docMk/>
          <pc:sldMk cId="4070504720" sldId="3185"/>
        </pc:sldMkLst>
      </pc:sldChg>
      <pc:sldChg chg="del">
        <pc:chgData name="魏 星达" userId="ca17b13798aa44f7" providerId="LiveId" clId="{8310E2B6-B871-E44D-B8D5-4FC09B08690D}" dt="2022-10-20T08:23:13.475" v="21" actId="2696"/>
        <pc:sldMkLst>
          <pc:docMk/>
          <pc:sldMk cId="1615707948" sldId="3186"/>
        </pc:sldMkLst>
      </pc:sldChg>
      <pc:sldChg chg="del">
        <pc:chgData name="魏 星达" userId="ca17b13798aa44f7" providerId="LiveId" clId="{8310E2B6-B871-E44D-B8D5-4FC09B08690D}" dt="2022-10-20T08:23:13.475" v="21" actId="2696"/>
        <pc:sldMkLst>
          <pc:docMk/>
          <pc:sldMk cId="3744640018" sldId="3187"/>
        </pc:sldMkLst>
      </pc:sldChg>
      <pc:sldChg chg="del">
        <pc:chgData name="魏 星达" userId="ca17b13798aa44f7" providerId="LiveId" clId="{8310E2B6-B871-E44D-B8D5-4FC09B08690D}" dt="2022-10-20T08:23:13.475" v="21" actId="2696"/>
        <pc:sldMkLst>
          <pc:docMk/>
          <pc:sldMk cId="1639118510" sldId="3188"/>
        </pc:sldMkLst>
      </pc:sldChg>
      <pc:sldChg chg="del">
        <pc:chgData name="魏 星达" userId="ca17b13798aa44f7" providerId="LiveId" clId="{8310E2B6-B871-E44D-B8D5-4FC09B08690D}" dt="2022-10-20T08:23:13.475" v="21" actId="2696"/>
        <pc:sldMkLst>
          <pc:docMk/>
          <pc:sldMk cId="3849338277" sldId="3189"/>
        </pc:sldMkLst>
      </pc:sldChg>
      <pc:sldChg chg="del">
        <pc:chgData name="魏 星达" userId="ca17b13798aa44f7" providerId="LiveId" clId="{8310E2B6-B871-E44D-B8D5-4FC09B08690D}" dt="2022-10-20T08:23:13.475" v="21" actId="2696"/>
        <pc:sldMkLst>
          <pc:docMk/>
          <pc:sldMk cId="419171789" sldId="3190"/>
        </pc:sldMkLst>
      </pc:sldChg>
      <pc:sldChg chg="del">
        <pc:chgData name="魏 星达" userId="ca17b13798aa44f7" providerId="LiveId" clId="{8310E2B6-B871-E44D-B8D5-4FC09B08690D}" dt="2022-10-20T08:23:13.475" v="21" actId="2696"/>
        <pc:sldMkLst>
          <pc:docMk/>
          <pc:sldMk cId="2069076494" sldId="3191"/>
        </pc:sldMkLst>
      </pc:sldChg>
      <pc:sldChg chg="del">
        <pc:chgData name="魏 星达" userId="ca17b13798aa44f7" providerId="LiveId" clId="{8310E2B6-B871-E44D-B8D5-4FC09B08690D}" dt="2022-10-20T08:23:13.475" v="21" actId="2696"/>
        <pc:sldMkLst>
          <pc:docMk/>
          <pc:sldMk cId="2186007920" sldId="3192"/>
        </pc:sldMkLst>
      </pc:sldChg>
      <pc:sldChg chg="del">
        <pc:chgData name="魏 星达" userId="ca17b13798aa44f7" providerId="LiveId" clId="{8310E2B6-B871-E44D-B8D5-4FC09B08690D}" dt="2022-10-20T08:23:13.475" v="21" actId="2696"/>
        <pc:sldMkLst>
          <pc:docMk/>
          <pc:sldMk cId="3988740586" sldId="3193"/>
        </pc:sldMkLst>
      </pc:sldChg>
      <pc:sldChg chg="del">
        <pc:chgData name="魏 星达" userId="ca17b13798aa44f7" providerId="LiveId" clId="{8310E2B6-B871-E44D-B8D5-4FC09B08690D}" dt="2022-10-20T08:23:13.475" v="21" actId="2696"/>
        <pc:sldMkLst>
          <pc:docMk/>
          <pc:sldMk cId="2703896900" sldId="3194"/>
        </pc:sldMkLst>
      </pc:sldChg>
      <pc:sldChg chg="del">
        <pc:chgData name="魏 星达" userId="ca17b13798aa44f7" providerId="LiveId" clId="{8310E2B6-B871-E44D-B8D5-4FC09B08690D}" dt="2022-10-20T08:23:13.475" v="21" actId="2696"/>
        <pc:sldMkLst>
          <pc:docMk/>
          <pc:sldMk cId="1691934803" sldId="3195"/>
        </pc:sldMkLst>
      </pc:sldChg>
      <pc:sldChg chg="del">
        <pc:chgData name="魏 星达" userId="ca17b13798aa44f7" providerId="LiveId" clId="{8310E2B6-B871-E44D-B8D5-4FC09B08690D}" dt="2022-10-20T08:23:13.475" v="21" actId="2696"/>
        <pc:sldMkLst>
          <pc:docMk/>
          <pc:sldMk cId="774546365" sldId="3196"/>
        </pc:sldMkLst>
      </pc:sldChg>
      <pc:sldChg chg="del">
        <pc:chgData name="魏 星达" userId="ca17b13798aa44f7" providerId="LiveId" clId="{8310E2B6-B871-E44D-B8D5-4FC09B08690D}" dt="2022-10-20T08:23:13.475" v="21" actId="2696"/>
        <pc:sldMkLst>
          <pc:docMk/>
          <pc:sldMk cId="1781598329" sldId="3197"/>
        </pc:sldMkLst>
      </pc:sldChg>
      <pc:sldChg chg="del">
        <pc:chgData name="魏 星达" userId="ca17b13798aa44f7" providerId="LiveId" clId="{8310E2B6-B871-E44D-B8D5-4FC09B08690D}" dt="2022-10-20T08:23:13.475" v="21" actId="2696"/>
        <pc:sldMkLst>
          <pc:docMk/>
          <pc:sldMk cId="1448623374" sldId="3198"/>
        </pc:sldMkLst>
      </pc:sldChg>
      <pc:sldChg chg="del">
        <pc:chgData name="魏 星达" userId="ca17b13798aa44f7" providerId="LiveId" clId="{8310E2B6-B871-E44D-B8D5-4FC09B08690D}" dt="2022-10-20T08:23:13.475" v="21" actId="2696"/>
        <pc:sldMkLst>
          <pc:docMk/>
          <pc:sldMk cId="1511620239" sldId="3199"/>
        </pc:sldMkLst>
      </pc:sldChg>
      <pc:sldChg chg="del">
        <pc:chgData name="魏 星达" userId="ca17b13798aa44f7" providerId="LiveId" clId="{8310E2B6-B871-E44D-B8D5-4FC09B08690D}" dt="2022-10-20T08:23:13.475" v="21" actId="2696"/>
        <pc:sldMkLst>
          <pc:docMk/>
          <pc:sldMk cId="4290656198" sldId="3200"/>
        </pc:sldMkLst>
      </pc:sldChg>
      <pc:sldChg chg="del">
        <pc:chgData name="魏 星达" userId="ca17b13798aa44f7" providerId="LiveId" clId="{8310E2B6-B871-E44D-B8D5-4FC09B08690D}" dt="2022-10-20T08:23:13.475" v="21" actId="2696"/>
        <pc:sldMkLst>
          <pc:docMk/>
          <pc:sldMk cId="1441176690" sldId="3201"/>
        </pc:sldMkLst>
      </pc:sldChg>
      <pc:sldChg chg="del">
        <pc:chgData name="魏 星达" userId="ca17b13798aa44f7" providerId="LiveId" clId="{8310E2B6-B871-E44D-B8D5-4FC09B08690D}" dt="2022-10-20T08:23:13.475" v="21" actId="2696"/>
        <pc:sldMkLst>
          <pc:docMk/>
          <pc:sldMk cId="575339635" sldId="3202"/>
        </pc:sldMkLst>
      </pc:sldChg>
      <pc:sldChg chg="del">
        <pc:chgData name="魏 星达" userId="ca17b13798aa44f7" providerId="LiveId" clId="{8310E2B6-B871-E44D-B8D5-4FC09B08690D}" dt="2022-10-20T08:23:13.475" v="21" actId="2696"/>
        <pc:sldMkLst>
          <pc:docMk/>
          <pc:sldMk cId="1100530779" sldId="3203"/>
        </pc:sldMkLst>
      </pc:sldChg>
      <pc:sldChg chg="del">
        <pc:chgData name="魏 星达" userId="ca17b13798aa44f7" providerId="LiveId" clId="{8310E2B6-B871-E44D-B8D5-4FC09B08690D}" dt="2022-10-20T08:23:13.475" v="21" actId="2696"/>
        <pc:sldMkLst>
          <pc:docMk/>
          <pc:sldMk cId="3643484703" sldId="3204"/>
        </pc:sldMkLst>
      </pc:sldChg>
      <pc:sldChg chg="del">
        <pc:chgData name="魏 星达" userId="ca17b13798aa44f7" providerId="LiveId" clId="{8310E2B6-B871-E44D-B8D5-4FC09B08690D}" dt="2022-10-20T08:23:13.475" v="21" actId="2696"/>
        <pc:sldMkLst>
          <pc:docMk/>
          <pc:sldMk cId="642108038" sldId="3205"/>
        </pc:sldMkLst>
      </pc:sldChg>
      <pc:sldChg chg="del">
        <pc:chgData name="魏 星达" userId="ca17b13798aa44f7" providerId="LiveId" clId="{8310E2B6-B871-E44D-B8D5-4FC09B08690D}" dt="2022-10-20T08:23:13.475" v="21" actId="2696"/>
        <pc:sldMkLst>
          <pc:docMk/>
          <pc:sldMk cId="536108809" sldId="3206"/>
        </pc:sldMkLst>
      </pc:sldChg>
      <pc:sldChg chg="del">
        <pc:chgData name="魏 星达" userId="ca17b13798aa44f7" providerId="LiveId" clId="{8310E2B6-B871-E44D-B8D5-4FC09B08690D}" dt="2022-10-20T08:23:13.475" v="21" actId="2696"/>
        <pc:sldMkLst>
          <pc:docMk/>
          <pc:sldMk cId="3532289806" sldId="3207"/>
        </pc:sldMkLst>
      </pc:sldChg>
      <pc:sldChg chg="del">
        <pc:chgData name="魏 星达" userId="ca17b13798aa44f7" providerId="LiveId" clId="{8310E2B6-B871-E44D-B8D5-4FC09B08690D}" dt="2022-10-20T08:23:13.475" v="21" actId="2696"/>
        <pc:sldMkLst>
          <pc:docMk/>
          <pc:sldMk cId="3969874244" sldId="3208"/>
        </pc:sldMkLst>
      </pc:sldChg>
      <pc:sldChg chg="del">
        <pc:chgData name="魏 星达" userId="ca17b13798aa44f7" providerId="LiveId" clId="{8310E2B6-B871-E44D-B8D5-4FC09B08690D}" dt="2022-10-20T08:23:13.475" v="21" actId="2696"/>
        <pc:sldMkLst>
          <pc:docMk/>
          <pc:sldMk cId="874721393" sldId="3209"/>
        </pc:sldMkLst>
      </pc:sldChg>
      <pc:sldChg chg="del">
        <pc:chgData name="魏 星达" userId="ca17b13798aa44f7" providerId="LiveId" clId="{8310E2B6-B871-E44D-B8D5-4FC09B08690D}" dt="2022-10-20T08:23:13.475" v="21" actId="2696"/>
        <pc:sldMkLst>
          <pc:docMk/>
          <pc:sldMk cId="796720702" sldId="3210"/>
        </pc:sldMkLst>
      </pc:sldChg>
      <pc:sldChg chg="del">
        <pc:chgData name="魏 星达" userId="ca17b13798aa44f7" providerId="LiveId" clId="{8310E2B6-B871-E44D-B8D5-4FC09B08690D}" dt="2022-10-20T08:23:13.475" v="21" actId="2696"/>
        <pc:sldMkLst>
          <pc:docMk/>
          <pc:sldMk cId="2987108227" sldId="3211"/>
        </pc:sldMkLst>
      </pc:sldChg>
      <pc:sldChg chg="del">
        <pc:chgData name="魏 星达" userId="ca17b13798aa44f7" providerId="LiveId" clId="{8310E2B6-B871-E44D-B8D5-4FC09B08690D}" dt="2022-10-20T08:23:13.475" v="21" actId="2696"/>
        <pc:sldMkLst>
          <pc:docMk/>
          <pc:sldMk cId="319290728" sldId="3212"/>
        </pc:sldMkLst>
      </pc:sldChg>
      <pc:sldChg chg="del">
        <pc:chgData name="魏 星达" userId="ca17b13798aa44f7" providerId="LiveId" clId="{8310E2B6-B871-E44D-B8D5-4FC09B08690D}" dt="2022-10-20T08:23:13.475" v="21" actId="2696"/>
        <pc:sldMkLst>
          <pc:docMk/>
          <pc:sldMk cId="2063371892" sldId="3213"/>
        </pc:sldMkLst>
      </pc:sldChg>
      <pc:sldChg chg="del">
        <pc:chgData name="魏 星达" userId="ca17b13798aa44f7" providerId="LiveId" clId="{8310E2B6-B871-E44D-B8D5-4FC09B08690D}" dt="2022-10-20T08:23:13.475" v="21" actId="2696"/>
        <pc:sldMkLst>
          <pc:docMk/>
          <pc:sldMk cId="1540652700" sldId="3214"/>
        </pc:sldMkLst>
      </pc:sldChg>
      <pc:sldChg chg="del">
        <pc:chgData name="魏 星达" userId="ca17b13798aa44f7" providerId="LiveId" clId="{8310E2B6-B871-E44D-B8D5-4FC09B08690D}" dt="2022-10-20T08:23:13.475" v="21" actId="2696"/>
        <pc:sldMkLst>
          <pc:docMk/>
          <pc:sldMk cId="3822240627" sldId="3215"/>
        </pc:sldMkLst>
      </pc:sldChg>
      <pc:sldChg chg="del">
        <pc:chgData name="魏 星达" userId="ca17b13798aa44f7" providerId="LiveId" clId="{8310E2B6-B871-E44D-B8D5-4FC09B08690D}" dt="2022-10-20T08:23:13.475" v="21" actId="2696"/>
        <pc:sldMkLst>
          <pc:docMk/>
          <pc:sldMk cId="4109394764" sldId="3216"/>
        </pc:sldMkLst>
      </pc:sldChg>
      <pc:sldChg chg="del">
        <pc:chgData name="魏 星达" userId="ca17b13798aa44f7" providerId="LiveId" clId="{8310E2B6-B871-E44D-B8D5-4FC09B08690D}" dt="2022-10-20T08:23:13.475" v="21" actId="2696"/>
        <pc:sldMkLst>
          <pc:docMk/>
          <pc:sldMk cId="2773279654" sldId="3217"/>
        </pc:sldMkLst>
      </pc:sldChg>
      <pc:sldChg chg="del">
        <pc:chgData name="魏 星达" userId="ca17b13798aa44f7" providerId="LiveId" clId="{8310E2B6-B871-E44D-B8D5-4FC09B08690D}" dt="2022-10-20T08:23:13.475" v="21" actId="2696"/>
        <pc:sldMkLst>
          <pc:docMk/>
          <pc:sldMk cId="2349933542" sldId="3218"/>
        </pc:sldMkLst>
      </pc:sldChg>
      <pc:sldChg chg="del">
        <pc:chgData name="魏 星达" userId="ca17b13798aa44f7" providerId="LiveId" clId="{8310E2B6-B871-E44D-B8D5-4FC09B08690D}" dt="2022-10-20T08:23:13.475" v="21" actId="2696"/>
        <pc:sldMkLst>
          <pc:docMk/>
          <pc:sldMk cId="1390760882" sldId="3219"/>
        </pc:sldMkLst>
      </pc:sldChg>
      <pc:sldChg chg="del">
        <pc:chgData name="魏 星达" userId="ca17b13798aa44f7" providerId="LiveId" clId="{8310E2B6-B871-E44D-B8D5-4FC09B08690D}" dt="2022-10-20T08:23:13.475" v="21" actId="2696"/>
        <pc:sldMkLst>
          <pc:docMk/>
          <pc:sldMk cId="4050527784" sldId="3220"/>
        </pc:sldMkLst>
      </pc:sldChg>
    </pc:docChg>
  </pc:docChgLst>
  <pc:docChgLst>
    <pc:chgData name="魏 星达" userId="ca17b13798aa44f7" providerId="LiveId" clId="{1153BE29-6B54-D14D-8828-22574A59473F}"/>
    <pc:docChg chg="custSel addSld delSld modSld">
      <pc:chgData name="魏 星达" userId="ca17b13798aa44f7" providerId="LiveId" clId="{1153BE29-6B54-D14D-8828-22574A59473F}" dt="2022-12-05T02:01:04.855" v="356" actId="2696"/>
      <pc:docMkLst>
        <pc:docMk/>
      </pc:docMkLst>
      <pc:sldChg chg="modSp mod">
        <pc:chgData name="魏 星达" userId="ca17b13798aa44f7" providerId="LiveId" clId="{1153BE29-6B54-D14D-8828-22574A59473F}" dt="2022-12-05T02:00:00.801" v="354" actId="20577"/>
        <pc:sldMkLst>
          <pc:docMk/>
          <pc:sldMk cId="231648403" sldId="1379"/>
        </pc:sldMkLst>
        <pc:spChg chg="mod">
          <ac:chgData name="魏 星达" userId="ca17b13798aa44f7" providerId="LiveId" clId="{1153BE29-6B54-D14D-8828-22574A59473F}" dt="2022-12-05T02:00:00.801" v="354" actId="20577"/>
          <ac:spMkLst>
            <pc:docMk/>
            <pc:sldMk cId="231648403" sldId="1379"/>
            <ac:spMk id="2" creationId="{901A4791-B936-2B41-69E4-D2678D273BCC}"/>
          </ac:spMkLst>
        </pc:spChg>
      </pc:sldChg>
      <pc:sldChg chg="del">
        <pc:chgData name="魏 星达" userId="ca17b13798aa44f7" providerId="LiveId" clId="{1153BE29-6B54-D14D-8828-22574A59473F}" dt="2022-12-05T01:58:01.204" v="289" actId="2696"/>
        <pc:sldMkLst>
          <pc:docMk/>
          <pc:sldMk cId="3342301277" sldId="2242"/>
        </pc:sldMkLst>
      </pc:sldChg>
      <pc:sldChg chg="add">
        <pc:chgData name="魏 星达" userId="ca17b13798aa44f7" providerId="LiveId" clId="{1153BE29-6B54-D14D-8828-22574A59473F}" dt="2022-12-05T01:48:55.321" v="0"/>
        <pc:sldMkLst>
          <pc:docMk/>
          <pc:sldMk cId="2088534792" sldId="2323"/>
        </pc:sldMkLst>
      </pc:sldChg>
      <pc:sldChg chg="modSp add mod">
        <pc:chgData name="魏 星达" userId="ca17b13798aa44f7" providerId="LiveId" clId="{1153BE29-6B54-D14D-8828-22574A59473F}" dt="2022-12-05T01:49:06.618" v="32" actId="20577"/>
        <pc:sldMkLst>
          <pc:docMk/>
          <pc:sldMk cId="1301427496" sldId="2475"/>
        </pc:sldMkLst>
        <pc:spChg chg="mod">
          <ac:chgData name="魏 星达" userId="ca17b13798aa44f7" providerId="LiveId" clId="{1153BE29-6B54-D14D-8828-22574A59473F}" dt="2022-12-05T01:49:06.618" v="32" actId="20577"/>
          <ac:spMkLst>
            <pc:docMk/>
            <pc:sldMk cId="1301427496" sldId="2475"/>
            <ac:spMk id="2" creationId="{81EDE590-79B2-2344-8EF8-8C35E5E6642D}"/>
          </ac:spMkLst>
        </pc:spChg>
      </pc:sldChg>
      <pc:sldChg chg="add">
        <pc:chgData name="魏 星达" userId="ca17b13798aa44f7" providerId="LiveId" clId="{1153BE29-6B54-D14D-8828-22574A59473F}" dt="2022-12-05T01:54:53.605" v="168"/>
        <pc:sldMkLst>
          <pc:docMk/>
          <pc:sldMk cId="387582591" sldId="2508"/>
        </pc:sldMkLst>
      </pc:sldChg>
      <pc:sldChg chg="add">
        <pc:chgData name="魏 星达" userId="ca17b13798aa44f7" providerId="LiveId" clId="{1153BE29-6B54-D14D-8828-22574A59473F}" dt="2022-12-05T01:54:53.605" v="168"/>
        <pc:sldMkLst>
          <pc:docMk/>
          <pc:sldMk cId="1886385890" sldId="2541"/>
        </pc:sldMkLst>
      </pc:sldChg>
      <pc:sldChg chg="add">
        <pc:chgData name="魏 星达" userId="ca17b13798aa44f7" providerId="LiveId" clId="{1153BE29-6B54-D14D-8828-22574A59473F}" dt="2022-12-05T01:54:53.605" v="168"/>
        <pc:sldMkLst>
          <pc:docMk/>
          <pc:sldMk cId="4043451236" sldId="2542"/>
        </pc:sldMkLst>
      </pc:sldChg>
      <pc:sldChg chg="add">
        <pc:chgData name="魏 星达" userId="ca17b13798aa44f7" providerId="LiveId" clId="{1153BE29-6B54-D14D-8828-22574A59473F}" dt="2022-12-05T01:54:53.605" v="168"/>
        <pc:sldMkLst>
          <pc:docMk/>
          <pc:sldMk cId="1862571362" sldId="2543"/>
        </pc:sldMkLst>
      </pc:sldChg>
      <pc:sldChg chg="add">
        <pc:chgData name="魏 星达" userId="ca17b13798aa44f7" providerId="LiveId" clId="{1153BE29-6B54-D14D-8828-22574A59473F}" dt="2022-12-05T01:54:53.605" v="168"/>
        <pc:sldMkLst>
          <pc:docMk/>
          <pc:sldMk cId="3819829052" sldId="2544"/>
        </pc:sldMkLst>
      </pc:sldChg>
      <pc:sldChg chg="add">
        <pc:chgData name="魏 星达" userId="ca17b13798aa44f7" providerId="LiveId" clId="{1153BE29-6B54-D14D-8828-22574A59473F}" dt="2022-12-05T01:54:53.605" v="168"/>
        <pc:sldMkLst>
          <pc:docMk/>
          <pc:sldMk cId="2497738444" sldId="2546"/>
        </pc:sldMkLst>
      </pc:sldChg>
      <pc:sldChg chg="add">
        <pc:chgData name="魏 星达" userId="ca17b13798aa44f7" providerId="LiveId" clId="{1153BE29-6B54-D14D-8828-22574A59473F}" dt="2022-12-05T01:54:53.605" v="168"/>
        <pc:sldMkLst>
          <pc:docMk/>
          <pc:sldMk cId="297566935" sldId="2547"/>
        </pc:sldMkLst>
      </pc:sldChg>
      <pc:sldChg chg="add">
        <pc:chgData name="魏 星达" userId="ca17b13798aa44f7" providerId="LiveId" clId="{1153BE29-6B54-D14D-8828-22574A59473F}" dt="2022-12-05T01:54:53.605" v="168"/>
        <pc:sldMkLst>
          <pc:docMk/>
          <pc:sldMk cId="3423361496" sldId="2548"/>
        </pc:sldMkLst>
      </pc:sldChg>
      <pc:sldChg chg="add">
        <pc:chgData name="魏 星达" userId="ca17b13798aa44f7" providerId="LiveId" clId="{1153BE29-6B54-D14D-8828-22574A59473F}" dt="2022-12-05T01:54:53.605" v="168"/>
        <pc:sldMkLst>
          <pc:docMk/>
          <pc:sldMk cId="207188506" sldId="2549"/>
        </pc:sldMkLst>
      </pc:sldChg>
      <pc:sldChg chg="add">
        <pc:chgData name="魏 星达" userId="ca17b13798aa44f7" providerId="LiveId" clId="{1153BE29-6B54-D14D-8828-22574A59473F}" dt="2022-12-05T01:54:53.605" v="168"/>
        <pc:sldMkLst>
          <pc:docMk/>
          <pc:sldMk cId="2500152000" sldId="2550"/>
        </pc:sldMkLst>
      </pc:sldChg>
      <pc:sldChg chg="add">
        <pc:chgData name="魏 星达" userId="ca17b13798aa44f7" providerId="LiveId" clId="{1153BE29-6B54-D14D-8828-22574A59473F}" dt="2022-12-05T01:54:53.605" v="168"/>
        <pc:sldMkLst>
          <pc:docMk/>
          <pc:sldMk cId="3412358436" sldId="2551"/>
        </pc:sldMkLst>
      </pc:sldChg>
      <pc:sldChg chg="add">
        <pc:chgData name="魏 星达" userId="ca17b13798aa44f7" providerId="LiveId" clId="{1153BE29-6B54-D14D-8828-22574A59473F}" dt="2022-12-05T01:54:53.605" v="168"/>
        <pc:sldMkLst>
          <pc:docMk/>
          <pc:sldMk cId="987973758" sldId="2552"/>
        </pc:sldMkLst>
      </pc:sldChg>
      <pc:sldChg chg="add">
        <pc:chgData name="魏 星达" userId="ca17b13798aa44f7" providerId="LiveId" clId="{1153BE29-6B54-D14D-8828-22574A59473F}" dt="2022-12-05T01:54:53.605" v="168"/>
        <pc:sldMkLst>
          <pc:docMk/>
          <pc:sldMk cId="2602274671" sldId="2554"/>
        </pc:sldMkLst>
      </pc:sldChg>
      <pc:sldChg chg="add">
        <pc:chgData name="魏 星达" userId="ca17b13798aa44f7" providerId="LiveId" clId="{1153BE29-6B54-D14D-8828-22574A59473F}" dt="2022-12-05T01:54:53.605" v="168"/>
        <pc:sldMkLst>
          <pc:docMk/>
          <pc:sldMk cId="2885977156" sldId="2557"/>
        </pc:sldMkLst>
      </pc:sldChg>
      <pc:sldChg chg="add">
        <pc:chgData name="魏 星达" userId="ca17b13798aa44f7" providerId="LiveId" clId="{1153BE29-6B54-D14D-8828-22574A59473F}" dt="2022-12-05T01:54:53.605" v="168"/>
        <pc:sldMkLst>
          <pc:docMk/>
          <pc:sldMk cId="2608514569" sldId="2558"/>
        </pc:sldMkLst>
      </pc:sldChg>
      <pc:sldChg chg="add">
        <pc:chgData name="魏 星达" userId="ca17b13798aa44f7" providerId="LiveId" clId="{1153BE29-6B54-D14D-8828-22574A59473F}" dt="2022-12-05T01:54:53.605" v="168"/>
        <pc:sldMkLst>
          <pc:docMk/>
          <pc:sldMk cId="3098430880" sldId="2559"/>
        </pc:sldMkLst>
      </pc:sldChg>
      <pc:sldChg chg="add">
        <pc:chgData name="魏 星达" userId="ca17b13798aa44f7" providerId="LiveId" clId="{1153BE29-6B54-D14D-8828-22574A59473F}" dt="2022-12-05T01:54:53.605" v="168"/>
        <pc:sldMkLst>
          <pc:docMk/>
          <pc:sldMk cId="3983382894" sldId="2560"/>
        </pc:sldMkLst>
      </pc:sldChg>
      <pc:sldChg chg="add">
        <pc:chgData name="魏 星达" userId="ca17b13798aa44f7" providerId="LiveId" clId="{1153BE29-6B54-D14D-8828-22574A59473F}" dt="2022-12-05T01:54:53.605" v="168"/>
        <pc:sldMkLst>
          <pc:docMk/>
          <pc:sldMk cId="1338229961" sldId="2561"/>
        </pc:sldMkLst>
      </pc:sldChg>
      <pc:sldChg chg="add">
        <pc:chgData name="魏 星达" userId="ca17b13798aa44f7" providerId="LiveId" clId="{1153BE29-6B54-D14D-8828-22574A59473F}" dt="2022-12-05T01:54:53.605" v="168"/>
        <pc:sldMkLst>
          <pc:docMk/>
          <pc:sldMk cId="1014471177" sldId="2562"/>
        </pc:sldMkLst>
      </pc:sldChg>
      <pc:sldChg chg="add">
        <pc:chgData name="魏 星达" userId="ca17b13798aa44f7" providerId="LiveId" clId="{1153BE29-6B54-D14D-8828-22574A59473F}" dt="2022-12-05T01:54:53.605" v="168"/>
        <pc:sldMkLst>
          <pc:docMk/>
          <pc:sldMk cId="2415022749" sldId="2583"/>
        </pc:sldMkLst>
      </pc:sldChg>
      <pc:sldChg chg="del">
        <pc:chgData name="魏 星达" userId="ca17b13798aa44f7" providerId="LiveId" clId="{1153BE29-6B54-D14D-8828-22574A59473F}" dt="2022-12-05T01:50:08.828" v="68" actId="2696"/>
        <pc:sldMkLst>
          <pc:docMk/>
          <pc:sldMk cId="591131231" sldId="2700"/>
        </pc:sldMkLst>
      </pc:sldChg>
      <pc:sldChg chg="del">
        <pc:chgData name="魏 星达" userId="ca17b13798aa44f7" providerId="LiveId" clId="{1153BE29-6B54-D14D-8828-22574A59473F}" dt="2022-12-05T01:55:44.530" v="169" actId="2696"/>
        <pc:sldMkLst>
          <pc:docMk/>
          <pc:sldMk cId="3057630521" sldId="2705"/>
        </pc:sldMkLst>
      </pc:sldChg>
      <pc:sldChg chg="modSp mod">
        <pc:chgData name="魏 星达" userId="ca17b13798aa44f7" providerId="LiveId" clId="{1153BE29-6B54-D14D-8828-22574A59473F}" dt="2022-12-05T01:56:34.672" v="262" actId="20577"/>
        <pc:sldMkLst>
          <pc:docMk/>
          <pc:sldMk cId="2654001496" sldId="2708"/>
        </pc:sldMkLst>
        <pc:spChg chg="mod">
          <ac:chgData name="魏 星达" userId="ca17b13798aa44f7" providerId="LiveId" clId="{1153BE29-6B54-D14D-8828-22574A59473F}" dt="2022-12-05T01:56:34.672" v="262" actId="20577"/>
          <ac:spMkLst>
            <pc:docMk/>
            <pc:sldMk cId="2654001496" sldId="2708"/>
            <ac:spMk id="3" creationId="{123B8FE5-27C5-184F-8373-F156F7B4F510}"/>
          </ac:spMkLst>
        </pc:spChg>
        <pc:spChg chg="mod">
          <ac:chgData name="魏 星达" userId="ca17b13798aa44f7" providerId="LiveId" clId="{1153BE29-6B54-D14D-8828-22574A59473F}" dt="2022-12-05T01:56:15.208" v="170" actId="1076"/>
          <ac:spMkLst>
            <pc:docMk/>
            <pc:sldMk cId="2654001496" sldId="2708"/>
            <ac:spMk id="7" creationId="{F783CB5E-3BB3-774A-895A-90C269D064C3}"/>
          </ac:spMkLst>
        </pc:spChg>
        <pc:picChg chg="mod">
          <ac:chgData name="魏 星达" userId="ca17b13798aa44f7" providerId="LiveId" clId="{1153BE29-6B54-D14D-8828-22574A59473F}" dt="2022-12-05T01:56:15.208" v="170" actId="1076"/>
          <ac:picMkLst>
            <pc:docMk/>
            <pc:sldMk cId="2654001496" sldId="2708"/>
            <ac:picMk id="5" creationId="{E046532B-5D60-3F43-8B3F-CDF7E911C8DA}"/>
          </ac:picMkLst>
        </pc:picChg>
      </pc:sldChg>
      <pc:sldChg chg="del">
        <pc:chgData name="魏 星达" userId="ca17b13798aa44f7" providerId="LiveId" clId="{1153BE29-6B54-D14D-8828-22574A59473F}" dt="2022-12-05T01:58:01.781" v="290" actId="2696"/>
        <pc:sldMkLst>
          <pc:docMk/>
          <pc:sldMk cId="1015927003" sldId="2733"/>
        </pc:sldMkLst>
      </pc:sldChg>
      <pc:sldChg chg="modSp mod">
        <pc:chgData name="魏 星达" userId="ca17b13798aa44f7" providerId="LiveId" clId="{1153BE29-6B54-D14D-8828-22574A59473F}" dt="2022-12-05T01:58:27.981" v="325" actId="20577"/>
        <pc:sldMkLst>
          <pc:docMk/>
          <pc:sldMk cId="3154814619" sldId="2738"/>
        </pc:sldMkLst>
        <pc:spChg chg="mod">
          <ac:chgData name="魏 星达" userId="ca17b13798aa44f7" providerId="LiveId" clId="{1153BE29-6B54-D14D-8828-22574A59473F}" dt="2022-12-05T01:58:27.981" v="325" actId="20577"/>
          <ac:spMkLst>
            <pc:docMk/>
            <pc:sldMk cId="3154814619" sldId="2738"/>
            <ac:spMk id="2" creationId="{62038D36-2698-32B2-E572-4466E360EDF1}"/>
          </ac:spMkLst>
        </pc:spChg>
      </pc:sldChg>
      <pc:sldChg chg="add">
        <pc:chgData name="魏 星达" userId="ca17b13798aa44f7" providerId="LiveId" clId="{1153BE29-6B54-D14D-8828-22574A59473F}" dt="2022-12-05T01:50:00.655" v="67"/>
        <pc:sldMkLst>
          <pc:docMk/>
          <pc:sldMk cId="374268062" sldId="3114"/>
        </pc:sldMkLst>
      </pc:sldChg>
      <pc:sldChg chg="modSp add mod">
        <pc:chgData name="魏 星达" userId="ca17b13798aa44f7" providerId="LiveId" clId="{1153BE29-6B54-D14D-8828-22574A59473F}" dt="2022-12-05T01:50:26.470" v="78" actId="20577"/>
        <pc:sldMkLst>
          <pc:docMk/>
          <pc:sldMk cId="1865556992" sldId="3119"/>
        </pc:sldMkLst>
        <pc:spChg chg="mod">
          <ac:chgData name="魏 星达" userId="ca17b13798aa44f7" providerId="LiveId" clId="{1153BE29-6B54-D14D-8828-22574A59473F}" dt="2022-12-05T01:50:26.470" v="78" actId="20577"/>
          <ac:spMkLst>
            <pc:docMk/>
            <pc:sldMk cId="1865556992" sldId="3119"/>
            <ac:spMk id="2" creationId="{E49AEBF8-58CA-1148-8315-6796511A9962}"/>
          </ac:spMkLst>
        </pc:spChg>
      </pc:sldChg>
      <pc:sldChg chg="modSp add mod">
        <pc:chgData name="魏 星达" userId="ca17b13798aa44f7" providerId="LiveId" clId="{1153BE29-6B54-D14D-8828-22574A59473F}" dt="2022-12-05T01:49:27.254" v="55" actId="20577"/>
        <pc:sldMkLst>
          <pc:docMk/>
          <pc:sldMk cId="2010003403" sldId="3133"/>
        </pc:sldMkLst>
        <pc:spChg chg="mod">
          <ac:chgData name="魏 星达" userId="ca17b13798aa44f7" providerId="LiveId" clId="{1153BE29-6B54-D14D-8828-22574A59473F}" dt="2022-12-05T01:49:27.254" v="55" actId="20577"/>
          <ac:spMkLst>
            <pc:docMk/>
            <pc:sldMk cId="2010003403" sldId="3133"/>
            <ac:spMk id="2" creationId="{BAE4BC9E-60B1-0947-B409-6AA6A637DE2F}"/>
          </ac:spMkLst>
        </pc:spChg>
      </pc:sldChg>
      <pc:sldChg chg="modSp add mod">
        <pc:chgData name="魏 星达" userId="ca17b13798aa44f7" providerId="LiveId" clId="{1153BE29-6B54-D14D-8828-22574A59473F}" dt="2022-12-05T01:49:45.850" v="66" actId="20577"/>
        <pc:sldMkLst>
          <pc:docMk/>
          <pc:sldMk cId="1039175453" sldId="3134"/>
        </pc:sldMkLst>
        <pc:spChg chg="mod">
          <ac:chgData name="魏 星达" userId="ca17b13798aa44f7" providerId="LiveId" clId="{1153BE29-6B54-D14D-8828-22574A59473F}" dt="2022-12-05T01:49:45.850" v="66" actId="20577"/>
          <ac:spMkLst>
            <pc:docMk/>
            <pc:sldMk cId="1039175453" sldId="3134"/>
            <ac:spMk id="2" creationId="{9AC09765-1444-2B43-A825-FB91D7DEE51C}"/>
          </ac:spMkLst>
        </pc:spChg>
      </pc:sldChg>
      <pc:sldChg chg="add">
        <pc:chgData name="魏 星达" userId="ca17b13798aa44f7" providerId="LiveId" clId="{1153BE29-6B54-D14D-8828-22574A59473F}" dt="2022-12-05T01:54:53.605" v="168"/>
        <pc:sldMkLst>
          <pc:docMk/>
          <pc:sldMk cId="3602272707" sldId="3152"/>
        </pc:sldMkLst>
      </pc:sldChg>
      <pc:sldChg chg="add">
        <pc:chgData name="魏 星达" userId="ca17b13798aa44f7" providerId="LiveId" clId="{1153BE29-6B54-D14D-8828-22574A59473F}" dt="2022-12-05T01:54:53.605" v="168"/>
        <pc:sldMkLst>
          <pc:docMk/>
          <pc:sldMk cId="2395323364" sldId="3155"/>
        </pc:sldMkLst>
      </pc:sldChg>
      <pc:sldChg chg="add">
        <pc:chgData name="魏 星达" userId="ca17b13798aa44f7" providerId="LiveId" clId="{1153BE29-6B54-D14D-8828-22574A59473F}" dt="2022-12-05T01:54:53.605" v="168"/>
        <pc:sldMkLst>
          <pc:docMk/>
          <pc:sldMk cId="1776366717" sldId="3160"/>
        </pc:sldMkLst>
      </pc:sldChg>
      <pc:sldChg chg="add">
        <pc:chgData name="魏 星达" userId="ca17b13798aa44f7" providerId="LiveId" clId="{1153BE29-6B54-D14D-8828-22574A59473F}" dt="2022-12-05T01:54:53.605" v="168"/>
        <pc:sldMkLst>
          <pc:docMk/>
          <pc:sldMk cId="2287358551" sldId="3165"/>
        </pc:sldMkLst>
      </pc:sldChg>
      <pc:sldChg chg="add">
        <pc:chgData name="魏 星达" userId="ca17b13798aa44f7" providerId="LiveId" clId="{1153BE29-6B54-D14D-8828-22574A59473F}" dt="2022-12-05T01:51:03.095" v="79"/>
        <pc:sldMkLst>
          <pc:docMk/>
          <pc:sldMk cId="2268778967" sldId="3175"/>
        </pc:sldMkLst>
      </pc:sldChg>
      <pc:sldChg chg="add">
        <pc:chgData name="魏 星达" userId="ca17b13798aa44f7" providerId="LiveId" clId="{1153BE29-6B54-D14D-8828-22574A59473F}" dt="2022-12-05T01:51:09.953" v="80"/>
        <pc:sldMkLst>
          <pc:docMk/>
          <pc:sldMk cId="3759134437" sldId="3176"/>
        </pc:sldMkLst>
      </pc:sldChg>
      <pc:sldChg chg="modSp add mod">
        <pc:chgData name="魏 星达" userId="ca17b13798aa44f7" providerId="LiveId" clId="{1153BE29-6B54-D14D-8828-22574A59473F}" dt="2022-12-05T01:52:29.758" v="162"/>
        <pc:sldMkLst>
          <pc:docMk/>
          <pc:sldMk cId="1197313462" sldId="3181"/>
        </pc:sldMkLst>
        <pc:spChg chg="mod">
          <ac:chgData name="魏 星达" userId="ca17b13798aa44f7" providerId="LiveId" clId="{1153BE29-6B54-D14D-8828-22574A59473F}" dt="2022-12-05T01:52:29.758" v="162"/>
          <ac:spMkLst>
            <pc:docMk/>
            <pc:sldMk cId="1197313462" sldId="3181"/>
            <ac:spMk id="2" creationId="{901B54FB-9DB7-3AEA-887A-08F717B0B000}"/>
          </ac:spMkLst>
        </pc:spChg>
      </pc:sldChg>
      <pc:sldChg chg="delSp modSp add mod">
        <pc:chgData name="魏 星达" userId="ca17b13798aa44f7" providerId="LiveId" clId="{1153BE29-6B54-D14D-8828-22574A59473F}" dt="2022-12-05T01:53:22.043" v="165" actId="478"/>
        <pc:sldMkLst>
          <pc:docMk/>
          <pc:sldMk cId="1708155192" sldId="3182"/>
        </pc:sldMkLst>
        <pc:spChg chg="mod">
          <ac:chgData name="魏 星达" userId="ca17b13798aa44f7" providerId="LiveId" clId="{1153BE29-6B54-D14D-8828-22574A59473F}" dt="2022-12-05T01:52:16.070" v="160" actId="20577"/>
          <ac:spMkLst>
            <pc:docMk/>
            <pc:sldMk cId="1708155192" sldId="3182"/>
            <ac:spMk id="2" creationId="{518C4DF3-D336-443E-1976-3B4B1967FA73}"/>
          </ac:spMkLst>
        </pc:spChg>
        <pc:spChg chg="del">
          <ac:chgData name="魏 星达" userId="ca17b13798aa44f7" providerId="LiveId" clId="{1153BE29-6B54-D14D-8828-22574A59473F}" dt="2022-12-05T01:53:22.043" v="165" actId="478"/>
          <ac:spMkLst>
            <pc:docMk/>
            <pc:sldMk cId="1708155192" sldId="3182"/>
            <ac:spMk id="43" creationId="{1B548AC9-5C70-4FD7-1801-9A89768661DD}"/>
          </ac:spMkLst>
        </pc:spChg>
      </pc:sldChg>
      <pc:sldChg chg="add">
        <pc:chgData name="魏 星达" userId="ca17b13798aa44f7" providerId="LiveId" clId="{1153BE29-6B54-D14D-8828-22574A59473F}" dt="2022-12-05T01:54:25.091" v="167"/>
        <pc:sldMkLst>
          <pc:docMk/>
          <pc:sldMk cId="1005925164" sldId="3184"/>
        </pc:sldMkLst>
      </pc:sldChg>
      <pc:sldChg chg="add">
        <pc:chgData name="魏 星达" userId="ca17b13798aa44f7" providerId="LiveId" clId="{1153BE29-6B54-D14D-8828-22574A59473F}" dt="2022-12-05T01:53:28.426" v="166"/>
        <pc:sldMkLst>
          <pc:docMk/>
          <pc:sldMk cId="1615707948" sldId="3186"/>
        </pc:sldMkLst>
      </pc:sldChg>
      <pc:sldChg chg="modSp add mod">
        <pc:chgData name="魏 星达" userId="ca17b13798aa44f7" providerId="LiveId" clId="{1153BE29-6B54-D14D-8828-22574A59473F}" dt="2022-12-05T01:51:59.696" v="148" actId="207"/>
        <pc:sldMkLst>
          <pc:docMk/>
          <pc:sldMk cId="3744640018" sldId="3187"/>
        </pc:sldMkLst>
        <pc:spChg chg="mod">
          <ac:chgData name="魏 星达" userId="ca17b13798aa44f7" providerId="LiveId" clId="{1153BE29-6B54-D14D-8828-22574A59473F}" dt="2022-12-05T01:51:38.368" v="130" actId="20577"/>
          <ac:spMkLst>
            <pc:docMk/>
            <pc:sldMk cId="3744640018" sldId="3187"/>
            <ac:spMk id="2" creationId="{3FC4B0EB-FF91-B09B-060C-53CE0BEFFBFC}"/>
          </ac:spMkLst>
        </pc:spChg>
        <pc:spChg chg="mod">
          <ac:chgData name="魏 星达" userId="ca17b13798aa44f7" providerId="LiveId" clId="{1153BE29-6B54-D14D-8828-22574A59473F}" dt="2022-12-05T01:51:59.696" v="148" actId="207"/>
          <ac:spMkLst>
            <pc:docMk/>
            <pc:sldMk cId="3744640018" sldId="3187"/>
            <ac:spMk id="3" creationId="{E1C09814-1B93-109E-CC57-E86640B7C465}"/>
          </ac:spMkLst>
        </pc:spChg>
      </pc:sldChg>
      <pc:sldChg chg="add">
        <pc:chgData name="魏 星达" userId="ca17b13798aa44f7" providerId="LiveId" clId="{1153BE29-6B54-D14D-8828-22574A59473F}" dt="2022-12-05T01:52:52.739" v="163"/>
        <pc:sldMkLst>
          <pc:docMk/>
          <pc:sldMk cId="2186007920" sldId="3192"/>
        </pc:sldMkLst>
      </pc:sldChg>
      <pc:sldChg chg="add">
        <pc:chgData name="魏 星达" userId="ca17b13798aa44f7" providerId="LiveId" clId="{1153BE29-6B54-D14D-8828-22574A59473F}" dt="2022-12-05T01:52:58.456" v="164"/>
        <pc:sldMkLst>
          <pc:docMk/>
          <pc:sldMk cId="3988740586" sldId="3193"/>
        </pc:sldMkLst>
      </pc:sldChg>
      <pc:sldChg chg="add">
        <pc:chgData name="魏 星达" userId="ca17b13798aa44f7" providerId="LiveId" clId="{1153BE29-6B54-D14D-8828-22574A59473F}" dt="2022-12-05T01:54:53.605" v="168"/>
        <pc:sldMkLst>
          <pc:docMk/>
          <pc:sldMk cId="2703896900" sldId="3194"/>
        </pc:sldMkLst>
      </pc:sldChg>
      <pc:sldChg chg="add">
        <pc:chgData name="魏 星达" userId="ca17b13798aa44f7" providerId="LiveId" clId="{1153BE29-6B54-D14D-8828-22574A59473F}" dt="2022-12-05T01:54:53.605" v="168"/>
        <pc:sldMkLst>
          <pc:docMk/>
          <pc:sldMk cId="1691934803" sldId="3195"/>
        </pc:sldMkLst>
      </pc:sldChg>
      <pc:sldChg chg="add">
        <pc:chgData name="魏 星达" userId="ca17b13798aa44f7" providerId="LiveId" clId="{1153BE29-6B54-D14D-8828-22574A59473F}" dt="2022-12-05T01:54:53.605" v="168"/>
        <pc:sldMkLst>
          <pc:docMk/>
          <pc:sldMk cId="774546365" sldId="3196"/>
        </pc:sldMkLst>
      </pc:sldChg>
      <pc:sldChg chg="add">
        <pc:chgData name="魏 星达" userId="ca17b13798aa44f7" providerId="LiveId" clId="{1153BE29-6B54-D14D-8828-22574A59473F}" dt="2022-12-05T01:54:53.605" v="168"/>
        <pc:sldMkLst>
          <pc:docMk/>
          <pc:sldMk cId="1781598329" sldId="3197"/>
        </pc:sldMkLst>
      </pc:sldChg>
      <pc:sldChg chg="add">
        <pc:chgData name="魏 星达" userId="ca17b13798aa44f7" providerId="LiveId" clId="{1153BE29-6B54-D14D-8828-22574A59473F}" dt="2022-12-05T01:54:53.605" v="168"/>
        <pc:sldMkLst>
          <pc:docMk/>
          <pc:sldMk cId="1448623374" sldId="3198"/>
        </pc:sldMkLst>
      </pc:sldChg>
      <pc:sldChg chg="add">
        <pc:chgData name="魏 星达" userId="ca17b13798aa44f7" providerId="LiveId" clId="{1153BE29-6B54-D14D-8828-22574A59473F}" dt="2022-12-05T01:54:53.605" v="168"/>
        <pc:sldMkLst>
          <pc:docMk/>
          <pc:sldMk cId="1511620239" sldId="3199"/>
        </pc:sldMkLst>
      </pc:sldChg>
      <pc:sldChg chg="add">
        <pc:chgData name="魏 星达" userId="ca17b13798aa44f7" providerId="LiveId" clId="{1153BE29-6B54-D14D-8828-22574A59473F}" dt="2022-12-05T01:54:53.605" v="168"/>
        <pc:sldMkLst>
          <pc:docMk/>
          <pc:sldMk cId="4290656198" sldId="3200"/>
        </pc:sldMkLst>
      </pc:sldChg>
      <pc:sldChg chg="add">
        <pc:chgData name="魏 星达" userId="ca17b13798aa44f7" providerId="LiveId" clId="{1153BE29-6B54-D14D-8828-22574A59473F}" dt="2022-12-05T01:54:53.605" v="168"/>
        <pc:sldMkLst>
          <pc:docMk/>
          <pc:sldMk cId="1441176690" sldId="3201"/>
        </pc:sldMkLst>
      </pc:sldChg>
      <pc:sldChg chg="add">
        <pc:chgData name="魏 星达" userId="ca17b13798aa44f7" providerId="LiveId" clId="{1153BE29-6B54-D14D-8828-22574A59473F}" dt="2022-12-05T01:54:53.605" v="168"/>
        <pc:sldMkLst>
          <pc:docMk/>
          <pc:sldMk cId="575339635" sldId="3202"/>
        </pc:sldMkLst>
      </pc:sldChg>
      <pc:sldChg chg="add">
        <pc:chgData name="魏 星达" userId="ca17b13798aa44f7" providerId="LiveId" clId="{1153BE29-6B54-D14D-8828-22574A59473F}" dt="2022-12-05T01:54:53.605" v="168"/>
        <pc:sldMkLst>
          <pc:docMk/>
          <pc:sldMk cId="1100530779" sldId="3203"/>
        </pc:sldMkLst>
      </pc:sldChg>
      <pc:sldChg chg="add">
        <pc:chgData name="魏 星达" userId="ca17b13798aa44f7" providerId="LiveId" clId="{1153BE29-6B54-D14D-8828-22574A59473F}" dt="2022-12-05T01:54:53.605" v="168"/>
        <pc:sldMkLst>
          <pc:docMk/>
          <pc:sldMk cId="3643484703" sldId="3204"/>
        </pc:sldMkLst>
      </pc:sldChg>
      <pc:sldChg chg="add">
        <pc:chgData name="魏 星达" userId="ca17b13798aa44f7" providerId="LiveId" clId="{1153BE29-6B54-D14D-8828-22574A59473F}" dt="2022-12-05T01:54:53.605" v="168"/>
        <pc:sldMkLst>
          <pc:docMk/>
          <pc:sldMk cId="642108038" sldId="3205"/>
        </pc:sldMkLst>
      </pc:sldChg>
      <pc:sldChg chg="add">
        <pc:chgData name="魏 星达" userId="ca17b13798aa44f7" providerId="LiveId" clId="{1153BE29-6B54-D14D-8828-22574A59473F}" dt="2022-12-05T01:54:53.605" v="168"/>
        <pc:sldMkLst>
          <pc:docMk/>
          <pc:sldMk cId="536108809" sldId="3206"/>
        </pc:sldMkLst>
      </pc:sldChg>
      <pc:sldChg chg="add">
        <pc:chgData name="魏 星达" userId="ca17b13798aa44f7" providerId="LiveId" clId="{1153BE29-6B54-D14D-8828-22574A59473F}" dt="2022-12-05T01:54:53.605" v="168"/>
        <pc:sldMkLst>
          <pc:docMk/>
          <pc:sldMk cId="3532289806" sldId="3207"/>
        </pc:sldMkLst>
      </pc:sldChg>
      <pc:sldChg chg="add">
        <pc:chgData name="魏 星达" userId="ca17b13798aa44f7" providerId="LiveId" clId="{1153BE29-6B54-D14D-8828-22574A59473F}" dt="2022-12-05T01:54:53.605" v="168"/>
        <pc:sldMkLst>
          <pc:docMk/>
          <pc:sldMk cId="3969874244" sldId="3208"/>
        </pc:sldMkLst>
      </pc:sldChg>
      <pc:sldChg chg="add">
        <pc:chgData name="魏 星达" userId="ca17b13798aa44f7" providerId="LiveId" clId="{1153BE29-6B54-D14D-8828-22574A59473F}" dt="2022-12-05T01:54:53.605" v="168"/>
        <pc:sldMkLst>
          <pc:docMk/>
          <pc:sldMk cId="874721393" sldId="3209"/>
        </pc:sldMkLst>
      </pc:sldChg>
      <pc:sldChg chg="add">
        <pc:chgData name="魏 星达" userId="ca17b13798aa44f7" providerId="LiveId" clId="{1153BE29-6B54-D14D-8828-22574A59473F}" dt="2022-12-05T01:54:53.605" v="168"/>
        <pc:sldMkLst>
          <pc:docMk/>
          <pc:sldMk cId="796720702" sldId="3210"/>
        </pc:sldMkLst>
      </pc:sldChg>
      <pc:sldChg chg="add">
        <pc:chgData name="魏 星达" userId="ca17b13798aa44f7" providerId="LiveId" clId="{1153BE29-6B54-D14D-8828-22574A59473F}" dt="2022-12-05T01:54:53.605" v="168"/>
        <pc:sldMkLst>
          <pc:docMk/>
          <pc:sldMk cId="2987108227" sldId="3211"/>
        </pc:sldMkLst>
      </pc:sldChg>
      <pc:sldChg chg="add">
        <pc:chgData name="魏 星达" userId="ca17b13798aa44f7" providerId="LiveId" clId="{1153BE29-6B54-D14D-8828-22574A59473F}" dt="2022-12-05T01:54:53.605" v="168"/>
        <pc:sldMkLst>
          <pc:docMk/>
          <pc:sldMk cId="319290728" sldId="3212"/>
        </pc:sldMkLst>
      </pc:sldChg>
      <pc:sldChg chg="add">
        <pc:chgData name="魏 星达" userId="ca17b13798aa44f7" providerId="LiveId" clId="{1153BE29-6B54-D14D-8828-22574A59473F}" dt="2022-12-05T01:54:53.605" v="168"/>
        <pc:sldMkLst>
          <pc:docMk/>
          <pc:sldMk cId="2063371892" sldId="3213"/>
        </pc:sldMkLst>
      </pc:sldChg>
      <pc:sldChg chg="add">
        <pc:chgData name="魏 星达" userId="ca17b13798aa44f7" providerId="LiveId" clId="{1153BE29-6B54-D14D-8828-22574A59473F}" dt="2022-12-05T01:54:53.605" v="168"/>
        <pc:sldMkLst>
          <pc:docMk/>
          <pc:sldMk cId="1540652700" sldId="3214"/>
        </pc:sldMkLst>
      </pc:sldChg>
      <pc:sldChg chg="add">
        <pc:chgData name="魏 星达" userId="ca17b13798aa44f7" providerId="LiveId" clId="{1153BE29-6B54-D14D-8828-22574A59473F}" dt="2022-12-05T01:54:53.605" v="168"/>
        <pc:sldMkLst>
          <pc:docMk/>
          <pc:sldMk cId="3822240627" sldId="3215"/>
        </pc:sldMkLst>
      </pc:sldChg>
      <pc:sldChg chg="add">
        <pc:chgData name="魏 星达" userId="ca17b13798aa44f7" providerId="LiveId" clId="{1153BE29-6B54-D14D-8828-22574A59473F}" dt="2022-12-05T01:54:53.605" v="168"/>
        <pc:sldMkLst>
          <pc:docMk/>
          <pc:sldMk cId="4109394764" sldId="3216"/>
        </pc:sldMkLst>
      </pc:sldChg>
      <pc:sldChg chg="add">
        <pc:chgData name="魏 星达" userId="ca17b13798aa44f7" providerId="LiveId" clId="{1153BE29-6B54-D14D-8828-22574A59473F}" dt="2022-12-05T01:54:53.605" v="168"/>
        <pc:sldMkLst>
          <pc:docMk/>
          <pc:sldMk cId="2773279654" sldId="3217"/>
        </pc:sldMkLst>
      </pc:sldChg>
      <pc:sldChg chg="add">
        <pc:chgData name="魏 星达" userId="ca17b13798aa44f7" providerId="LiveId" clId="{1153BE29-6B54-D14D-8828-22574A59473F}" dt="2022-12-05T01:54:53.605" v="168"/>
        <pc:sldMkLst>
          <pc:docMk/>
          <pc:sldMk cId="2349933542" sldId="3218"/>
        </pc:sldMkLst>
      </pc:sldChg>
      <pc:sldChg chg="add">
        <pc:chgData name="魏 星达" userId="ca17b13798aa44f7" providerId="LiveId" clId="{1153BE29-6B54-D14D-8828-22574A59473F}" dt="2022-12-05T01:54:53.605" v="168"/>
        <pc:sldMkLst>
          <pc:docMk/>
          <pc:sldMk cId="1390760882" sldId="3219"/>
        </pc:sldMkLst>
      </pc:sldChg>
      <pc:sldChg chg="add">
        <pc:chgData name="魏 星达" userId="ca17b13798aa44f7" providerId="LiveId" clId="{1153BE29-6B54-D14D-8828-22574A59473F}" dt="2022-12-05T01:54:53.605" v="168"/>
        <pc:sldMkLst>
          <pc:docMk/>
          <pc:sldMk cId="4050527784" sldId="3220"/>
        </pc:sldMkLst>
      </pc:sldChg>
      <pc:sldChg chg="add">
        <pc:chgData name="魏 星达" userId="ca17b13798aa44f7" providerId="LiveId" clId="{1153BE29-6B54-D14D-8828-22574A59473F}" dt="2022-12-05T01:54:53.605" v="168"/>
        <pc:sldMkLst>
          <pc:docMk/>
          <pc:sldMk cId="1229834730" sldId="3222"/>
        </pc:sldMkLst>
      </pc:sldChg>
      <pc:sldChg chg="modSp add mod">
        <pc:chgData name="魏 星达" userId="ca17b13798aa44f7" providerId="LiveId" clId="{1153BE29-6B54-D14D-8828-22574A59473F}" dt="2022-12-05T01:56:56.291" v="288" actId="20577"/>
        <pc:sldMkLst>
          <pc:docMk/>
          <pc:sldMk cId="1606446272" sldId="3223"/>
        </pc:sldMkLst>
        <pc:spChg chg="mod">
          <ac:chgData name="魏 星达" userId="ca17b13798aa44f7" providerId="LiveId" clId="{1153BE29-6B54-D14D-8828-22574A59473F}" dt="2022-12-05T01:56:56.291" v="288" actId="20577"/>
          <ac:spMkLst>
            <pc:docMk/>
            <pc:sldMk cId="1606446272" sldId="3223"/>
            <ac:spMk id="5" creationId="{375403D9-9667-EA4B-986A-9CD8EA818815}"/>
          </ac:spMkLst>
        </pc:spChg>
      </pc:sldChg>
      <pc:sldChg chg="new del">
        <pc:chgData name="魏 星达" userId="ca17b13798aa44f7" providerId="LiveId" clId="{1153BE29-6B54-D14D-8828-22574A59473F}" dt="2022-12-05T02:01:04.855" v="356" actId="2696"/>
        <pc:sldMkLst>
          <pc:docMk/>
          <pc:sldMk cId="1849395575" sldId="3224"/>
        </pc:sldMkLst>
      </pc:sldChg>
    </pc:docChg>
  </pc:docChgLst>
  <pc:docChgLst>
    <pc:chgData name="星达 魏" userId="ca17b13798aa44f7" providerId="LiveId" clId="{1153BE29-6B54-D14D-8828-22574A59473F}"/>
    <pc:docChg chg="undo custSel addSld delSld modSld">
      <pc:chgData name="星达 魏" userId="ca17b13798aa44f7" providerId="LiveId" clId="{1153BE29-6B54-D14D-8828-22574A59473F}" dt="2022-12-06T04:45:09.038" v="37" actId="2696"/>
      <pc:docMkLst>
        <pc:docMk/>
      </pc:docMkLst>
      <pc:sldChg chg="add del">
        <pc:chgData name="星达 魏" userId="ca17b13798aa44f7" providerId="LiveId" clId="{1153BE29-6B54-D14D-8828-22574A59473F}" dt="2022-12-06T04:35:04.661" v="12" actId="2696"/>
        <pc:sldMkLst>
          <pc:docMk/>
          <pc:sldMk cId="3153322609" sldId="1330"/>
        </pc:sldMkLst>
      </pc:sldChg>
      <pc:sldChg chg="delSp mod">
        <pc:chgData name="星达 魏" userId="ca17b13798aa44f7" providerId="LiveId" clId="{1153BE29-6B54-D14D-8828-22574A59473F}" dt="2022-12-06T04:36:59.028" v="16" actId="478"/>
        <pc:sldMkLst>
          <pc:docMk/>
          <pc:sldMk cId="408311102" sldId="1349"/>
        </pc:sldMkLst>
        <pc:spChg chg="del">
          <ac:chgData name="星达 魏" userId="ca17b13798aa44f7" providerId="LiveId" clId="{1153BE29-6B54-D14D-8828-22574A59473F}" dt="2022-12-06T04:36:59.028" v="16" actId="478"/>
          <ac:spMkLst>
            <pc:docMk/>
            <pc:sldMk cId="408311102" sldId="1349"/>
            <ac:spMk id="5" creationId="{0067B9D7-8E4A-3555-EF31-2C6A7B1E8D58}"/>
          </ac:spMkLst>
        </pc:spChg>
      </pc:sldChg>
      <pc:sldChg chg="delSp modSp mod">
        <pc:chgData name="星达 魏" userId="ca17b13798aa44f7" providerId="LiveId" clId="{1153BE29-6B54-D14D-8828-22574A59473F}" dt="2022-12-06T04:37:09.500" v="20" actId="478"/>
        <pc:sldMkLst>
          <pc:docMk/>
          <pc:sldMk cId="905739018" sldId="1350"/>
        </pc:sldMkLst>
        <pc:spChg chg="del mod">
          <ac:chgData name="星达 魏" userId="ca17b13798aa44f7" providerId="LiveId" clId="{1153BE29-6B54-D14D-8828-22574A59473F}" dt="2022-12-06T04:37:09.500" v="20" actId="478"/>
          <ac:spMkLst>
            <pc:docMk/>
            <pc:sldMk cId="905739018" sldId="1350"/>
            <ac:spMk id="5" creationId="{B47AEA07-4AE7-1401-7BE9-494143352F39}"/>
          </ac:spMkLst>
        </pc:spChg>
      </pc:sldChg>
      <pc:sldChg chg="delSp mod">
        <pc:chgData name="星达 魏" userId="ca17b13798aa44f7" providerId="LiveId" clId="{1153BE29-6B54-D14D-8828-22574A59473F}" dt="2022-12-06T04:37:02.345" v="17" actId="478"/>
        <pc:sldMkLst>
          <pc:docMk/>
          <pc:sldMk cId="2860406753" sldId="1351"/>
        </pc:sldMkLst>
        <pc:spChg chg="del">
          <ac:chgData name="星达 魏" userId="ca17b13798aa44f7" providerId="LiveId" clId="{1153BE29-6B54-D14D-8828-22574A59473F}" dt="2022-12-06T04:37:02.345" v="17" actId="478"/>
          <ac:spMkLst>
            <pc:docMk/>
            <pc:sldMk cId="2860406753" sldId="1351"/>
            <ac:spMk id="5" creationId="{0067B9D7-8E4A-3555-EF31-2C6A7B1E8D58}"/>
          </ac:spMkLst>
        </pc:spChg>
      </pc:sldChg>
      <pc:sldChg chg="delSp mod">
        <pc:chgData name="星达 魏" userId="ca17b13798aa44f7" providerId="LiveId" clId="{1153BE29-6B54-D14D-8828-22574A59473F}" dt="2022-12-06T04:37:12.270" v="21" actId="478"/>
        <pc:sldMkLst>
          <pc:docMk/>
          <pc:sldMk cId="2544591987" sldId="1352"/>
        </pc:sldMkLst>
        <pc:spChg chg="del">
          <ac:chgData name="星达 魏" userId="ca17b13798aa44f7" providerId="LiveId" clId="{1153BE29-6B54-D14D-8828-22574A59473F}" dt="2022-12-06T04:37:12.270" v="21" actId="478"/>
          <ac:spMkLst>
            <pc:docMk/>
            <pc:sldMk cId="2544591987" sldId="1352"/>
            <ac:spMk id="5" creationId="{E45DBC9D-BBD7-479F-2D2C-D9B794F42988}"/>
          </ac:spMkLst>
        </pc:spChg>
      </pc:sldChg>
      <pc:sldChg chg="delSp mod">
        <pc:chgData name="星达 魏" userId="ca17b13798aa44f7" providerId="LiveId" clId="{1153BE29-6B54-D14D-8828-22574A59473F}" dt="2022-12-06T04:37:15.816" v="22" actId="478"/>
        <pc:sldMkLst>
          <pc:docMk/>
          <pc:sldMk cId="2319060603" sldId="1354"/>
        </pc:sldMkLst>
        <pc:spChg chg="del">
          <ac:chgData name="星达 魏" userId="ca17b13798aa44f7" providerId="LiveId" clId="{1153BE29-6B54-D14D-8828-22574A59473F}" dt="2022-12-06T04:37:15.816" v="22" actId="478"/>
          <ac:spMkLst>
            <pc:docMk/>
            <pc:sldMk cId="2319060603" sldId="1354"/>
            <ac:spMk id="5" creationId="{7051801C-4EDA-C7EF-D784-D658333E684B}"/>
          </ac:spMkLst>
        </pc:spChg>
      </pc:sldChg>
      <pc:sldChg chg="delSp mod">
        <pc:chgData name="星达 魏" userId="ca17b13798aa44f7" providerId="LiveId" clId="{1153BE29-6B54-D14D-8828-22574A59473F}" dt="2022-12-06T04:37:19.925" v="23" actId="478"/>
        <pc:sldMkLst>
          <pc:docMk/>
          <pc:sldMk cId="2254301287" sldId="1355"/>
        </pc:sldMkLst>
        <pc:spChg chg="del">
          <ac:chgData name="星达 魏" userId="ca17b13798aa44f7" providerId="LiveId" clId="{1153BE29-6B54-D14D-8828-22574A59473F}" dt="2022-12-06T04:37:19.925" v="23" actId="478"/>
          <ac:spMkLst>
            <pc:docMk/>
            <pc:sldMk cId="2254301287" sldId="1355"/>
            <ac:spMk id="5" creationId="{422B2934-0983-B682-5F26-F3D8657AE4BE}"/>
          </ac:spMkLst>
        </pc:spChg>
      </pc:sldChg>
      <pc:sldChg chg="delSp mod">
        <pc:chgData name="星达 魏" userId="ca17b13798aa44f7" providerId="LiveId" clId="{1153BE29-6B54-D14D-8828-22574A59473F}" dt="2022-12-06T04:38:50.197" v="28" actId="478"/>
        <pc:sldMkLst>
          <pc:docMk/>
          <pc:sldMk cId="2982442373" sldId="1356"/>
        </pc:sldMkLst>
        <pc:spChg chg="del">
          <ac:chgData name="星达 魏" userId="ca17b13798aa44f7" providerId="LiveId" clId="{1153BE29-6B54-D14D-8828-22574A59473F}" dt="2022-12-06T04:38:50.197" v="28" actId="478"/>
          <ac:spMkLst>
            <pc:docMk/>
            <pc:sldMk cId="2982442373" sldId="1356"/>
            <ac:spMk id="5" creationId="{E9A6082E-9FB9-AE19-EC51-4ADA3DCB181E}"/>
          </ac:spMkLst>
        </pc:spChg>
      </pc:sldChg>
      <pc:sldChg chg="delSp mod">
        <pc:chgData name="星达 魏" userId="ca17b13798aa44f7" providerId="LiveId" clId="{1153BE29-6B54-D14D-8828-22574A59473F}" dt="2022-12-06T04:38:04.890" v="24" actId="478"/>
        <pc:sldMkLst>
          <pc:docMk/>
          <pc:sldMk cId="3744716760" sldId="1357"/>
        </pc:sldMkLst>
        <pc:spChg chg="del">
          <ac:chgData name="星达 魏" userId="ca17b13798aa44f7" providerId="LiveId" clId="{1153BE29-6B54-D14D-8828-22574A59473F}" dt="2022-12-06T04:38:04.890" v="24" actId="478"/>
          <ac:spMkLst>
            <pc:docMk/>
            <pc:sldMk cId="3744716760" sldId="1357"/>
            <ac:spMk id="5" creationId="{422B2934-0983-B682-5F26-F3D8657AE4BE}"/>
          </ac:spMkLst>
        </pc:spChg>
      </pc:sldChg>
      <pc:sldChg chg="delSp mod">
        <pc:chgData name="星达 魏" userId="ca17b13798aa44f7" providerId="LiveId" clId="{1153BE29-6B54-D14D-8828-22574A59473F}" dt="2022-12-06T04:38:09.802" v="25" actId="478"/>
        <pc:sldMkLst>
          <pc:docMk/>
          <pc:sldMk cId="1312578686" sldId="1358"/>
        </pc:sldMkLst>
        <pc:spChg chg="del">
          <ac:chgData name="星达 魏" userId="ca17b13798aa44f7" providerId="LiveId" clId="{1153BE29-6B54-D14D-8828-22574A59473F}" dt="2022-12-06T04:38:09.802" v="25" actId="478"/>
          <ac:spMkLst>
            <pc:docMk/>
            <pc:sldMk cId="1312578686" sldId="1358"/>
            <ac:spMk id="5" creationId="{422B2934-0983-B682-5F26-F3D8657AE4BE}"/>
          </ac:spMkLst>
        </pc:spChg>
      </pc:sldChg>
      <pc:sldChg chg="delSp mod">
        <pc:chgData name="星达 魏" userId="ca17b13798aa44f7" providerId="LiveId" clId="{1153BE29-6B54-D14D-8828-22574A59473F}" dt="2022-12-06T04:38:15.717" v="26" actId="478"/>
        <pc:sldMkLst>
          <pc:docMk/>
          <pc:sldMk cId="3057064452" sldId="1359"/>
        </pc:sldMkLst>
        <pc:spChg chg="del">
          <ac:chgData name="星达 魏" userId="ca17b13798aa44f7" providerId="LiveId" clId="{1153BE29-6B54-D14D-8828-22574A59473F}" dt="2022-12-06T04:38:15.717" v="26" actId="478"/>
          <ac:spMkLst>
            <pc:docMk/>
            <pc:sldMk cId="3057064452" sldId="1359"/>
            <ac:spMk id="5" creationId="{422B2934-0983-B682-5F26-F3D8657AE4BE}"/>
          </ac:spMkLst>
        </pc:spChg>
      </pc:sldChg>
      <pc:sldChg chg="delSp mod">
        <pc:chgData name="星达 魏" userId="ca17b13798aa44f7" providerId="LiveId" clId="{1153BE29-6B54-D14D-8828-22574A59473F}" dt="2022-12-06T04:38:21.321" v="27" actId="478"/>
        <pc:sldMkLst>
          <pc:docMk/>
          <pc:sldMk cId="3711851404" sldId="1360"/>
        </pc:sldMkLst>
        <pc:spChg chg="del">
          <ac:chgData name="星达 魏" userId="ca17b13798aa44f7" providerId="LiveId" clId="{1153BE29-6B54-D14D-8828-22574A59473F}" dt="2022-12-06T04:38:21.321" v="27" actId="478"/>
          <ac:spMkLst>
            <pc:docMk/>
            <pc:sldMk cId="3711851404" sldId="1360"/>
            <ac:spMk id="5" creationId="{422B2934-0983-B682-5F26-F3D8657AE4BE}"/>
          </ac:spMkLst>
        </pc:spChg>
      </pc:sldChg>
      <pc:sldChg chg="modSp mod">
        <pc:chgData name="星达 魏" userId="ca17b13798aa44f7" providerId="LiveId" clId="{1153BE29-6B54-D14D-8828-22574A59473F}" dt="2022-12-06T04:39:15.031" v="29" actId="313"/>
        <pc:sldMkLst>
          <pc:docMk/>
          <pc:sldMk cId="3912433087" sldId="1366"/>
        </pc:sldMkLst>
        <pc:spChg chg="mod">
          <ac:chgData name="星达 魏" userId="ca17b13798aa44f7" providerId="LiveId" clId="{1153BE29-6B54-D14D-8828-22574A59473F}" dt="2022-12-06T04:39:15.031" v="29" actId="313"/>
          <ac:spMkLst>
            <pc:docMk/>
            <pc:sldMk cId="3912433087" sldId="1366"/>
            <ac:spMk id="3" creationId="{4E36C54D-2BB7-C851-C6A0-3386371D1838}"/>
          </ac:spMkLst>
        </pc:spChg>
      </pc:sldChg>
      <pc:sldChg chg="delSp mod">
        <pc:chgData name="星达 魏" userId="ca17b13798aa44f7" providerId="LiveId" clId="{1153BE29-6B54-D14D-8828-22574A59473F}" dt="2022-12-06T04:40:18.785" v="30" actId="478"/>
        <pc:sldMkLst>
          <pc:docMk/>
          <pc:sldMk cId="4144413892" sldId="1369"/>
        </pc:sldMkLst>
        <pc:spChg chg="del">
          <ac:chgData name="星达 魏" userId="ca17b13798aa44f7" providerId="LiveId" clId="{1153BE29-6B54-D14D-8828-22574A59473F}" dt="2022-12-06T04:40:18.785" v="30" actId="478"/>
          <ac:spMkLst>
            <pc:docMk/>
            <pc:sldMk cId="4144413892" sldId="1369"/>
            <ac:spMk id="5" creationId="{3F77785D-F4F4-7CE8-C1FB-17F5350A4AB2}"/>
          </ac:spMkLst>
        </pc:spChg>
      </pc:sldChg>
      <pc:sldChg chg="delSp mod">
        <pc:chgData name="星达 魏" userId="ca17b13798aa44f7" providerId="LiveId" clId="{1153BE29-6B54-D14D-8828-22574A59473F}" dt="2022-12-06T04:40:21.205" v="31" actId="478"/>
        <pc:sldMkLst>
          <pc:docMk/>
          <pc:sldMk cId="241690986" sldId="1370"/>
        </pc:sldMkLst>
        <pc:spChg chg="del">
          <ac:chgData name="星达 魏" userId="ca17b13798aa44f7" providerId="LiveId" clId="{1153BE29-6B54-D14D-8828-22574A59473F}" dt="2022-12-06T04:40:21.205" v="31" actId="478"/>
          <ac:spMkLst>
            <pc:docMk/>
            <pc:sldMk cId="241690986" sldId="1370"/>
            <ac:spMk id="5" creationId="{4C524215-28DF-7D88-1550-49C79510C945}"/>
          </ac:spMkLst>
        </pc:spChg>
      </pc:sldChg>
      <pc:sldChg chg="delSp mod">
        <pc:chgData name="星达 魏" userId="ca17b13798aa44f7" providerId="LiveId" clId="{1153BE29-6B54-D14D-8828-22574A59473F}" dt="2022-12-06T04:40:27.476" v="32" actId="478"/>
        <pc:sldMkLst>
          <pc:docMk/>
          <pc:sldMk cId="3971391835" sldId="1371"/>
        </pc:sldMkLst>
        <pc:spChg chg="del">
          <ac:chgData name="星达 魏" userId="ca17b13798aa44f7" providerId="LiveId" clId="{1153BE29-6B54-D14D-8828-22574A59473F}" dt="2022-12-06T04:40:27.476" v="32" actId="478"/>
          <ac:spMkLst>
            <pc:docMk/>
            <pc:sldMk cId="3971391835" sldId="1371"/>
            <ac:spMk id="5" creationId="{467304AF-F638-EC79-CCF8-E623263B1B94}"/>
          </ac:spMkLst>
        </pc:spChg>
      </pc:sldChg>
      <pc:sldChg chg="delSp modSp del mod">
        <pc:chgData name="星达 魏" userId="ca17b13798aa44f7" providerId="LiveId" clId="{1153BE29-6B54-D14D-8828-22574A59473F}" dt="2022-12-06T04:45:09.038" v="37" actId="2696"/>
        <pc:sldMkLst>
          <pc:docMk/>
          <pc:sldMk cId="2533073704" sldId="1372"/>
        </pc:sldMkLst>
        <pc:spChg chg="del mod">
          <ac:chgData name="星达 魏" userId="ca17b13798aa44f7" providerId="LiveId" clId="{1153BE29-6B54-D14D-8828-22574A59473F}" dt="2022-12-06T04:40:34.047" v="34" actId="478"/>
          <ac:spMkLst>
            <pc:docMk/>
            <pc:sldMk cId="2533073704" sldId="1372"/>
            <ac:spMk id="5" creationId="{44323CA8-3379-9D4E-F421-E0BAF781FBF7}"/>
          </ac:spMkLst>
        </pc:spChg>
      </pc:sldChg>
      <pc:sldChg chg="delSp mod">
        <pc:chgData name="星达 魏" userId="ca17b13798aa44f7" providerId="LiveId" clId="{1153BE29-6B54-D14D-8828-22574A59473F}" dt="2022-12-06T04:40:49.536" v="35" actId="478"/>
        <pc:sldMkLst>
          <pc:docMk/>
          <pc:sldMk cId="2192228231" sldId="1373"/>
        </pc:sldMkLst>
        <pc:spChg chg="del">
          <ac:chgData name="星达 魏" userId="ca17b13798aa44f7" providerId="LiveId" clId="{1153BE29-6B54-D14D-8828-22574A59473F}" dt="2022-12-06T04:40:49.536" v="35" actId="478"/>
          <ac:spMkLst>
            <pc:docMk/>
            <pc:sldMk cId="2192228231" sldId="1373"/>
            <ac:spMk id="5" creationId="{44323CA8-3379-9D4E-F421-E0BAF781FBF7}"/>
          </ac:spMkLst>
        </pc:spChg>
      </pc:sldChg>
      <pc:sldChg chg="delSp mod">
        <pc:chgData name="星达 魏" userId="ca17b13798aa44f7" providerId="LiveId" clId="{1153BE29-6B54-D14D-8828-22574A59473F}" dt="2022-12-06T04:41:14.192" v="36" actId="478"/>
        <pc:sldMkLst>
          <pc:docMk/>
          <pc:sldMk cId="1624593255" sldId="1374"/>
        </pc:sldMkLst>
        <pc:spChg chg="del">
          <ac:chgData name="星达 魏" userId="ca17b13798aa44f7" providerId="LiveId" clId="{1153BE29-6B54-D14D-8828-22574A59473F}" dt="2022-12-06T04:41:14.192" v="36" actId="478"/>
          <ac:spMkLst>
            <pc:docMk/>
            <pc:sldMk cId="1624593255" sldId="1374"/>
            <ac:spMk id="5" creationId="{DD645226-9CAE-AF6C-2F13-CC69C6175117}"/>
          </ac:spMkLst>
        </pc:spChg>
      </pc:sldChg>
      <pc:sldChg chg="add del">
        <pc:chgData name="星达 魏" userId="ca17b13798aa44f7" providerId="LiveId" clId="{1153BE29-6B54-D14D-8828-22574A59473F}" dt="2022-12-06T04:35:04.442" v="8" actId="2696"/>
        <pc:sldMkLst>
          <pc:docMk/>
          <pc:sldMk cId="52807379" sldId="1393"/>
        </pc:sldMkLst>
      </pc:sldChg>
      <pc:sldChg chg="add del">
        <pc:chgData name="星达 魏" userId="ca17b13798aa44f7" providerId="LiveId" clId="{1153BE29-6B54-D14D-8828-22574A59473F}" dt="2022-12-06T04:35:04.654" v="9" actId="2696"/>
        <pc:sldMkLst>
          <pc:docMk/>
          <pc:sldMk cId="2221725538" sldId="1395"/>
        </pc:sldMkLst>
      </pc:sldChg>
      <pc:sldChg chg="add del">
        <pc:chgData name="星达 魏" userId="ca17b13798aa44f7" providerId="LiveId" clId="{1153BE29-6B54-D14D-8828-22574A59473F}" dt="2022-12-06T04:35:04.659" v="11" actId="2696"/>
        <pc:sldMkLst>
          <pc:docMk/>
          <pc:sldMk cId="150094421" sldId="1396"/>
        </pc:sldMkLst>
      </pc:sldChg>
      <pc:sldChg chg="add del">
        <pc:chgData name="星达 魏" userId="ca17b13798aa44f7" providerId="LiveId" clId="{1153BE29-6B54-D14D-8828-22574A59473F}" dt="2022-12-06T04:35:04.656" v="10" actId="2696"/>
        <pc:sldMkLst>
          <pc:docMk/>
          <pc:sldMk cId="3670898330" sldId="1397"/>
        </pc:sldMkLst>
      </pc:sldChg>
      <pc:sldChg chg="add del">
        <pc:chgData name="星达 魏" userId="ca17b13798aa44f7" providerId="LiveId" clId="{1153BE29-6B54-D14D-8828-22574A59473F}" dt="2022-12-06T04:35:04.665" v="14" actId="2696"/>
        <pc:sldMkLst>
          <pc:docMk/>
          <pc:sldMk cId="1895623312" sldId="1398"/>
        </pc:sldMkLst>
      </pc:sldChg>
      <pc:sldChg chg="add del">
        <pc:chgData name="星达 魏" userId="ca17b13798aa44f7" providerId="LiveId" clId="{1153BE29-6B54-D14D-8828-22574A59473F}" dt="2022-12-06T04:35:04.663" v="13" actId="2696"/>
        <pc:sldMkLst>
          <pc:docMk/>
          <pc:sldMk cId="3309743473" sldId="1399"/>
        </pc:sldMkLst>
      </pc:sldChg>
      <pc:sldChg chg="add del">
        <pc:chgData name="星达 魏" userId="ca17b13798aa44f7" providerId="LiveId" clId="{1153BE29-6B54-D14D-8828-22574A59473F}" dt="2022-12-06T04:35:04.667" v="15" actId="2696"/>
        <pc:sldMkLst>
          <pc:docMk/>
          <pc:sldMk cId="201620924" sldId="1400"/>
        </pc:sldMkLst>
      </pc:sldChg>
    </pc:docChg>
  </pc:docChgLst>
  <pc:docChgLst>
    <pc:chgData name="星达 魏" userId="ca17b13798aa44f7" providerId="LiveId" clId="{6CC3BCE5-D366-8440-9C88-8317C286AD4E}"/>
    <pc:docChg chg="custSel addSld delSld modSld sldOrd">
      <pc:chgData name="星达 魏" userId="ca17b13798aa44f7" providerId="LiveId" clId="{6CC3BCE5-D366-8440-9C88-8317C286AD4E}" dt="2023-12-14T01:17:53.481" v="567" actId="255"/>
      <pc:docMkLst>
        <pc:docMk/>
      </pc:docMkLst>
      <pc:sldChg chg="del">
        <pc:chgData name="星达 魏" userId="ca17b13798aa44f7" providerId="LiveId" clId="{6CC3BCE5-D366-8440-9C88-8317C286AD4E}" dt="2023-12-14T01:05:44.393" v="475" actId="2696"/>
        <pc:sldMkLst>
          <pc:docMk/>
          <pc:sldMk cId="1143967636" sldId="1322"/>
        </pc:sldMkLst>
      </pc:sldChg>
      <pc:sldChg chg="del">
        <pc:chgData name="星达 魏" userId="ca17b13798aa44f7" providerId="LiveId" clId="{6CC3BCE5-D366-8440-9C88-8317C286AD4E}" dt="2023-12-14T01:05:44.411" v="488" actId="2696"/>
        <pc:sldMkLst>
          <pc:docMk/>
          <pc:sldMk cId="3153322609" sldId="1330"/>
        </pc:sldMkLst>
      </pc:sldChg>
      <pc:sldChg chg="delSp mod">
        <pc:chgData name="星达 魏" userId="ca17b13798aa44f7" providerId="LiveId" clId="{6CC3BCE5-D366-8440-9C88-8317C286AD4E}" dt="2023-12-14T01:06:37.066" v="491" actId="478"/>
        <pc:sldMkLst>
          <pc:docMk/>
          <pc:sldMk cId="3912433087" sldId="1366"/>
        </pc:sldMkLst>
        <pc:spChg chg="del">
          <ac:chgData name="星达 魏" userId="ca17b13798aa44f7" providerId="LiveId" clId="{6CC3BCE5-D366-8440-9C88-8317C286AD4E}" dt="2023-12-14T01:06:37.066" v="491" actId="478"/>
          <ac:spMkLst>
            <pc:docMk/>
            <pc:sldMk cId="3912433087" sldId="1366"/>
            <ac:spMk id="5" creationId="{350D0636-80DE-5C19-D7E1-CB2427E47BED}"/>
          </ac:spMkLst>
        </pc:spChg>
      </pc:sldChg>
      <pc:sldChg chg="del">
        <pc:chgData name="星达 魏" userId="ca17b13798aa44f7" providerId="LiveId" clId="{6CC3BCE5-D366-8440-9C88-8317C286AD4E}" dt="2023-12-14T01:07:54.564" v="492" actId="2696"/>
        <pc:sldMkLst>
          <pc:docMk/>
          <pc:sldMk cId="1624593255" sldId="1374"/>
        </pc:sldMkLst>
      </pc:sldChg>
      <pc:sldChg chg="del">
        <pc:chgData name="星达 魏" userId="ca17b13798aa44f7" providerId="LiveId" clId="{6CC3BCE5-D366-8440-9C88-8317C286AD4E}" dt="2023-12-14T01:05:44.389" v="472" actId="2696"/>
        <pc:sldMkLst>
          <pc:docMk/>
          <pc:sldMk cId="231648403" sldId="1379"/>
        </pc:sldMkLst>
      </pc:sldChg>
      <pc:sldChg chg="del">
        <pc:chgData name="星达 魏" userId="ca17b13798aa44f7" providerId="LiveId" clId="{6CC3BCE5-D366-8440-9C88-8317C286AD4E}" dt="2023-12-14T01:05:44.409" v="486" actId="2696"/>
        <pc:sldMkLst>
          <pc:docMk/>
          <pc:sldMk cId="2374546235" sldId="1381"/>
        </pc:sldMkLst>
      </pc:sldChg>
      <pc:sldChg chg="del">
        <pc:chgData name="星达 魏" userId="ca17b13798aa44f7" providerId="LiveId" clId="{6CC3BCE5-D366-8440-9C88-8317C286AD4E}" dt="2023-12-14T01:05:44.400" v="480" actId="2696"/>
        <pc:sldMkLst>
          <pc:docMk/>
          <pc:sldMk cId="556187507" sldId="1382"/>
        </pc:sldMkLst>
      </pc:sldChg>
      <pc:sldChg chg="del">
        <pc:chgData name="星达 魏" userId="ca17b13798aa44f7" providerId="LiveId" clId="{6CC3BCE5-D366-8440-9C88-8317C286AD4E}" dt="2023-12-14T01:05:44.395" v="476" actId="2696"/>
        <pc:sldMkLst>
          <pc:docMk/>
          <pc:sldMk cId="1263251081" sldId="1384"/>
        </pc:sldMkLst>
      </pc:sldChg>
      <pc:sldChg chg="del">
        <pc:chgData name="星达 魏" userId="ca17b13798aa44f7" providerId="LiveId" clId="{6CC3BCE5-D366-8440-9C88-8317C286AD4E}" dt="2023-12-14T01:05:44.386" v="470" actId="2696"/>
        <pc:sldMkLst>
          <pc:docMk/>
          <pc:sldMk cId="2251855926" sldId="1385"/>
        </pc:sldMkLst>
      </pc:sldChg>
      <pc:sldChg chg="del">
        <pc:chgData name="星达 魏" userId="ca17b13798aa44f7" providerId="LiveId" clId="{6CC3BCE5-D366-8440-9C88-8317C286AD4E}" dt="2023-12-14T01:05:44.410" v="487" actId="2696"/>
        <pc:sldMkLst>
          <pc:docMk/>
          <pc:sldMk cId="3584036409" sldId="1386"/>
        </pc:sldMkLst>
      </pc:sldChg>
      <pc:sldChg chg="del">
        <pc:chgData name="星达 魏" userId="ca17b13798aa44f7" providerId="LiveId" clId="{6CC3BCE5-D366-8440-9C88-8317C286AD4E}" dt="2023-12-14T01:05:44.405" v="483" actId="2696"/>
        <pc:sldMkLst>
          <pc:docMk/>
          <pc:sldMk cId="2131771469" sldId="1387"/>
        </pc:sldMkLst>
      </pc:sldChg>
      <pc:sldChg chg="del">
        <pc:chgData name="星达 魏" userId="ca17b13798aa44f7" providerId="LiveId" clId="{6CC3BCE5-D366-8440-9C88-8317C286AD4E}" dt="2023-12-14T01:05:44.413" v="489" actId="2696"/>
        <pc:sldMkLst>
          <pc:docMk/>
          <pc:sldMk cId="3792252499" sldId="1388"/>
        </pc:sldMkLst>
      </pc:sldChg>
      <pc:sldChg chg="del">
        <pc:chgData name="星达 魏" userId="ca17b13798aa44f7" providerId="LiveId" clId="{6CC3BCE5-D366-8440-9C88-8317C286AD4E}" dt="2023-12-14T01:05:44.399" v="479" actId="2696"/>
        <pc:sldMkLst>
          <pc:docMk/>
          <pc:sldMk cId="1653783694" sldId="1389"/>
        </pc:sldMkLst>
      </pc:sldChg>
      <pc:sldChg chg="del">
        <pc:chgData name="星达 魏" userId="ca17b13798aa44f7" providerId="LiveId" clId="{6CC3BCE5-D366-8440-9C88-8317C286AD4E}" dt="2023-12-14T01:05:44.392" v="474" actId="2696"/>
        <pc:sldMkLst>
          <pc:docMk/>
          <pc:sldMk cId="2916447482" sldId="1390"/>
        </pc:sldMkLst>
      </pc:sldChg>
      <pc:sldChg chg="del">
        <pc:chgData name="星达 魏" userId="ca17b13798aa44f7" providerId="LiveId" clId="{6CC3BCE5-D366-8440-9C88-8317C286AD4E}" dt="2023-12-14T01:05:44.406" v="484" actId="2696"/>
        <pc:sldMkLst>
          <pc:docMk/>
          <pc:sldMk cId="272012104" sldId="1391"/>
        </pc:sldMkLst>
      </pc:sldChg>
      <pc:sldChg chg="del">
        <pc:chgData name="星达 魏" userId="ca17b13798aa44f7" providerId="LiveId" clId="{6CC3BCE5-D366-8440-9C88-8317C286AD4E}" dt="2023-12-14T01:05:44.403" v="482" actId="2696"/>
        <pc:sldMkLst>
          <pc:docMk/>
          <pc:sldMk cId="1254636596" sldId="1392"/>
        </pc:sldMkLst>
      </pc:sldChg>
      <pc:sldChg chg="del">
        <pc:chgData name="星达 魏" userId="ca17b13798aa44f7" providerId="LiveId" clId="{6CC3BCE5-D366-8440-9C88-8317C286AD4E}" dt="2023-12-14T01:05:44.414" v="490" actId="2696"/>
        <pc:sldMkLst>
          <pc:docMk/>
          <pc:sldMk cId="52807379" sldId="1393"/>
        </pc:sldMkLst>
      </pc:sldChg>
      <pc:sldChg chg="del">
        <pc:chgData name="星达 魏" userId="ca17b13798aa44f7" providerId="LiveId" clId="{6CC3BCE5-D366-8440-9C88-8317C286AD4E}" dt="2023-12-14T01:05:44.384" v="469" actId="2696"/>
        <pc:sldMkLst>
          <pc:docMk/>
          <pc:sldMk cId="224915613" sldId="1394"/>
        </pc:sldMkLst>
      </pc:sldChg>
      <pc:sldChg chg="del">
        <pc:chgData name="星达 魏" userId="ca17b13798aa44f7" providerId="LiveId" clId="{6CC3BCE5-D366-8440-9C88-8317C286AD4E}" dt="2023-12-14T01:05:44.382" v="468" actId="2696"/>
        <pc:sldMkLst>
          <pc:docMk/>
          <pc:sldMk cId="2221725538" sldId="1395"/>
        </pc:sldMkLst>
      </pc:sldChg>
      <pc:sldChg chg="del">
        <pc:chgData name="星达 魏" userId="ca17b13798aa44f7" providerId="LiveId" clId="{6CC3BCE5-D366-8440-9C88-8317C286AD4E}" dt="2023-12-14T01:05:44.398" v="478" actId="2696"/>
        <pc:sldMkLst>
          <pc:docMk/>
          <pc:sldMk cId="150094421" sldId="1396"/>
        </pc:sldMkLst>
      </pc:sldChg>
      <pc:sldChg chg="del">
        <pc:chgData name="星达 魏" userId="ca17b13798aa44f7" providerId="LiveId" clId="{6CC3BCE5-D366-8440-9C88-8317C286AD4E}" dt="2023-12-14T01:05:44.387" v="471" actId="2696"/>
        <pc:sldMkLst>
          <pc:docMk/>
          <pc:sldMk cId="3670898330" sldId="1397"/>
        </pc:sldMkLst>
      </pc:sldChg>
      <pc:sldChg chg="del">
        <pc:chgData name="星达 魏" userId="ca17b13798aa44f7" providerId="LiveId" clId="{6CC3BCE5-D366-8440-9C88-8317C286AD4E}" dt="2023-12-14T01:05:44.402" v="481" actId="2696"/>
        <pc:sldMkLst>
          <pc:docMk/>
          <pc:sldMk cId="1895623312" sldId="1398"/>
        </pc:sldMkLst>
      </pc:sldChg>
      <pc:sldChg chg="del">
        <pc:chgData name="星达 魏" userId="ca17b13798aa44f7" providerId="LiveId" clId="{6CC3BCE5-D366-8440-9C88-8317C286AD4E}" dt="2023-12-14T01:05:44.390" v="473" actId="2696"/>
        <pc:sldMkLst>
          <pc:docMk/>
          <pc:sldMk cId="3309743473" sldId="1399"/>
        </pc:sldMkLst>
      </pc:sldChg>
      <pc:sldChg chg="del">
        <pc:chgData name="星达 魏" userId="ca17b13798aa44f7" providerId="LiveId" clId="{6CC3BCE5-D366-8440-9C88-8317C286AD4E}" dt="2023-12-14T01:05:44.407" v="485" actId="2696"/>
        <pc:sldMkLst>
          <pc:docMk/>
          <pc:sldMk cId="201620924" sldId="1400"/>
        </pc:sldMkLst>
      </pc:sldChg>
      <pc:sldChg chg="del">
        <pc:chgData name="星达 魏" userId="ca17b13798aa44f7" providerId="LiveId" clId="{6CC3BCE5-D366-8440-9C88-8317C286AD4E}" dt="2023-12-14T01:05:44.380" v="467" actId="2696"/>
        <pc:sldMkLst>
          <pc:docMk/>
          <pc:sldMk cId="176304436" sldId="1401"/>
        </pc:sldMkLst>
      </pc:sldChg>
      <pc:sldChg chg="modSp">
        <pc:chgData name="星达 魏" userId="ca17b13798aa44f7" providerId="LiveId" clId="{6CC3BCE5-D366-8440-9C88-8317C286AD4E}" dt="2023-12-14T00:51:48.656" v="379" actId="20577"/>
        <pc:sldMkLst>
          <pc:docMk/>
          <pc:sldMk cId="1798630299" sldId="2698"/>
        </pc:sldMkLst>
        <pc:spChg chg="mod">
          <ac:chgData name="星达 魏" userId="ca17b13798aa44f7" providerId="LiveId" clId="{6CC3BCE5-D366-8440-9C88-8317C286AD4E}" dt="2023-12-14T00:51:48.656" v="379" actId="20577"/>
          <ac:spMkLst>
            <pc:docMk/>
            <pc:sldMk cId="1798630299" sldId="2698"/>
            <ac:spMk id="3" creationId="{C4A451B0-D099-FE43-83D8-F05B69394FB7}"/>
          </ac:spMkLst>
        </pc:spChg>
      </pc:sldChg>
      <pc:sldChg chg="modSp mod">
        <pc:chgData name="星达 魏" userId="ca17b13798aa44f7" providerId="LiveId" clId="{6CC3BCE5-D366-8440-9C88-8317C286AD4E}" dt="2023-12-14T01:17:53.481" v="567" actId="255"/>
        <pc:sldMkLst>
          <pc:docMk/>
          <pc:sldMk cId="818096903" sldId="2715"/>
        </pc:sldMkLst>
        <pc:spChg chg="mod">
          <ac:chgData name="星达 魏" userId="ca17b13798aa44f7" providerId="LiveId" clId="{6CC3BCE5-D366-8440-9C88-8317C286AD4E}" dt="2023-12-14T01:17:53.481" v="567" actId="255"/>
          <ac:spMkLst>
            <pc:docMk/>
            <pc:sldMk cId="818096903" sldId="2715"/>
            <ac:spMk id="3" creationId="{49BC055F-2C0E-1543-B5AB-9D8D0D908D1F}"/>
          </ac:spMkLst>
        </pc:spChg>
      </pc:sldChg>
      <pc:sldChg chg="modSp mod">
        <pc:chgData name="星达 魏" userId="ca17b13798aa44f7" providerId="LiveId" clId="{6CC3BCE5-D366-8440-9C88-8317C286AD4E}" dt="2023-12-14T00:56:22.434" v="450" actId="20577"/>
        <pc:sldMkLst>
          <pc:docMk/>
          <pc:sldMk cId="933315950" sldId="2729"/>
        </pc:sldMkLst>
        <pc:spChg chg="mod">
          <ac:chgData name="星达 魏" userId="ca17b13798aa44f7" providerId="LiveId" clId="{6CC3BCE5-D366-8440-9C88-8317C286AD4E}" dt="2023-12-14T00:56:22.434" v="450" actId="20577"/>
          <ac:spMkLst>
            <pc:docMk/>
            <pc:sldMk cId="933315950" sldId="2729"/>
            <ac:spMk id="3" creationId="{798B185D-11C8-F34B-A498-3727DE8E0A45}"/>
          </ac:spMkLst>
        </pc:spChg>
      </pc:sldChg>
      <pc:sldChg chg="modSp mod">
        <pc:chgData name="星达 魏" userId="ca17b13798aa44f7" providerId="LiveId" clId="{6CC3BCE5-D366-8440-9C88-8317C286AD4E}" dt="2023-12-14T01:02:51.047" v="463" actId="20577"/>
        <pc:sldMkLst>
          <pc:docMk/>
          <pc:sldMk cId="1987792080" sldId="2742"/>
        </pc:sldMkLst>
        <pc:graphicFrameChg chg="modGraphic">
          <ac:chgData name="星达 魏" userId="ca17b13798aa44f7" providerId="LiveId" clId="{6CC3BCE5-D366-8440-9C88-8317C286AD4E}" dt="2023-12-14T01:02:51.047" v="463" actId="20577"/>
          <ac:graphicFrameMkLst>
            <pc:docMk/>
            <pc:sldMk cId="1987792080" sldId="2742"/>
            <ac:graphicFrameMk id="5" creationId="{FFD3A392-D9D8-322F-6E48-666FFE42A855}"/>
          </ac:graphicFrameMkLst>
        </pc:graphicFrameChg>
      </pc:sldChg>
      <pc:sldChg chg="modSp mod">
        <pc:chgData name="星达 魏" userId="ca17b13798aa44f7" providerId="LiveId" clId="{6CC3BCE5-D366-8440-9C88-8317C286AD4E}" dt="2023-12-14T01:03:16.441" v="464" actId="20577"/>
        <pc:sldMkLst>
          <pc:docMk/>
          <pc:sldMk cId="2889635754" sldId="2746"/>
        </pc:sldMkLst>
        <pc:spChg chg="mod">
          <ac:chgData name="星达 魏" userId="ca17b13798aa44f7" providerId="LiveId" clId="{6CC3BCE5-D366-8440-9C88-8317C286AD4E}" dt="2023-12-14T01:03:16.441" v="464" actId="20577"/>
          <ac:spMkLst>
            <pc:docMk/>
            <pc:sldMk cId="2889635754" sldId="2746"/>
            <ac:spMk id="3" creationId="{863002EA-2EB2-1B65-A8E3-310DEB970E4D}"/>
          </ac:spMkLst>
        </pc:spChg>
      </pc:sldChg>
      <pc:sldChg chg="del ord">
        <pc:chgData name="星达 魏" userId="ca17b13798aa44f7" providerId="LiveId" clId="{6CC3BCE5-D366-8440-9C88-8317C286AD4E}" dt="2023-12-14T01:04:57.748" v="466" actId="2696"/>
        <pc:sldMkLst>
          <pc:docMk/>
          <pc:sldMk cId="3103353012" sldId="2748"/>
        </pc:sldMkLst>
      </pc:sldChg>
      <pc:sldChg chg="del">
        <pc:chgData name="星达 魏" userId="ca17b13798aa44f7" providerId="LiveId" clId="{6CC3BCE5-D366-8440-9C88-8317C286AD4E}" dt="2023-12-14T01:05:44.396" v="477" actId="2696"/>
        <pc:sldMkLst>
          <pc:docMk/>
          <pc:sldMk cId="3652822149" sldId="2753"/>
        </pc:sldMkLst>
      </pc:sldChg>
      <pc:sldChg chg="modSp add mod">
        <pc:chgData name="星达 魏" userId="ca17b13798aa44f7" providerId="LiveId" clId="{6CC3BCE5-D366-8440-9C88-8317C286AD4E}" dt="2023-12-14T01:08:38.565" v="514" actId="1076"/>
        <pc:sldMkLst>
          <pc:docMk/>
          <pc:sldMk cId="2094219966" sldId="3147"/>
        </pc:sldMkLst>
        <pc:spChg chg="mod">
          <ac:chgData name="星达 魏" userId="ca17b13798aa44f7" providerId="LiveId" clId="{6CC3BCE5-D366-8440-9C88-8317C286AD4E}" dt="2023-12-14T01:08:31.970" v="511" actId="27636"/>
          <ac:spMkLst>
            <pc:docMk/>
            <pc:sldMk cId="2094219966" sldId="3147"/>
            <ac:spMk id="3" creationId="{13D5DE8A-4A45-CEA4-03E5-2C6F8D26A6B0}"/>
          </ac:spMkLst>
        </pc:spChg>
        <pc:spChg chg="mod">
          <ac:chgData name="星达 魏" userId="ca17b13798aa44f7" providerId="LiveId" clId="{6CC3BCE5-D366-8440-9C88-8317C286AD4E}" dt="2023-12-14T01:08:38.565" v="514" actId="1076"/>
          <ac:spMkLst>
            <pc:docMk/>
            <pc:sldMk cId="2094219966" sldId="3147"/>
            <ac:spMk id="128" creationId="{439E2A41-2DF1-5D62-B56A-765F639CC1A7}"/>
          </ac:spMkLst>
        </pc:spChg>
      </pc:sldChg>
      <pc:sldChg chg="modSp add mod">
        <pc:chgData name="星达 魏" userId="ca17b13798aa44f7" providerId="LiveId" clId="{6CC3BCE5-D366-8440-9C88-8317C286AD4E}" dt="2023-12-14T01:08:31.979" v="512" actId="27636"/>
        <pc:sldMkLst>
          <pc:docMk/>
          <pc:sldMk cId="1943569488" sldId="3148"/>
        </pc:sldMkLst>
        <pc:spChg chg="mod">
          <ac:chgData name="星达 魏" userId="ca17b13798aa44f7" providerId="LiveId" clId="{6CC3BCE5-D366-8440-9C88-8317C286AD4E}" dt="2023-12-14T01:08:31.979" v="512" actId="27636"/>
          <ac:spMkLst>
            <pc:docMk/>
            <pc:sldMk cId="1943569488" sldId="3148"/>
            <ac:spMk id="3" creationId="{AA0A8238-BE8B-851F-5EC4-CFC33F310093}"/>
          </ac:spMkLst>
        </pc:spChg>
      </pc:sldChg>
      <pc:sldChg chg="add del">
        <pc:chgData name="星达 魏" userId="ca17b13798aa44f7" providerId="LiveId" clId="{6CC3BCE5-D366-8440-9C88-8317C286AD4E}" dt="2023-12-14T01:15:17.181" v="565" actId="2696"/>
        <pc:sldMkLst>
          <pc:docMk/>
          <pc:sldMk cId="2242324463" sldId="3149"/>
        </pc:sldMkLst>
      </pc:sldChg>
      <pc:sldChg chg="modSp add mod">
        <pc:chgData name="星达 魏" userId="ca17b13798aa44f7" providerId="LiveId" clId="{6CC3BCE5-D366-8440-9C88-8317C286AD4E}" dt="2023-12-14T01:08:31.821" v="494" actId="27636"/>
        <pc:sldMkLst>
          <pc:docMk/>
          <pc:sldMk cId="3445854173" sldId="3150"/>
        </pc:sldMkLst>
        <pc:spChg chg="mod">
          <ac:chgData name="星达 魏" userId="ca17b13798aa44f7" providerId="LiveId" clId="{6CC3BCE5-D366-8440-9C88-8317C286AD4E}" dt="2023-12-14T01:08:31.821" v="494" actId="27636"/>
          <ac:spMkLst>
            <pc:docMk/>
            <pc:sldMk cId="3445854173" sldId="3150"/>
            <ac:spMk id="3" creationId="{2CBF1AF5-5C0C-AC2E-8BEC-EBC8F29128F8}"/>
          </ac:spMkLst>
        </pc:spChg>
      </pc:sldChg>
      <pc:sldChg chg="add">
        <pc:chgData name="星达 魏" userId="ca17b13798aa44f7" providerId="LiveId" clId="{6CC3BCE5-D366-8440-9C88-8317C286AD4E}" dt="2023-12-14T01:08:31.779" v="493"/>
        <pc:sldMkLst>
          <pc:docMk/>
          <pc:sldMk cId="30882732" sldId="3153"/>
        </pc:sldMkLst>
      </pc:sldChg>
      <pc:sldChg chg="add">
        <pc:chgData name="星达 魏" userId="ca17b13798aa44f7" providerId="LiveId" clId="{6CC3BCE5-D366-8440-9C88-8317C286AD4E}" dt="2023-12-14T01:08:31.779" v="493"/>
        <pc:sldMkLst>
          <pc:docMk/>
          <pc:sldMk cId="598389979" sldId="3154"/>
        </pc:sldMkLst>
      </pc:sldChg>
      <pc:sldChg chg="modSp">
        <pc:chgData name="星达 魏" userId="ca17b13798aa44f7" providerId="LiveId" clId="{6CC3BCE5-D366-8440-9C88-8317C286AD4E}" dt="2023-12-14T00:48:24.217" v="157" actId="1076"/>
        <pc:sldMkLst>
          <pc:docMk/>
          <pc:sldMk cId="2395323364" sldId="3155"/>
        </pc:sldMkLst>
        <pc:picChg chg="mod">
          <ac:chgData name="星达 魏" userId="ca17b13798aa44f7" providerId="LiveId" clId="{6CC3BCE5-D366-8440-9C88-8317C286AD4E}" dt="2023-12-14T00:48:24.217" v="157" actId="1076"/>
          <ac:picMkLst>
            <pc:docMk/>
            <pc:sldMk cId="2395323364" sldId="3155"/>
            <ac:picMk id="6" creationId="{224F0657-D30B-7A48-9C0E-330F38118E0F}"/>
          </ac:picMkLst>
        </pc:picChg>
        <pc:picChg chg="mod">
          <ac:chgData name="星达 魏" userId="ca17b13798aa44f7" providerId="LiveId" clId="{6CC3BCE5-D366-8440-9C88-8317C286AD4E}" dt="2023-12-14T00:48:24.217" v="157" actId="1076"/>
          <ac:picMkLst>
            <pc:docMk/>
            <pc:sldMk cId="2395323364" sldId="3155"/>
            <ac:picMk id="21506" creationId="{2C3E258D-94D4-9A1E-0D41-BFF184F4B39C}"/>
          </ac:picMkLst>
        </pc:picChg>
      </pc:sldChg>
      <pc:sldChg chg="add">
        <pc:chgData name="星达 魏" userId="ca17b13798aa44f7" providerId="LiveId" clId="{6CC3BCE5-D366-8440-9C88-8317C286AD4E}" dt="2023-12-14T01:08:31.779" v="493"/>
        <pc:sldMkLst>
          <pc:docMk/>
          <pc:sldMk cId="2531707375" sldId="3156"/>
        </pc:sldMkLst>
      </pc:sldChg>
      <pc:sldChg chg="add">
        <pc:chgData name="星达 魏" userId="ca17b13798aa44f7" providerId="LiveId" clId="{6CC3BCE5-D366-8440-9C88-8317C286AD4E}" dt="2023-12-14T01:08:31.779" v="493"/>
        <pc:sldMkLst>
          <pc:docMk/>
          <pc:sldMk cId="871005351" sldId="3157"/>
        </pc:sldMkLst>
      </pc:sldChg>
      <pc:sldChg chg="modSp add mod">
        <pc:chgData name="星达 魏" userId="ca17b13798aa44f7" providerId="LiveId" clId="{6CC3BCE5-D366-8440-9C88-8317C286AD4E}" dt="2023-12-14T01:08:31.834" v="497" actId="27636"/>
        <pc:sldMkLst>
          <pc:docMk/>
          <pc:sldMk cId="695455959" sldId="3161"/>
        </pc:sldMkLst>
        <pc:spChg chg="mod">
          <ac:chgData name="星达 魏" userId="ca17b13798aa44f7" providerId="LiveId" clId="{6CC3BCE5-D366-8440-9C88-8317C286AD4E}" dt="2023-12-14T01:08:31.834" v="497" actId="27636"/>
          <ac:spMkLst>
            <pc:docMk/>
            <pc:sldMk cId="695455959" sldId="3161"/>
            <ac:spMk id="3" creationId="{05FD05B5-FDD3-380C-86DE-EFD502BB1DA6}"/>
          </ac:spMkLst>
        </pc:spChg>
      </pc:sldChg>
      <pc:sldChg chg="modSp add mod">
        <pc:chgData name="星达 魏" userId="ca17b13798aa44f7" providerId="LiveId" clId="{6CC3BCE5-D366-8440-9C88-8317C286AD4E}" dt="2023-12-14T01:08:31.836" v="498" actId="27636"/>
        <pc:sldMkLst>
          <pc:docMk/>
          <pc:sldMk cId="863878934" sldId="3162"/>
        </pc:sldMkLst>
        <pc:spChg chg="mod">
          <ac:chgData name="星达 魏" userId="ca17b13798aa44f7" providerId="LiveId" clId="{6CC3BCE5-D366-8440-9C88-8317C286AD4E}" dt="2023-12-14T01:08:31.836" v="498" actId="27636"/>
          <ac:spMkLst>
            <pc:docMk/>
            <pc:sldMk cId="863878934" sldId="3162"/>
            <ac:spMk id="3" creationId="{05FD05B5-FDD3-380C-86DE-EFD502BB1DA6}"/>
          </ac:spMkLst>
        </pc:spChg>
      </pc:sldChg>
      <pc:sldChg chg="modSp add mod">
        <pc:chgData name="星达 魏" userId="ca17b13798aa44f7" providerId="LiveId" clId="{6CC3BCE5-D366-8440-9C88-8317C286AD4E}" dt="2023-12-14T01:08:31.839" v="499" actId="27636"/>
        <pc:sldMkLst>
          <pc:docMk/>
          <pc:sldMk cId="2833450062" sldId="3163"/>
        </pc:sldMkLst>
        <pc:spChg chg="mod">
          <ac:chgData name="星达 魏" userId="ca17b13798aa44f7" providerId="LiveId" clId="{6CC3BCE5-D366-8440-9C88-8317C286AD4E}" dt="2023-12-14T01:08:31.839" v="499" actId="27636"/>
          <ac:spMkLst>
            <pc:docMk/>
            <pc:sldMk cId="2833450062" sldId="3163"/>
            <ac:spMk id="3" creationId="{05FD05B5-FDD3-380C-86DE-EFD502BB1DA6}"/>
          </ac:spMkLst>
        </pc:spChg>
      </pc:sldChg>
      <pc:sldChg chg="modSp add mod">
        <pc:chgData name="星达 魏" userId="ca17b13798aa44f7" providerId="LiveId" clId="{6CC3BCE5-D366-8440-9C88-8317C286AD4E}" dt="2023-12-14T01:08:31.843" v="500" actId="27636"/>
        <pc:sldMkLst>
          <pc:docMk/>
          <pc:sldMk cId="1357628795" sldId="3164"/>
        </pc:sldMkLst>
        <pc:spChg chg="mod">
          <ac:chgData name="星达 魏" userId="ca17b13798aa44f7" providerId="LiveId" clId="{6CC3BCE5-D366-8440-9C88-8317C286AD4E}" dt="2023-12-14T01:08:31.843" v="500" actId="27636"/>
          <ac:spMkLst>
            <pc:docMk/>
            <pc:sldMk cId="1357628795" sldId="3164"/>
            <ac:spMk id="3" creationId="{05FD05B5-FDD3-380C-86DE-EFD502BB1DA6}"/>
          </ac:spMkLst>
        </pc:spChg>
      </pc:sldChg>
      <pc:sldChg chg="modSp mod">
        <pc:chgData name="星达 魏" userId="ca17b13798aa44f7" providerId="LiveId" clId="{6CC3BCE5-D366-8440-9C88-8317C286AD4E}" dt="2023-12-14T00:50:18.218" v="341" actId="20577"/>
        <pc:sldMkLst>
          <pc:docMk/>
          <pc:sldMk cId="2287358551" sldId="3165"/>
        </pc:sldMkLst>
        <pc:spChg chg="mod">
          <ac:chgData name="星达 魏" userId="ca17b13798aa44f7" providerId="LiveId" clId="{6CC3BCE5-D366-8440-9C88-8317C286AD4E}" dt="2023-12-14T00:50:18.218" v="341" actId="20577"/>
          <ac:spMkLst>
            <pc:docMk/>
            <pc:sldMk cId="2287358551" sldId="3165"/>
            <ac:spMk id="3" creationId="{166CE189-129A-DB09-4934-A110B9AEAAEA}"/>
          </ac:spMkLst>
        </pc:spChg>
      </pc:sldChg>
      <pc:sldChg chg="modSp add mod">
        <pc:chgData name="星达 魏" userId="ca17b13798aa44f7" providerId="LiveId" clId="{6CC3BCE5-D366-8440-9C88-8317C286AD4E}" dt="2023-12-14T01:08:56.639" v="516" actId="1076"/>
        <pc:sldMkLst>
          <pc:docMk/>
          <pc:sldMk cId="4142211675" sldId="3166"/>
        </pc:sldMkLst>
        <pc:grpChg chg="mod">
          <ac:chgData name="星达 魏" userId="ca17b13798aa44f7" providerId="LiveId" clId="{6CC3BCE5-D366-8440-9C88-8317C286AD4E}" dt="2023-12-14T01:08:56.639" v="516" actId="1076"/>
          <ac:grpSpMkLst>
            <pc:docMk/>
            <pc:sldMk cId="4142211675" sldId="3166"/>
            <ac:grpSpMk id="43" creationId="{3174FEF5-7D69-F850-774D-470195D2B4FD}"/>
          </ac:grpSpMkLst>
        </pc:grpChg>
      </pc:sldChg>
      <pc:sldChg chg="modSp add mod">
        <pc:chgData name="星达 魏" userId="ca17b13798aa44f7" providerId="LiveId" clId="{6CC3BCE5-D366-8440-9C88-8317C286AD4E}" dt="2023-12-14T01:08:31.885" v="507" actId="27636"/>
        <pc:sldMkLst>
          <pc:docMk/>
          <pc:sldMk cId="3034021268" sldId="3168"/>
        </pc:sldMkLst>
        <pc:spChg chg="mod">
          <ac:chgData name="星达 魏" userId="ca17b13798aa44f7" providerId="LiveId" clId="{6CC3BCE5-D366-8440-9C88-8317C286AD4E}" dt="2023-12-14T01:08:31.885" v="507" actId="27636"/>
          <ac:spMkLst>
            <pc:docMk/>
            <pc:sldMk cId="3034021268" sldId="3168"/>
            <ac:spMk id="3" creationId="{962C01FA-2632-6451-2FF9-8C2C2930BC6C}"/>
          </ac:spMkLst>
        </pc:spChg>
      </pc:sldChg>
      <pc:sldChg chg="modSp add mod">
        <pc:chgData name="星达 魏" userId="ca17b13798aa44f7" providerId="LiveId" clId="{6CC3BCE5-D366-8440-9C88-8317C286AD4E}" dt="2023-12-14T01:08:31.852" v="501" actId="27636"/>
        <pc:sldMkLst>
          <pc:docMk/>
          <pc:sldMk cId="2135712765" sldId="3174"/>
        </pc:sldMkLst>
        <pc:spChg chg="mod">
          <ac:chgData name="星达 魏" userId="ca17b13798aa44f7" providerId="LiveId" clId="{6CC3BCE5-D366-8440-9C88-8317C286AD4E}" dt="2023-12-14T01:08:31.852" v="501" actId="27636"/>
          <ac:spMkLst>
            <pc:docMk/>
            <pc:sldMk cId="2135712765" sldId="3174"/>
            <ac:spMk id="3" creationId="{4916636E-BB75-9EB4-BEAF-50D8868EC6EE}"/>
          </ac:spMkLst>
        </pc:spChg>
      </pc:sldChg>
      <pc:sldChg chg="modSp add mod">
        <pc:chgData name="星达 魏" userId="ca17b13798aa44f7" providerId="LiveId" clId="{6CC3BCE5-D366-8440-9C88-8317C286AD4E}" dt="2023-12-14T01:08:31.856" v="502" actId="27636"/>
        <pc:sldMkLst>
          <pc:docMk/>
          <pc:sldMk cId="3884590310" sldId="3178"/>
        </pc:sldMkLst>
        <pc:spChg chg="mod">
          <ac:chgData name="星达 魏" userId="ca17b13798aa44f7" providerId="LiveId" clId="{6CC3BCE5-D366-8440-9C88-8317C286AD4E}" dt="2023-12-14T01:08:31.856" v="502" actId="27636"/>
          <ac:spMkLst>
            <pc:docMk/>
            <pc:sldMk cId="3884590310" sldId="3178"/>
            <ac:spMk id="3" creationId="{AE5713A7-939B-B26C-AF07-08122D565EB9}"/>
          </ac:spMkLst>
        </pc:spChg>
      </pc:sldChg>
      <pc:sldChg chg="modSp add mod">
        <pc:chgData name="星达 魏" userId="ca17b13798aa44f7" providerId="LiveId" clId="{6CC3BCE5-D366-8440-9C88-8317C286AD4E}" dt="2023-12-14T01:08:31.861" v="503" actId="27636"/>
        <pc:sldMkLst>
          <pc:docMk/>
          <pc:sldMk cId="601888089" sldId="3179"/>
        </pc:sldMkLst>
        <pc:spChg chg="mod">
          <ac:chgData name="星达 魏" userId="ca17b13798aa44f7" providerId="LiveId" clId="{6CC3BCE5-D366-8440-9C88-8317C286AD4E}" dt="2023-12-14T01:08:31.861" v="503" actId="27636"/>
          <ac:spMkLst>
            <pc:docMk/>
            <pc:sldMk cId="601888089" sldId="3179"/>
            <ac:spMk id="3" creationId="{AE5713A7-939B-B26C-AF07-08122D565EB9}"/>
          </ac:spMkLst>
        </pc:spChg>
      </pc:sldChg>
      <pc:sldChg chg="add">
        <pc:chgData name="星达 魏" userId="ca17b13798aa44f7" providerId="LiveId" clId="{6CC3BCE5-D366-8440-9C88-8317C286AD4E}" dt="2023-12-14T01:08:31.779" v="493"/>
        <pc:sldMkLst>
          <pc:docMk/>
          <pc:sldMk cId="3163863125" sldId="3180"/>
        </pc:sldMkLst>
      </pc:sldChg>
      <pc:sldChg chg="modSp mod">
        <pc:chgData name="星达 魏" userId="ca17b13798aa44f7" providerId="LiveId" clId="{6CC3BCE5-D366-8440-9C88-8317C286AD4E}" dt="2023-12-14T00:44:43.126" v="0" actId="20577"/>
        <pc:sldMkLst>
          <pc:docMk/>
          <pc:sldMk cId="1708155192" sldId="3182"/>
        </pc:sldMkLst>
        <pc:spChg chg="mod">
          <ac:chgData name="星达 魏" userId="ca17b13798aa44f7" providerId="LiveId" clId="{6CC3BCE5-D366-8440-9C88-8317C286AD4E}" dt="2023-12-14T00:44:43.126" v="0" actId="20577"/>
          <ac:spMkLst>
            <pc:docMk/>
            <pc:sldMk cId="1708155192" sldId="3182"/>
            <ac:spMk id="3" creationId="{3573A9CC-F0A1-5612-17E6-822C2F22B87F}"/>
          </ac:spMkLst>
        </pc:spChg>
      </pc:sldChg>
      <pc:sldChg chg="add">
        <pc:chgData name="星达 魏" userId="ca17b13798aa44f7" providerId="LiveId" clId="{6CC3BCE5-D366-8440-9C88-8317C286AD4E}" dt="2023-12-14T01:08:31.779" v="493"/>
        <pc:sldMkLst>
          <pc:docMk/>
          <pc:sldMk cId="551971466" sldId="3183"/>
        </pc:sldMkLst>
      </pc:sldChg>
      <pc:sldChg chg="modSp add mod">
        <pc:chgData name="星达 魏" userId="ca17b13798aa44f7" providerId="LiveId" clId="{6CC3BCE5-D366-8440-9C88-8317C286AD4E}" dt="2023-12-14T01:08:31.896" v="509" actId="27636"/>
        <pc:sldMkLst>
          <pc:docMk/>
          <pc:sldMk cId="997639809" sldId="3185"/>
        </pc:sldMkLst>
        <pc:spChg chg="mod">
          <ac:chgData name="星达 魏" userId="ca17b13798aa44f7" providerId="LiveId" clId="{6CC3BCE5-D366-8440-9C88-8317C286AD4E}" dt="2023-12-14T01:08:31.896" v="509" actId="27636"/>
          <ac:spMkLst>
            <pc:docMk/>
            <pc:sldMk cId="997639809" sldId="3185"/>
            <ac:spMk id="3" creationId="{50BFE34B-A5B6-FE16-6847-E7D617823C9D}"/>
          </ac:spMkLst>
        </pc:spChg>
      </pc:sldChg>
      <pc:sldChg chg="add">
        <pc:chgData name="星达 魏" userId="ca17b13798aa44f7" providerId="LiveId" clId="{6CC3BCE5-D366-8440-9C88-8317C286AD4E}" dt="2023-12-14T01:08:31.779" v="493"/>
        <pc:sldMkLst>
          <pc:docMk/>
          <pc:sldMk cId="3591984723" sldId="3189"/>
        </pc:sldMkLst>
      </pc:sldChg>
      <pc:sldChg chg="modSp add mod">
        <pc:chgData name="星达 魏" userId="ca17b13798aa44f7" providerId="LiveId" clId="{6CC3BCE5-D366-8440-9C88-8317C286AD4E}" dt="2023-12-14T01:08:31.870" v="504" actId="27636"/>
        <pc:sldMkLst>
          <pc:docMk/>
          <pc:sldMk cId="1245686632" sldId="3191"/>
        </pc:sldMkLst>
        <pc:spChg chg="mod">
          <ac:chgData name="星达 魏" userId="ca17b13798aa44f7" providerId="LiveId" clId="{6CC3BCE5-D366-8440-9C88-8317C286AD4E}" dt="2023-12-14T01:08:31.870" v="504" actId="27636"/>
          <ac:spMkLst>
            <pc:docMk/>
            <pc:sldMk cId="1245686632" sldId="3191"/>
            <ac:spMk id="2" creationId="{7CC7712A-57D5-CBC7-5D9E-083FE4B2B5F6}"/>
          </ac:spMkLst>
        </pc:spChg>
      </pc:sldChg>
      <pc:sldChg chg="modSp mod">
        <pc:chgData name="星达 魏" userId="ca17b13798aa44f7" providerId="LiveId" clId="{6CC3BCE5-D366-8440-9C88-8317C286AD4E}" dt="2023-12-14T00:45:48.822" v="31" actId="20577"/>
        <pc:sldMkLst>
          <pc:docMk/>
          <pc:sldMk cId="2703896900" sldId="3194"/>
        </pc:sldMkLst>
        <pc:spChg chg="mod">
          <ac:chgData name="星达 魏" userId="ca17b13798aa44f7" providerId="LiveId" clId="{6CC3BCE5-D366-8440-9C88-8317C286AD4E}" dt="2023-12-14T00:45:48.822" v="31" actId="20577"/>
          <ac:spMkLst>
            <pc:docMk/>
            <pc:sldMk cId="2703896900" sldId="3194"/>
            <ac:spMk id="7" creationId="{2DF5012E-E21B-BB98-C963-6EBD3E328908}"/>
          </ac:spMkLst>
        </pc:spChg>
      </pc:sldChg>
      <pc:sldChg chg="modSp mod">
        <pc:chgData name="星达 魏" userId="ca17b13798aa44f7" providerId="LiveId" clId="{6CC3BCE5-D366-8440-9C88-8317C286AD4E}" dt="2023-12-14T00:46:13.638" v="50" actId="20577"/>
        <pc:sldMkLst>
          <pc:docMk/>
          <pc:sldMk cId="1781598329" sldId="3197"/>
        </pc:sldMkLst>
        <pc:spChg chg="mod">
          <ac:chgData name="星达 魏" userId="ca17b13798aa44f7" providerId="LiveId" clId="{6CC3BCE5-D366-8440-9C88-8317C286AD4E}" dt="2023-12-14T00:46:13.638" v="50" actId="20577"/>
          <ac:spMkLst>
            <pc:docMk/>
            <pc:sldMk cId="1781598329" sldId="3197"/>
            <ac:spMk id="12" creationId="{7F23CF03-5AD6-C16E-A98C-AD5DED8DD542}"/>
          </ac:spMkLst>
        </pc:spChg>
      </pc:sldChg>
      <pc:sldChg chg="modSp mod">
        <pc:chgData name="星达 魏" userId="ca17b13798aa44f7" providerId="LiveId" clId="{6CC3BCE5-D366-8440-9C88-8317C286AD4E}" dt="2023-12-14T00:46:51.324" v="154" actId="1076"/>
        <pc:sldMkLst>
          <pc:docMk/>
          <pc:sldMk cId="1448623374" sldId="3198"/>
        </pc:sldMkLst>
        <pc:spChg chg="mod">
          <ac:chgData name="星达 魏" userId="ca17b13798aa44f7" providerId="LiveId" clId="{6CC3BCE5-D366-8440-9C88-8317C286AD4E}" dt="2023-12-14T00:46:51.324" v="154" actId="1076"/>
          <ac:spMkLst>
            <pc:docMk/>
            <pc:sldMk cId="1448623374" sldId="3198"/>
            <ac:spMk id="12" creationId="{7F23CF03-5AD6-C16E-A98C-AD5DED8DD542}"/>
          </ac:spMkLst>
        </pc:spChg>
      </pc:sldChg>
      <pc:sldChg chg="modSp mod">
        <pc:chgData name="星达 魏" userId="ca17b13798aa44f7" providerId="LiveId" clId="{6CC3BCE5-D366-8440-9C88-8317C286AD4E}" dt="2023-12-14T00:48:16.816" v="155" actId="20577"/>
        <pc:sldMkLst>
          <pc:docMk/>
          <pc:sldMk cId="3643484703" sldId="3204"/>
        </pc:sldMkLst>
        <pc:spChg chg="mod">
          <ac:chgData name="星达 魏" userId="ca17b13798aa44f7" providerId="LiveId" clId="{6CC3BCE5-D366-8440-9C88-8317C286AD4E}" dt="2023-12-14T00:48:16.816" v="155" actId="20577"/>
          <ac:spMkLst>
            <pc:docMk/>
            <pc:sldMk cId="3643484703" sldId="3204"/>
            <ac:spMk id="3" creationId="{74F998E3-3F04-2FF3-C43F-FB9C72271D0D}"/>
          </ac:spMkLst>
        </pc:spChg>
      </pc:sldChg>
      <pc:sldChg chg="modSp mod">
        <pc:chgData name="星达 魏" userId="ca17b13798aa44f7" providerId="LiveId" clId="{6CC3BCE5-D366-8440-9C88-8317C286AD4E}" dt="2023-12-14T00:51:15.115" v="368" actId="20577"/>
        <pc:sldMkLst>
          <pc:docMk/>
          <pc:sldMk cId="4050527784" sldId="3220"/>
        </pc:sldMkLst>
        <pc:spChg chg="mod">
          <ac:chgData name="星达 魏" userId="ca17b13798aa44f7" providerId="LiveId" clId="{6CC3BCE5-D366-8440-9C88-8317C286AD4E}" dt="2023-12-14T00:51:15.115" v="368" actId="20577"/>
          <ac:spMkLst>
            <pc:docMk/>
            <pc:sldMk cId="4050527784" sldId="3220"/>
            <ac:spMk id="3" creationId="{D228DCBE-CD90-3C9D-811C-CD15AA2C01F3}"/>
          </ac:spMkLst>
        </pc:spChg>
      </pc:sldChg>
      <pc:sldChg chg="modSp add mod">
        <pc:chgData name="星达 魏" userId="ca17b13798aa44f7" providerId="LiveId" clId="{6CC3BCE5-D366-8440-9C88-8317C286AD4E}" dt="2023-12-14T01:08:31.989" v="513" actId="27636"/>
        <pc:sldMkLst>
          <pc:docMk/>
          <pc:sldMk cId="2874363722" sldId="3224"/>
        </pc:sldMkLst>
        <pc:spChg chg="mod">
          <ac:chgData name="星达 魏" userId="ca17b13798aa44f7" providerId="LiveId" clId="{6CC3BCE5-D366-8440-9C88-8317C286AD4E}" dt="2023-12-14T01:08:31.989" v="513" actId="27636"/>
          <ac:spMkLst>
            <pc:docMk/>
            <pc:sldMk cId="2874363722" sldId="3224"/>
            <ac:spMk id="3" creationId="{2801B8D1-35BE-1EA8-AB16-9F441084267C}"/>
          </ac:spMkLst>
        </pc:spChg>
      </pc:sldChg>
      <pc:sldChg chg="modSp add del mod">
        <pc:chgData name="星达 魏" userId="ca17b13798aa44f7" providerId="LiveId" clId="{6CC3BCE5-D366-8440-9C88-8317C286AD4E}" dt="2023-12-14T01:15:18.677" v="566" actId="2696"/>
        <pc:sldMkLst>
          <pc:docMk/>
          <pc:sldMk cId="3822966092" sldId="3225"/>
        </pc:sldMkLst>
        <pc:spChg chg="mod">
          <ac:chgData name="星达 魏" userId="ca17b13798aa44f7" providerId="LiveId" clId="{6CC3BCE5-D366-8440-9C88-8317C286AD4E}" dt="2023-12-14T01:08:31.827" v="495" actId="27636"/>
          <ac:spMkLst>
            <pc:docMk/>
            <pc:sldMk cId="3822966092" sldId="3225"/>
            <ac:spMk id="3" creationId="{2CBF1AF5-5C0C-AC2E-8BEC-EBC8F29128F8}"/>
          </ac:spMkLst>
        </pc:spChg>
      </pc:sldChg>
      <pc:sldChg chg="modSp add mod">
        <pc:chgData name="星达 魏" userId="ca17b13798aa44f7" providerId="LiveId" clId="{6CC3BCE5-D366-8440-9C88-8317C286AD4E}" dt="2023-12-14T01:08:31.831" v="496" actId="27636"/>
        <pc:sldMkLst>
          <pc:docMk/>
          <pc:sldMk cId="3077535471" sldId="3226"/>
        </pc:sldMkLst>
        <pc:spChg chg="mod">
          <ac:chgData name="星达 魏" userId="ca17b13798aa44f7" providerId="LiveId" clId="{6CC3BCE5-D366-8440-9C88-8317C286AD4E}" dt="2023-12-14T01:08:31.831" v="496" actId="27636"/>
          <ac:spMkLst>
            <pc:docMk/>
            <pc:sldMk cId="3077535471" sldId="3226"/>
            <ac:spMk id="3" creationId="{05FD05B5-FDD3-380C-86DE-EFD502BB1DA6}"/>
          </ac:spMkLst>
        </pc:spChg>
      </pc:sldChg>
      <pc:sldChg chg="add">
        <pc:chgData name="星达 魏" userId="ca17b13798aa44f7" providerId="LiveId" clId="{6CC3BCE5-D366-8440-9C88-8317C286AD4E}" dt="2023-12-14T01:08:31.779" v="493"/>
        <pc:sldMkLst>
          <pc:docMk/>
          <pc:sldMk cId="3527482428" sldId="3227"/>
        </pc:sldMkLst>
      </pc:sldChg>
      <pc:sldChg chg="add">
        <pc:chgData name="星达 魏" userId="ca17b13798aa44f7" providerId="LiveId" clId="{6CC3BCE5-D366-8440-9C88-8317C286AD4E}" dt="2023-12-14T01:08:31.779" v="493"/>
        <pc:sldMkLst>
          <pc:docMk/>
          <pc:sldMk cId="945870134" sldId="3228"/>
        </pc:sldMkLst>
      </pc:sldChg>
      <pc:sldChg chg="add">
        <pc:chgData name="星达 魏" userId="ca17b13798aa44f7" providerId="LiveId" clId="{6CC3BCE5-D366-8440-9C88-8317C286AD4E}" dt="2023-12-14T01:08:31.779" v="493"/>
        <pc:sldMkLst>
          <pc:docMk/>
          <pc:sldMk cId="27520810" sldId="3229"/>
        </pc:sldMkLst>
      </pc:sldChg>
      <pc:sldChg chg="add">
        <pc:chgData name="星达 魏" userId="ca17b13798aa44f7" providerId="LiveId" clId="{6CC3BCE5-D366-8440-9C88-8317C286AD4E}" dt="2023-12-14T01:08:31.779" v="493"/>
        <pc:sldMkLst>
          <pc:docMk/>
          <pc:sldMk cId="2380856016" sldId="3230"/>
        </pc:sldMkLst>
      </pc:sldChg>
      <pc:sldChg chg="modSp add mod">
        <pc:chgData name="星达 魏" userId="ca17b13798aa44f7" providerId="LiveId" clId="{6CC3BCE5-D366-8440-9C88-8317C286AD4E}" dt="2023-12-14T01:08:31.873" v="505" actId="27636"/>
        <pc:sldMkLst>
          <pc:docMk/>
          <pc:sldMk cId="1176354383" sldId="3231"/>
        </pc:sldMkLst>
        <pc:spChg chg="mod">
          <ac:chgData name="星达 魏" userId="ca17b13798aa44f7" providerId="LiveId" clId="{6CC3BCE5-D366-8440-9C88-8317C286AD4E}" dt="2023-12-14T01:08:31.873" v="505" actId="27636"/>
          <ac:spMkLst>
            <pc:docMk/>
            <pc:sldMk cId="1176354383" sldId="3231"/>
            <ac:spMk id="3" creationId="{68E3B4BF-59A6-F1D2-4F11-E9DA555D1F73}"/>
          </ac:spMkLst>
        </pc:spChg>
      </pc:sldChg>
      <pc:sldChg chg="add">
        <pc:chgData name="星达 魏" userId="ca17b13798aa44f7" providerId="LiveId" clId="{6CC3BCE5-D366-8440-9C88-8317C286AD4E}" dt="2023-12-14T01:08:31.779" v="493"/>
        <pc:sldMkLst>
          <pc:docMk/>
          <pc:sldMk cId="229271726" sldId="3232"/>
        </pc:sldMkLst>
      </pc:sldChg>
      <pc:sldChg chg="modSp add mod">
        <pc:chgData name="星达 魏" userId="ca17b13798aa44f7" providerId="LiveId" clId="{6CC3BCE5-D366-8440-9C88-8317C286AD4E}" dt="2023-12-14T01:08:31.882" v="506" actId="27636"/>
        <pc:sldMkLst>
          <pc:docMk/>
          <pc:sldMk cId="325957796" sldId="3283"/>
        </pc:sldMkLst>
        <pc:spChg chg="mod">
          <ac:chgData name="星达 魏" userId="ca17b13798aa44f7" providerId="LiveId" clId="{6CC3BCE5-D366-8440-9C88-8317C286AD4E}" dt="2023-12-14T01:08:31.882" v="506" actId="27636"/>
          <ac:spMkLst>
            <pc:docMk/>
            <pc:sldMk cId="325957796" sldId="3283"/>
            <ac:spMk id="3" creationId="{8B143F3D-A968-542A-F06F-D4E36B77D6C8}"/>
          </ac:spMkLst>
        </pc:spChg>
      </pc:sldChg>
      <pc:sldChg chg="modSp add mod">
        <pc:chgData name="星达 魏" userId="ca17b13798aa44f7" providerId="LiveId" clId="{6CC3BCE5-D366-8440-9C88-8317C286AD4E}" dt="2023-12-14T01:08:31.887" v="508" actId="27636"/>
        <pc:sldMkLst>
          <pc:docMk/>
          <pc:sldMk cId="551838840" sldId="3284"/>
        </pc:sldMkLst>
        <pc:spChg chg="mod">
          <ac:chgData name="星达 魏" userId="ca17b13798aa44f7" providerId="LiveId" clId="{6CC3BCE5-D366-8440-9C88-8317C286AD4E}" dt="2023-12-14T01:08:31.887" v="508" actId="27636"/>
          <ac:spMkLst>
            <pc:docMk/>
            <pc:sldMk cId="551838840" sldId="3284"/>
            <ac:spMk id="3" creationId="{155F07AB-BE09-FFE6-160B-75302499A6A3}"/>
          </ac:spMkLst>
        </pc:spChg>
      </pc:sldChg>
      <pc:sldChg chg="modSp add mod">
        <pc:chgData name="星达 魏" userId="ca17b13798aa44f7" providerId="LiveId" clId="{6CC3BCE5-D366-8440-9C88-8317C286AD4E}" dt="2023-12-14T01:09:20.382" v="564" actId="20577"/>
        <pc:sldMkLst>
          <pc:docMk/>
          <pc:sldMk cId="1286971170" sldId="3285"/>
        </pc:sldMkLst>
        <pc:spChg chg="mod">
          <ac:chgData name="星达 魏" userId="ca17b13798aa44f7" providerId="LiveId" clId="{6CC3BCE5-D366-8440-9C88-8317C286AD4E}" dt="2023-12-14T01:09:20.382" v="564" actId="20577"/>
          <ac:spMkLst>
            <pc:docMk/>
            <pc:sldMk cId="1286971170" sldId="3285"/>
            <ac:spMk id="5" creationId="{375403D9-9667-EA4B-986A-9CD8EA818815}"/>
          </ac:spMkLst>
        </pc:spChg>
      </pc:sldChg>
      <pc:sldChg chg="modSp add del mod">
        <pc:chgData name="星达 魏" userId="ca17b13798aa44f7" providerId="LiveId" clId="{6CC3BCE5-D366-8440-9C88-8317C286AD4E}" dt="2023-12-14T01:08:49.141" v="515" actId="2696"/>
        <pc:sldMkLst>
          <pc:docMk/>
          <pc:sldMk cId="4008090525" sldId="3285"/>
        </pc:sldMkLst>
        <pc:spChg chg="mod">
          <ac:chgData name="星达 魏" userId="ca17b13798aa44f7" providerId="LiveId" clId="{6CC3BCE5-D366-8440-9C88-8317C286AD4E}" dt="2023-12-14T01:08:31.901" v="510" actId="27636"/>
          <ac:spMkLst>
            <pc:docMk/>
            <pc:sldMk cId="4008090525" sldId="3285"/>
            <ac:spMk id="3" creationId="{BF0D3D03-C562-7AD5-8950-95AAE5F6BBC0}"/>
          </ac:spMkLst>
        </pc:spChg>
      </pc:sldChg>
    </pc:docChg>
  </pc:docChgLst>
  <pc:docChgLst>
    <pc:chgData name="魏 星达" userId="ca17b13798aa44f7" providerId="LiveId" clId="{D1A1893C-5D7B-E944-BEC6-C43B3BD410ED}"/>
    <pc:docChg chg="undo custSel addSld delSld modSld sldOrd">
      <pc:chgData name="魏 星达" userId="ca17b13798aa44f7" providerId="LiveId" clId="{D1A1893C-5D7B-E944-BEC6-C43B3BD410ED}" dt="2022-10-21T13:02:05.702" v="2883" actId="2696"/>
      <pc:docMkLst>
        <pc:docMk/>
      </pc:docMkLst>
      <pc:sldChg chg="delSp modSp add del mod">
        <pc:chgData name="魏 星达" userId="ca17b13798aa44f7" providerId="LiveId" clId="{D1A1893C-5D7B-E944-BEC6-C43B3BD410ED}" dt="2022-10-21T08:42:05.257" v="1629" actId="2696"/>
        <pc:sldMkLst>
          <pc:docMk/>
          <pc:sldMk cId="1449710443" sldId="340"/>
        </pc:sldMkLst>
        <pc:spChg chg="del mod">
          <ac:chgData name="魏 星达" userId="ca17b13798aa44f7" providerId="LiveId" clId="{D1A1893C-5D7B-E944-BEC6-C43B3BD410ED}" dt="2022-10-21T08:41:49.066" v="1592" actId="478"/>
          <ac:spMkLst>
            <pc:docMk/>
            <pc:sldMk cId="1449710443" sldId="340"/>
            <ac:spMk id="5" creationId="{49F74727-2EA9-D84C-8FD6-5F0F5D1C6E4B}"/>
          </ac:spMkLst>
        </pc:spChg>
      </pc:sldChg>
      <pc:sldChg chg="add del">
        <pc:chgData name="魏 星达" userId="ca17b13798aa44f7" providerId="LiveId" clId="{D1A1893C-5D7B-E944-BEC6-C43B3BD410ED}" dt="2022-10-20T09:56:51.641" v="429"/>
        <pc:sldMkLst>
          <pc:docMk/>
          <pc:sldMk cId="2913245526" sldId="1310"/>
        </pc:sldMkLst>
      </pc:sldChg>
      <pc:sldChg chg="modSp add mod">
        <pc:chgData name="魏 星达" userId="ca17b13798aa44f7" providerId="LiveId" clId="{D1A1893C-5D7B-E944-BEC6-C43B3BD410ED}" dt="2022-10-21T12:59:53.013" v="2834" actId="167"/>
        <pc:sldMkLst>
          <pc:docMk/>
          <pc:sldMk cId="1143967636" sldId="1322"/>
        </pc:sldMkLst>
        <pc:spChg chg="mod">
          <ac:chgData name="魏 星达" userId="ca17b13798aa44f7" providerId="LiveId" clId="{D1A1893C-5D7B-E944-BEC6-C43B3BD410ED}" dt="2022-10-21T12:59:42.254" v="2832" actId="1076"/>
          <ac:spMkLst>
            <pc:docMk/>
            <pc:sldMk cId="1143967636" sldId="1322"/>
            <ac:spMk id="2" creationId="{9669143C-2F19-8B40-8D98-6E9796620142}"/>
          </ac:spMkLst>
        </pc:spChg>
        <pc:picChg chg="mod">
          <ac:chgData name="魏 星达" userId="ca17b13798aa44f7" providerId="LiveId" clId="{D1A1893C-5D7B-E944-BEC6-C43B3BD410ED}" dt="2022-10-21T12:59:53.013" v="2834" actId="167"/>
          <ac:picMkLst>
            <pc:docMk/>
            <pc:sldMk cId="1143967636" sldId="1322"/>
            <ac:picMk id="5" creationId="{0A40DED5-A3E5-904E-A000-6DD38EB24083}"/>
          </ac:picMkLst>
        </pc:picChg>
      </pc:sldChg>
      <pc:sldChg chg="add">
        <pc:chgData name="魏 星达" userId="ca17b13798aa44f7" providerId="LiveId" clId="{D1A1893C-5D7B-E944-BEC6-C43B3BD410ED}" dt="2022-10-21T13:00:58.493" v="2848"/>
        <pc:sldMkLst>
          <pc:docMk/>
          <pc:sldMk cId="3153322609" sldId="1330"/>
        </pc:sldMkLst>
      </pc:sldChg>
      <pc:sldChg chg="addSp delSp modSp add mod">
        <pc:chgData name="魏 星达" userId="ca17b13798aa44f7" providerId="LiveId" clId="{D1A1893C-5D7B-E944-BEC6-C43B3BD410ED}" dt="2022-10-21T08:56:49.250" v="2017" actId="1076"/>
        <pc:sldMkLst>
          <pc:docMk/>
          <pc:sldMk cId="810493150" sldId="1336"/>
        </pc:sldMkLst>
        <pc:spChg chg="mod">
          <ac:chgData name="魏 星达" userId="ca17b13798aa44f7" providerId="LiveId" clId="{D1A1893C-5D7B-E944-BEC6-C43B3BD410ED}" dt="2022-10-21T08:43:16.564" v="1765" actId="20577"/>
          <ac:spMkLst>
            <pc:docMk/>
            <pc:sldMk cId="810493150" sldId="1336"/>
            <ac:spMk id="2" creationId="{F6CF1808-D630-2C5E-E8C9-1DF6FB2FD376}"/>
          </ac:spMkLst>
        </pc:spChg>
        <pc:spChg chg="add mod">
          <ac:chgData name="魏 星达" userId="ca17b13798aa44f7" providerId="LiveId" clId="{D1A1893C-5D7B-E944-BEC6-C43B3BD410ED}" dt="2022-10-21T08:56:32.709" v="2011" actId="1076"/>
          <ac:spMkLst>
            <pc:docMk/>
            <pc:sldMk cId="810493150" sldId="1336"/>
            <ac:spMk id="3" creationId="{05F14FF2-A11E-D697-F29C-3447B7C85207}"/>
          </ac:spMkLst>
        </pc:spChg>
        <pc:spChg chg="del mod">
          <ac:chgData name="魏 星达" userId="ca17b13798aa44f7" providerId="LiveId" clId="{D1A1893C-5D7B-E944-BEC6-C43B3BD410ED}" dt="2022-10-21T08:56:46.486" v="2016" actId="478"/>
          <ac:spMkLst>
            <pc:docMk/>
            <pc:sldMk cId="810493150" sldId="1336"/>
            <ac:spMk id="5" creationId="{98EB5EFA-7587-E406-4C20-573998A9A0A0}"/>
          </ac:spMkLst>
        </pc:spChg>
        <pc:spChg chg="add del mod">
          <ac:chgData name="魏 星达" userId="ca17b13798aa44f7" providerId="LiveId" clId="{D1A1893C-5D7B-E944-BEC6-C43B3BD410ED}" dt="2022-10-21T08:56:41.644" v="2013"/>
          <ac:spMkLst>
            <pc:docMk/>
            <pc:sldMk cId="810493150" sldId="1336"/>
            <ac:spMk id="11" creationId="{2620FAFD-D9D9-95EE-BF1E-1F0DBAB3D652}"/>
          </ac:spMkLst>
        </pc:spChg>
        <pc:spChg chg="add mod">
          <ac:chgData name="魏 星达" userId="ca17b13798aa44f7" providerId="LiveId" clId="{D1A1893C-5D7B-E944-BEC6-C43B3BD410ED}" dt="2022-10-21T08:56:49.250" v="2017" actId="1076"/>
          <ac:spMkLst>
            <pc:docMk/>
            <pc:sldMk cId="810493150" sldId="1336"/>
            <ac:spMk id="13" creationId="{83F0CBC1-96F2-F666-701A-3F713CA5D83A}"/>
          </ac:spMkLst>
        </pc:spChg>
      </pc:sldChg>
      <pc:sldChg chg="modSp add">
        <pc:chgData name="魏 星达" userId="ca17b13798aa44f7" providerId="LiveId" clId="{D1A1893C-5D7B-E944-BEC6-C43B3BD410ED}" dt="2022-10-21T13:02:02.730" v="2876"/>
        <pc:sldMkLst>
          <pc:docMk/>
          <pc:sldMk cId="408311102" sldId="1349"/>
        </pc:sldMkLst>
        <pc:spChg chg="mod">
          <ac:chgData name="魏 星达" userId="ca17b13798aa44f7" providerId="LiveId" clId="{D1A1893C-5D7B-E944-BEC6-C43B3BD410ED}" dt="2022-10-21T13:02:02.730" v="2876"/>
          <ac:spMkLst>
            <pc:docMk/>
            <pc:sldMk cId="408311102" sldId="1349"/>
            <ac:spMk id="5" creationId="{0067B9D7-8E4A-3555-EF31-2C6A7B1E8D58}"/>
          </ac:spMkLst>
        </pc:spChg>
      </pc:sldChg>
      <pc:sldChg chg="modSp add">
        <pc:chgData name="魏 星达" userId="ca17b13798aa44f7" providerId="LiveId" clId="{D1A1893C-5D7B-E944-BEC6-C43B3BD410ED}" dt="2022-10-21T13:02:02.730" v="2876"/>
        <pc:sldMkLst>
          <pc:docMk/>
          <pc:sldMk cId="905739018" sldId="1350"/>
        </pc:sldMkLst>
        <pc:spChg chg="mod">
          <ac:chgData name="魏 星达" userId="ca17b13798aa44f7" providerId="LiveId" clId="{D1A1893C-5D7B-E944-BEC6-C43B3BD410ED}" dt="2022-10-21T13:02:02.730" v="2876"/>
          <ac:spMkLst>
            <pc:docMk/>
            <pc:sldMk cId="905739018" sldId="1350"/>
            <ac:spMk id="5" creationId="{B47AEA07-4AE7-1401-7BE9-494143352F39}"/>
          </ac:spMkLst>
        </pc:spChg>
      </pc:sldChg>
      <pc:sldChg chg="modSp add">
        <pc:chgData name="魏 星达" userId="ca17b13798aa44f7" providerId="LiveId" clId="{D1A1893C-5D7B-E944-BEC6-C43B3BD410ED}" dt="2022-10-21T13:02:02.730" v="2876"/>
        <pc:sldMkLst>
          <pc:docMk/>
          <pc:sldMk cId="2860406753" sldId="1351"/>
        </pc:sldMkLst>
        <pc:spChg chg="mod">
          <ac:chgData name="魏 星达" userId="ca17b13798aa44f7" providerId="LiveId" clId="{D1A1893C-5D7B-E944-BEC6-C43B3BD410ED}" dt="2022-10-21T13:02:02.730" v="2876"/>
          <ac:spMkLst>
            <pc:docMk/>
            <pc:sldMk cId="2860406753" sldId="1351"/>
            <ac:spMk id="5" creationId="{0067B9D7-8E4A-3555-EF31-2C6A7B1E8D58}"/>
          </ac:spMkLst>
        </pc:spChg>
      </pc:sldChg>
      <pc:sldChg chg="modSp add">
        <pc:chgData name="魏 星达" userId="ca17b13798aa44f7" providerId="LiveId" clId="{D1A1893C-5D7B-E944-BEC6-C43B3BD410ED}" dt="2022-10-21T13:02:02.730" v="2876"/>
        <pc:sldMkLst>
          <pc:docMk/>
          <pc:sldMk cId="2544591987" sldId="1352"/>
        </pc:sldMkLst>
        <pc:spChg chg="mod">
          <ac:chgData name="魏 星达" userId="ca17b13798aa44f7" providerId="LiveId" clId="{D1A1893C-5D7B-E944-BEC6-C43B3BD410ED}" dt="2022-10-21T13:02:02.730" v="2876"/>
          <ac:spMkLst>
            <pc:docMk/>
            <pc:sldMk cId="2544591987" sldId="1352"/>
            <ac:spMk id="5" creationId="{E45DBC9D-BBD7-479F-2D2C-D9B794F42988}"/>
          </ac:spMkLst>
        </pc:spChg>
      </pc:sldChg>
      <pc:sldChg chg="modSp add">
        <pc:chgData name="魏 星达" userId="ca17b13798aa44f7" providerId="LiveId" clId="{D1A1893C-5D7B-E944-BEC6-C43B3BD410ED}" dt="2022-10-21T13:02:02.730" v="2876"/>
        <pc:sldMkLst>
          <pc:docMk/>
          <pc:sldMk cId="2319060603" sldId="1354"/>
        </pc:sldMkLst>
        <pc:spChg chg="mod">
          <ac:chgData name="魏 星达" userId="ca17b13798aa44f7" providerId="LiveId" clId="{D1A1893C-5D7B-E944-BEC6-C43B3BD410ED}" dt="2022-10-21T13:02:02.730" v="2876"/>
          <ac:spMkLst>
            <pc:docMk/>
            <pc:sldMk cId="2319060603" sldId="1354"/>
            <ac:spMk id="5" creationId="{7051801C-4EDA-C7EF-D784-D658333E684B}"/>
          </ac:spMkLst>
        </pc:spChg>
      </pc:sldChg>
      <pc:sldChg chg="modSp add">
        <pc:chgData name="魏 星达" userId="ca17b13798aa44f7" providerId="LiveId" clId="{D1A1893C-5D7B-E944-BEC6-C43B3BD410ED}" dt="2022-10-21T13:02:02.730" v="2876"/>
        <pc:sldMkLst>
          <pc:docMk/>
          <pc:sldMk cId="2254301287" sldId="1355"/>
        </pc:sldMkLst>
        <pc:spChg chg="mod">
          <ac:chgData name="魏 星达" userId="ca17b13798aa44f7" providerId="LiveId" clId="{D1A1893C-5D7B-E944-BEC6-C43B3BD410ED}" dt="2022-10-21T13:02:02.730" v="2876"/>
          <ac:spMkLst>
            <pc:docMk/>
            <pc:sldMk cId="2254301287" sldId="1355"/>
            <ac:spMk id="5" creationId="{422B2934-0983-B682-5F26-F3D8657AE4BE}"/>
          </ac:spMkLst>
        </pc:spChg>
      </pc:sldChg>
      <pc:sldChg chg="modSp add">
        <pc:chgData name="魏 星达" userId="ca17b13798aa44f7" providerId="LiveId" clId="{D1A1893C-5D7B-E944-BEC6-C43B3BD410ED}" dt="2022-10-21T13:02:02.730" v="2876"/>
        <pc:sldMkLst>
          <pc:docMk/>
          <pc:sldMk cId="2982442373" sldId="1356"/>
        </pc:sldMkLst>
        <pc:spChg chg="mod">
          <ac:chgData name="魏 星达" userId="ca17b13798aa44f7" providerId="LiveId" clId="{D1A1893C-5D7B-E944-BEC6-C43B3BD410ED}" dt="2022-10-21T13:02:02.730" v="2876"/>
          <ac:spMkLst>
            <pc:docMk/>
            <pc:sldMk cId="2982442373" sldId="1356"/>
            <ac:spMk id="5" creationId="{E9A6082E-9FB9-AE19-EC51-4ADA3DCB181E}"/>
          </ac:spMkLst>
        </pc:spChg>
      </pc:sldChg>
      <pc:sldChg chg="modSp add">
        <pc:chgData name="魏 星达" userId="ca17b13798aa44f7" providerId="LiveId" clId="{D1A1893C-5D7B-E944-BEC6-C43B3BD410ED}" dt="2022-10-21T13:02:02.730" v="2876"/>
        <pc:sldMkLst>
          <pc:docMk/>
          <pc:sldMk cId="3744716760" sldId="1357"/>
        </pc:sldMkLst>
        <pc:spChg chg="mod">
          <ac:chgData name="魏 星达" userId="ca17b13798aa44f7" providerId="LiveId" clId="{D1A1893C-5D7B-E944-BEC6-C43B3BD410ED}" dt="2022-10-21T13:02:02.730" v="2876"/>
          <ac:spMkLst>
            <pc:docMk/>
            <pc:sldMk cId="3744716760" sldId="1357"/>
            <ac:spMk id="5" creationId="{422B2934-0983-B682-5F26-F3D8657AE4BE}"/>
          </ac:spMkLst>
        </pc:spChg>
      </pc:sldChg>
      <pc:sldChg chg="modSp add">
        <pc:chgData name="魏 星达" userId="ca17b13798aa44f7" providerId="LiveId" clId="{D1A1893C-5D7B-E944-BEC6-C43B3BD410ED}" dt="2022-10-21T13:02:02.730" v="2876"/>
        <pc:sldMkLst>
          <pc:docMk/>
          <pc:sldMk cId="1312578686" sldId="1358"/>
        </pc:sldMkLst>
        <pc:spChg chg="mod">
          <ac:chgData name="魏 星达" userId="ca17b13798aa44f7" providerId="LiveId" clId="{D1A1893C-5D7B-E944-BEC6-C43B3BD410ED}" dt="2022-10-21T13:02:02.730" v="2876"/>
          <ac:spMkLst>
            <pc:docMk/>
            <pc:sldMk cId="1312578686" sldId="1358"/>
            <ac:spMk id="5" creationId="{422B2934-0983-B682-5F26-F3D8657AE4BE}"/>
          </ac:spMkLst>
        </pc:spChg>
      </pc:sldChg>
      <pc:sldChg chg="modSp add">
        <pc:chgData name="魏 星达" userId="ca17b13798aa44f7" providerId="LiveId" clId="{D1A1893C-5D7B-E944-BEC6-C43B3BD410ED}" dt="2022-10-21T13:02:02.730" v="2876"/>
        <pc:sldMkLst>
          <pc:docMk/>
          <pc:sldMk cId="3057064452" sldId="1359"/>
        </pc:sldMkLst>
        <pc:spChg chg="mod">
          <ac:chgData name="魏 星达" userId="ca17b13798aa44f7" providerId="LiveId" clId="{D1A1893C-5D7B-E944-BEC6-C43B3BD410ED}" dt="2022-10-21T13:02:02.730" v="2876"/>
          <ac:spMkLst>
            <pc:docMk/>
            <pc:sldMk cId="3057064452" sldId="1359"/>
            <ac:spMk id="5" creationId="{422B2934-0983-B682-5F26-F3D8657AE4BE}"/>
          </ac:spMkLst>
        </pc:spChg>
      </pc:sldChg>
      <pc:sldChg chg="modSp add">
        <pc:chgData name="魏 星达" userId="ca17b13798aa44f7" providerId="LiveId" clId="{D1A1893C-5D7B-E944-BEC6-C43B3BD410ED}" dt="2022-10-21T13:02:02.730" v="2876"/>
        <pc:sldMkLst>
          <pc:docMk/>
          <pc:sldMk cId="3711851404" sldId="1360"/>
        </pc:sldMkLst>
        <pc:spChg chg="mod">
          <ac:chgData name="魏 星达" userId="ca17b13798aa44f7" providerId="LiveId" clId="{D1A1893C-5D7B-E944-BEC6-C43B3BD410ED}" dt="2022-10-21T13:02:02.730" v="2876"/>
          <ac:spMkLst>
            <pc:docMk/>
            <pc:sldMk cId="3711851404" sldId="1360"/>
            <ac:spMk id="5" creationId="{422B2934-0983-B682-5F26-F3D8657AE4BE}"/>
          </ac:spMkLst>
        </pc:spChg>
      </pc:sldChg>
      <pc:sldChg chg="modSp add">
        <pc:chgData name="魏 星达" userId="ca17b13798aa44f7" providerId="LiveId" clId="{D1A1893C-5D7B-E944-BEC6-C43B3BD410ED}" dt="2022-10-21T13:02:02.730" v="2876"/>
        <pc:sldMkLst>
          <pc:docMk/>
          <pc:sldMk cId="3069925510" sldId="1363"/>
        </pc:sldMkLst>
        <pc:spChg chg="mod">
          <ac:chgData name="魏 星达" userId="ca17b13798aa44f7" providerId="LiveId" clId="{D1A1893C-5D7B-E944-BEC6-C43B3BD410ED}" dt="2022-10-21T13:02:02.730" v="2876"/>
          <ac:spMkLst>
            <pc:docMk/>
            <pc:sldMk cId="3069925510" sldId="1363"/>
            <ac:spMk id="5" creationId="{3F77785D-F4F4-7CE8-C1FB-17F5350A4AB2}"/>
          </ac:spMkLst>
        </pc:spChg>
      </pc:sldChg>
      <pc:sldChg chg="modSp add mod">
        <pc:chgData name="魏 星达" userId="ca17b13798aa44f7" providerId="LiveId" clId="{D1A1893C-5D7B-E944-BEC6-C43B3BD410ED}" dt="2022-10-21T13:02:02.826" v="2877" actId="27636"/>
        <pc:sldMkLst>
          <pc:docMk/>
          <pc:sldMk cId="343204715" sldId="1364"/>
        </pc:sldMkLst>
        <pc:spChg chg="mod">
          <ac:chgData name="魏 星达" userId="ca17b13798aa44f7" providerId="LiveId" clId="{D1A1893C-5D7B-E944-BEC6-C43B3BD410ED}" dt="2022-10-21T13:02:02.826" v="2877" actId="27636"/>
          <ac:spMkLst>
            <pc:docMk/>
            <pc:sldMk cId="343204715" sldId="1364"/>
            <ac:spMk id="2" creationId="{1D4351D1-85F6-6ECD-F28C-256311E69F8F}"/>
          </ac:spMkLst>
        </pc:spChg>
        <pc:spChg chg="mod">
          <ac:chgData name="魏 星达" userId="ca17b13798aa44f7" providerId="LiveId" clId="{D1A1893C-5D7B-E944-BEC6-C43B3BD410ED}" dt="2022-10-21T13:02:02.730" v="2876"/>
          <ac:spMkLst>
            <pc:docMk/>
            <pc:sldMk cId="343204715" sldId="1364"/>
            <ac:spMk id="5" creationId="{AE41066C-1D77-2DF6-77C1-898373DA44FB}"/>
          </ac:spMkLst>
        </pc:spChg>
      </pc:sldChg>
      <pc:sldChg chg="modSp add mod">
        <pc:chgData name="魏 星达" userId="ca17b13798aa44f7" providerId="LiveId" clId="{D1A1893C-5D7B-E944-BEC6-C43B3BD410ED}" dt="2022-10-21T13:02:02.832" v="2878" actId="27636"/>
        <pc:sldMkLst>
          <pc:docMk/>
          <pc:sldMk cId="3912433087" sldId="1366"/>
        </pc:sldMkLst>
        <pc:spChg chg="mod">
          <ac:chgData name="魏 星达" userId="ca17b13798aa44f7" providerId="LiveId" clId="{D1A1893C-5D7B-E944-BEC6-C43B3BD410ED}" dt="2022-10-21T13:02:02.832" v="2878" actId="27636"/>
          <ac:spMkLst>
            <pc:docMk/>
            <pc:sldMk cId="3912433087" sldId="1366"/>
            <ac:spMk id="2" creationId="{4AD7C326-EBD5-B127-D8F8-34A7BC5D160A}"/>
          </ac:spMkLst>
        </pc:spChg>
        <pc:spChg chg="mod">
          <ac:chgData name="魏 星达" userId="ca17b13798aa44f7" providerId="LiveId" clId="{D1A1893C-5D7B-E944-BEC6-C43B3BD410ED}" dt="2022-10-21T13:02:02.730" v="2876"/>
          <ac:spMkLst>
            <pc:docMk/>
            <pc:sldMk cId="3912433087" sldId="1366"/>
            <ac:spMk id="5" creationId="{350D0636-80DE-5C19-D7E1-CB2427E47BED}"/>
          </ac:spMkLst>
        </pc:spChg>
      </pc:sldChg>
      <pc:sldChg chg="modSp add">
        <pc:chgData name="魏 星达" userId="ca17b13798aa44f7" providerId="LiveId" clId="{D1A1893C-5D7B-E944-BEC6-C43B3BD410ED}" dt="2022-10-21T13:02:02.730" v="2876"/>
        <pc:sldMkLst>
          <pc:docMk/>
          <pc:sldMk cId="4215008302" sldId="1367"/>
        </pc:sldMkLst>
        <pc:spChg chg="mod">
          <ac:chgData name="魏 星达" userId="ca17b13798aa44f7" providerId="LiveId" clId="{D1A1893C-5D7B-E944-BEC6-C43B3BD410ED}" dt="2022-10-21T13:02:02.730" v="2876"/>
          <ac:spMkLst>
            <pc:docMk/>
            <pc:sldMk cId="4215008302" sldId="1367"/>
            <ac:spMk id="5" creationId="{3F77785D-F4F4-7CE8-C1FB-17F5350A4AB2}"/>
          </ac:spMkLst>
        </pc:spChg>
      </pc:sldChg>
      <pc:sldChg chg="modSp add">
        <pc:chgData name="魏 星达" userId="ca17b13798aa44f7" providerId="LiveId" clId="{D1A1893C-5D7B-E944-BEC6-C43B3BD410ED}" dt="2022-10-21T13:02:02.730" v="2876"/>
        <pc:sldMkLst>
          <pc:docMk/>
          <pc:sldMk cId="1744813730" sldId="1368"/>
        </pc:sldMkLst>
        <pc:spChg chg="mod">
          <ac:chgData name="魏 星达" userId="ca17b13798aa44f7" providerId="LiveId" clId="{D1A1893C-5D7B-E944-BEC6-C43B3BD410ED}" dt="2022-10-21T13:02:02.730" v="2876"/>
          <ac:spMkLst>
            <pc:docMk/>
            <pc:sldMk cId="1744813730" sldId="1368"/>
            <ac:spMk id="5" creationId="{3F77785D-F4F4-7CE8-C1FB-17F5350A4AB2}"/>
          </ac:spMkLst>
        </pc:spChg>
      </pc:sldChg>
      <pc:sldChg chg="modSp add">
        <pc:chgData name="魏 星达" userId="ca17b13798aa44f7" providerId="LiveId" clId="{D1A1893C-5D7B-E944-BEC6-C43B3BD410ED}" dt="2022-10-21T13:02:02.730" v="2876"/>
        <pc:sldMkLst>
          <pc:docMk/>
          <pc:sldMk cId="4144413892" sldId="1369"/>
        </pc:sldMkLst>
        <pc:spChg chg="mod">
          <ac:chgData name="魏 星达" userId="ca17b13798aa44f7" providerId="LiveId" clId="{D1A1893C-5D7B-E944-BEC6-C43B3BD410ED}" dt="2022-10-21T13:02:02.730" v="2876"/>
          <ac:spMkLst>
            <pc:docMk/>
            <pc:sldMk cId="4144413892" sldId="1369"/>
            <ac:spMk id="5" creationId="{3F77785D-F4F4-7CE8-C1FB-17F5350A4AB2}"/>
          </ac:spMkLst>
        </pc:spChg>
      </pc:sldChg>
      <pc:sldChg chg="modSp add">
        <pc:chgData name="魏 星达" userId="ca17b13798aa44f7" providerId="LiveId" clId="{D1A1893C-5D7B-E944-BEC6-C43B3BD410ED}" dt="2022-10-21T13:02:02.730" v="2876"/>
        <pc:sldMkLst>
          <pc:docMk/>
          <pc:sldMk cId="241690986" sldId="1370"/>
        </pc:sldMkLst>
        <pc:spChg chg="mod">
          <ac:chgData name="魏 星达" userId="ca17b13798aa44f7" providerId="LiveId" clId="{D1A1893C-5D7B-E944-BEC6-C43B3BD410ED}" dt="2022-10-21T13:02:02.730" v="2876"/>
          <ac:spMkLst>
            <pc:docMk/>
            <pc:sldMk cId="241690986" sldId="1370"/>
            <ac:spMk id="5" creationId="{4C524215-28DF-7D88-1550-49C79510C945}"/>
          </ac:spMkLst>
        </pc:spChg>
      </pc:sldChg>
      <pc:sldChg chg="modSp add mod">
        <pc:chgData name="魏 星达" userId="ca17b13798aa44f7" providerId="LiveId" clId="{D1A1893C-5D7B-E944-BEC6-C43B3BD410ED}" dt="2022-10-21T13:02:02.838" v="2879" actId="27636"/>
        <pc:sldMkLst>
          <pc:docMk/>
          <pc:sldMk cId="3971391835" sldId="1371"/>
        </pc:sldMkLst>
        <pc:spChg chg="mod">
          <ac:chgData name="魏 星达" userId="ca17b13798aa44f7" providerId="LiveId" clId="{D1A1893C-5D7B-E944-BEC6-C43B3BD410ED}" dt="2022-10-21T13:02:02.838" v="2879" actId="27636"/>
          <ac:spMkLst>
            <pc:docMk/>
            <pc:sldMk cId="3971391835" sldId="1371"/>
            <ac:spMk id="2" creationId="{EB885E84-3B60-DC8B-F3E6-DA4BEBE9E8BE}"/>
          </ac:spMkLst>
        </pc:spChg>
        <pc:spChg chg="mod">
          <ac:chgData name="魏 星达" userId="ca17b13798aa44f7" providerId="LiveId" clId="{D1A1893C-5D7B-E944-BEC6-C43B3BD410ED}" dt="2022-10-21T13:02:02.730" v="2876"/>
          <ac:spMkLst>
            <pc:docMk/>
            <pc:sldMk cId="3971391835" sldId="1371"/>
            <ac:spMk id="5" creationId="{467304AF-F638-EC79-CCF8-E623263B1B94}"/>
          </ac:spMkLst>
        </pc:spChg>
      </pc:sldChg>
      <pc:sldChg chg="modSp add mod">
        <pc:chgData name="魏 星达" userId="ca17b13798aa44f7" providerId="LiveId" clId="{D1A1893C-5D7B-E944-BEC6-C43B3BD410ED}" dt="2022-10-21T13:02:02.839" v="2880" actId="27636"/>
        <pc:sldMkLst>
          <pc:docMk/>
          <pc:sldMk cId="2533073704" sldId="1372"/>
        </pc:sldMkLst>
        <pc:spChg chg="mod">
          <ac:chgData name="魏 星达" userId="ca17b13798aa44f7" providerId="LiveId" clId="{D1A1893C-5D7B-E944-BEC6-C43B3BD410ED}" dt="2022-10-21T13:02:02.839" v="2880" actId="27636"/>
          <ac:spMkLst>
            <pc:docMk/>
            <pc:sldMk cId="2533073704" sldId="1372"/>
            <ac:spMk id="2" creationId="{B570A547-CA9C-622D-239E-56D1EF84DF2E}"/>
          </ac:spMkLst>
        </pc:spChg>
        <pc:spChg chg="mod">
          <ac:chgData name="魏 星达" userId="ca17b13798aa44f7" providerId="LiveId" clId="{D1A1893C-5D7B-E944-BEC6-C43B3BD410ED}" dt="2022-10-21T13:02:02.730" v="2876"/>
          <ac:spMkLst>
            <pc:docMk/>
            <pc:sldMk cId="2533073704" sldId="1372"/>
            <ac:spMk id="5" creationId="{44323CA8-3379-9D4E-F421-E0BAF781FBF7}"/>
          </ac:spMkLst>
        </pc:spChg>
      </pc:sldChg>
      <pc:sldChg chg="modSp add mod">
        <pc:chgData name="魏 星达" userId="ca17b13798aa44f7" providerId="LiveId" clId="{D1A1893C-5D7B-E944-BEC6-C43B3BD410ED}" dt="2022-10-21T13:02:02.858" v="2881" actId="27636"/>
        <pc:sldMkLst>
          <pc:docMk/>
          <pc:sldMk cId="2192228231" sldId="1373"/>
        </pc:sldMkLst>
        <pc:spChg chg="mod">
          <ac:chgData name="魏 星达" userId="ca17b13798aa44f7" providerId="LiveId" clId="{D1A1893C-5D7B-E944-BEC6-C43B3BD410ED}" dt="2022-10-21T13:02:02.858" v="2881" actId="27636"/>
          <ac:spMkLst>
            <pc:docMk/>
            <pc:sldMk cId="2192228231" sldId="1373"/>
            <ac:spMk id="2" creationId="{B570A547-CA9C-622D-239E-56D1EF84DF2E}"/>
          </ac:spMkLst>
        </pc:spChg>
        <pc:spChg chg="mod">
          <ac:chgData name="魏 星达" userId="ca17b13798aa44f7" providerId="LiveId" clId="{D1A1893C-5D7B-E944-BEC6-C43B3BD410ED}" dt="2022-10-21T13:02:02.730" v="2876"/>
          <ac:spMkLst>
            <pc:docMk/>
            <pc:sldMk cId="2192228231" sldId="1373"/>
            <ac:spMk id="5" creationId="{44323CA8-3379-9D4E-F421-E0BAF781FBF7}"/>
          </ac:spMkLst>
        </pc:spChg>
      </pc:sldChg>
      <pc:sldChg chg="modSp add mod">
        <pc:chgData name="魏 星达" userId="ca17b13798aa44f7" providerId="LiveId" clId="{D1A1893C-5D7B-E944-BEC6-C43B3BD410ED}" dt="2022-10-21T13:02:02.864" v="2882" actId="27636"/>
        <pc:sldMkLst>
          <pc:docMk/>
          <pc:sldMk cId="1624593255" sldId="1374"/>
        </pc:sldMkLst>
        <pc:spChg chg="mod">
          <ac:chgData name="魏 星达" userId="ca17b13798aa44f7" providerId="LiveId" clId="{D1A1893C-5D7B-E944-BEC6-C43B3BD410ED}" dt="2022-10-21T13:02:02.864" v="2882" actId="27636"/>
          <ac:spMkLst>
            <pc:docMk/>
            <pc:sldMk cId="1624593255" sldId="1374"/>
            <ac:spMk id="2" creationId="{0C03C476-A06F-7119-88F9-055C5E7AE32D}"/>
          </ac:spMkLst>
        </pc:spChg>
        <pc:spChg chg="mod">
          <ac:chgData name="魏 星达" userId="ca17b13798aa44f7" providerId="LiveId" clId="{D1A1893C-5D7B-E944-BEC6-C43B3BD410ED}" dt="2022-10-21T13:02:02.730" v="2876"/>
          <ac:spMkLst>
            <pc:docMk/>
            <pc:sldMk cId="1624593255" sldId="1374"/>
            <ac:spMk id="5" creationId="{DD645226-9CAE-AF6C-2F13-CC69C6175117}"/>
          </ac:spMkLst>
        </pc:spChg>
      </pc:sldChg>
      <pc:sldChg chg="add">
        <pc:chgData name="魏 星达" userId="ca17b13798aa44f7" providerId="LiveId" clId="{D1A1893C-5D7B-E944-BEC6-C43B3BD410ED}" dt="2022-10-21T13:02:02.730" v="2876"/>
        <pc:sldMkLst>
          <pc:docMk/>
          <pc:sldMk cId="2670818049" sldId="1375"/>
        </pc:sldMkLst>
      </pc:sldChg>
      <pc:sldChg chg="delSp modSp add del mod">
        <pc:chgData name="魏 星达" userId="ca17b13798aa44f7" providerId="LiveId" clId="{D1A1893C-5D7B-E944-BEC6-C43B3BD410ED}" dt="2022-10-21T12:56:58.214" v="2810" actId="478"/>
        <pc:sldMkLst>
          <pc:docMk/>
          <pc:sldMk cId="231648403" sldId="1379"/>
        </pc:sldMkLst>
        <pc:spChg chg="del mod">
          <ac:chgData name="魏 星达" userId="ca17b13798aa44f7" providerId="LiveId" clId="{D1A1893C-5D7B-E944-BEC6-C43B3BD410ED}" dt="2022-10-21T12:56:58.214" v="2810" actId="478"/>
          <ac:spMkLst>
            <pc:docMk/>
            <pc:sldMk cId="231648403" sldId="1379"/>
            <ac:spMk id="5" creationId="{F5E47B55-CAF4-38D7-7088-F74C3DF9D603}"/>
          </ac:spMkLst>
        </pc:spChg>
      </pc:sldChg>
      <pc:sldChg chg="delSp modSp add mod">
        <pc:chgData name="魏 星达" userId="ca17b13798aa44f7" providerId="LiveId" clId="{D1A1893C-5D7B-E944-BEC6-C43B3BD410ED}" dt="2022-10-21T12:57:13.086" v="2812" actId="478"/>
        <pc:sldMkLst>
          <pc:docMk/>
          <pc:sldMk cId="2374546235" sldId="1381"/>
        </pc:sldMkLst>
        <pc:spChg chg="del mod">
          <ac:chgData name="魏 星达" userId="ca17b13798aa44f7" providerId="LiveId" clId="{D1A1893C-5D7B-E944-BEC6-C43B3BD410ED}" dt="2022-10-21T12:57:13.086" v="2812" actId="478"/>
          <ac:spMkLst>
            <pc:docMk/>
            <pc:sldMk cId="2374546235" sldId="1381"/>
            <ac:spMk id="5" creationId="{F5E47B55-CAF4-38D7-7088-F74C3DF9D603}"/>
          </ac:spMkLst>
        </pc:spChg>
      </pc:sldChg>
      <pc:sldChg chg="delSp modSp add mod">
        <pc:chgData name="魏 星达" userId="ca17b13798aa44f7" providerId="LiveId" clId="{D1A1893C-5D7B-E944-BEC6-C43B3BD410ED}" dt="2022-10-21T12:57:30.126" v="2818" actId="1076"/>
        <pc:sldMkLst>
          <pc:docMk/>
          <pc:sldMk cId="556187507" sldId="1382"/>
        </pc:sldMkLst>
        <pc:spChg chg="mod">
          <ac:chgData name="魏 星达" userId="ca17b13798aa44f7" providerId="LiveId" clId="{D1A1893C-5D7B-E944-BEC6-C43B3BD410ED}" dt="2022-10-21T12:57:23.495" v="2814" actId="27636"/>
          <ac:spMkLst>
            <pc:docMk/>
            <pc:sldMk cId="556187507" sldId="1382"/>
            <ac:spMk id="2" creationId="{12A6FB41-CD27-D8BF-8617-E21AE44E3917}"/>
          </ac:spMkLst>
        </pc:spChg>
        <pc:spChg chg="del mod">
          <ac:chgData name="魏 星达" userId="ca17b13798aa44f7" providerId="LiveId" clId="{D1A1893C-5D7B-E944-BEC6-C43B3BD410ED}" dt="2022-10-21T12:57:25.688" v="2815" actId="478"/>
          <ac:spMkLst>
            <pc:docMk/>
            <pc:sldMk cId="556187507" sldId="1382"/>
            <ac:spMk id="5" creationId="{33C58078-953D-169B-33B7-8CBA98F4C8FC}"/>
          </ac:spMkLst>
        </pc:spChg>
        <pc:picChg chg="mod">
          <ac:chgData name="魏 星达" userId="ca17b13798aa44f7" providerId="LiveId" clId="{D1A1893C-5D7B-E944-BEC6-C43B3BD410ED}" dt="2022-10-21T12:57:30.126" v="2818" actId="1076"/>
          <ac:picMkLst>
            <pc:docMk/>
            <pc:sldMk cId="556187507" sldId="1382"/>
            <ac:picMk id="6" creationId="{2ECC2847-FDE8-1B19-F764-B314701ABD29}"/>
          </ac:picMkLst>
        </pc:picChg>
      </pc:sldChg>
      <pc:sldChg chg="add">
        <pc:chgData name="魏 星达" userId="ca17b13798aa44f7" providerId="LiveId" clId="{D1A1893C-5D7B-E944-BEC6-C43B3BD410ED}" dt="2022-10-21T12:58:02.610" v="2819"/>
        <pc:sldMkLst>
          <pc:docMk/>
          <pc:sldMk cId="1263251081" sldId="1384"/>
        </pc:sldMkLst>
      </pc:sldChg>
      <pc:sldChg chg="modSp add mod">
        <pc:chgData name="魏 星达" userId="ca17b13798aa44f7" providerId="LiveId" clId="{D1A1893C-5D7B-E944-BEC6-C43B3BD410ED}" dt="2022-10-21T12:58:17.730" v="2821" actId="27636"/>
        <pc:sldMkLst>
          <pc:docMk/>
          <pc:sldMk cId="2251855926" sldId="1385"/>
        </pc:sldMkLst>
        <pc:spChg chg="mod">
          <ac:chgData name="魏 星达" userId="ca17b13798aa44f7" providerId="LiveId" clId="{D1A1893C-5D7B-E944-BEC6-C43B3BD410ED}" dt="2022-10-21T12:58:17.730" v="2821" actId="27636"/>
          <ac:spMkLst>
            <pc:docMk/>
            <pc:sldMk cId="2251855926" sldId="1385"/>
            <ac:spMk id="2" creationId="{9669143C-2F19-8B40-8D98-6E9796620142}"/>
          </ac:spMkLst>
        </pc:spChg>
      </pc:sldChg>
      <pc:sldChg chg="modSp add mod">
        <pc:chgData name="魏 星达" userId="ca17b13798aa44f7" providerId="LiveId" clId="{D1A1893C-5D7B-E944-BEC6-C43B3BD410ED}" dt="2022-10-21T12:58:32.839" v="2824" actId="20577"/>
        <pc:sldMkLst>
          <pc:docMk/>
          <pc:sldMk cId="3584036409" sldId="1386"/>
        </pc:sldMkLst>
        <pc:spChg chg="mod">
          <ac:chgData name="魏 星达" userId="ca17b13798aa44f7" providerId="LiveId" clId="{D1A1893C-5D7B-E944-BEC6-C43B3BD410ED}" dt="2022-10-21T12:58:32.839" v="2824" actId="20577"/>
          <ac:spMkLst>
            <pc:docMk/>
            <pc:sldMk cId="3584036409" sldId="1386"/>
            <ac:spMk id="2" creationId="{9669143C-2F19-8B40-8D98-6E9796620142}"/>
          </ac:spMkLst>
        </pc:spChg>
      </pc:sldChg>
      <pc:sldChg chg="add">
        <pc:chgData name="魏 星达" userId="ca17b13798aa44f7" providerId="LiveId" clId="{D1A1893C-5D7B-E944-BEC6-C43B3BD410ED}" dt="2022-10-21T12:58:51.193" v="2825"/>
        <pc:sldMkLst>
          <pc:docMk/>
          <pc:sldMk cId="2131771469" sldId="1387"/>
        </pc:sldMkLst>
      </pc:sldChg>
      <pc:sldChg chg="modSp add mod">
        <pc:chgData name="魏 星达" userId="ca17b13798aa44f7" providerId="LiveId" clId="{D1A1893C-5D7B-E944-BEC6-C43B3BD410ED}" dt="2022-10-21T12:58:58.048" v="2827" actId="27636"/>
        <pc:sldMkLst>
          <pc:docMk/>
          <pc:sldMk cId="3792252499" sldId="1388"/>
        </pc:sldMkLst>
        <pc:spChg chg="mod">
          <ac:chgData name="魏 星达" userId="ca17b13798aa44f7" providerId="LiveId" clId="{D1A1893C-5D7B-E944-BEC6-C43B3BD410ED}" dt="2022-10-21T12:58:58.048" v="2827" actId="27636"/>
          <ac:spMkLst>
            <pc:docMk/>
            <pc:sldMk cId="3792252499" sldId="1388"/>
            <ac:spMk id="2" creationId="{9669143C-2F19-8B40-8D98-6E9796620142}"/>
          </ac:spMkLst>
        </pc:spChg>
      </pc:sldChg>
      <pc:sldChg chg="modSp add mod">
        <pc:chgData name="魏 星达" userId="ca17b13798aa44f7" providerId="LiveId" clId="{D1A1893C-5D7B-E944-BEC6-C43B3BD410ED}" dt="2022-10-21T12:59:08.960" v="2829" actId="27636"/>
        <pc:sldMkLst>
          <pc:docMk/>
          <pc:sldMk cId="1653783694" sldId="1389"/>
        </pc:sldMkLst>
        <pc:spChg chg="mod">
          <ac:chgData name="魏 星达" userId="ca17b13798aa44f7" providerId="LiveId" clId="{D1A1893C-5D7B-E944-BEC6-C43B3BD410ED}" dt="2022-10-21T12:59:08.960" v="2829" actId="27636"/>
          <ac:spMkLst>
            <pc:docMk/>
            <pc:sldMk cId="1653783694" sldId="1389"/>
            <ac:spMk id="2" creationId="{9669143C-2F19-8B40-8D98-6E9796620142}"/>
          </ac:spMkLst>
        </pc:spChg>
      </pc:sldChg>
      <pc:sldChg chg="modSp add mod">
        <pc:chgData name="魏 星达" userId="ca17b13798aa44f7" providerId="LiveId" clId="{D1A1893C-5D7B-E944-BEC6-C43B3BD410ED}" dt="2022-10-21T13:00:01.887" v="2837" actId="167"/>
        <pc:sldMkLst>
          <pc:docMk/>
          <pc:sldMk cId="2916447482" sldId="1390"/>
        </pc:sldMkLst>
        <pc:spChg chg="mod">
          <ac:chgData name="魏 星达" userId="ca17b13798aa44f7" providerId="LiveId" clId="{D1A1893C-5D7B-E944-BEC6-C43B3BD410ED}" dt="2022-10-21T12:59:57.954" v="2836" actId="27636"/>
          <ac:spMkLst>
            <pc:docMk/>
            <pc:sldMk cId="2916447482" sldId="1390"/>
            <ac:spMk id="2" creationId="{9669143C-2F19-8B40-8D98-6E9796620142}"/>
          </ac:spMkLst>
        </pc:spChg>
        <pc:picChg chg="mod">
          <ac:chgData name="魏 星达" userId="ca17b13798aa44f7" providerId="LiveId" clId="{D1A1893C-5D7B-E944-BEC6-C43B3BD410ED}" dt="2022-10-21T13:00:01.887" v="2837" actId="167"/>
          <ac:picMkLst>
            <pc:docMk/>
            <pc:sldMk cId="2916447482" sldId="1390"/>
            <ac:picMk id="6" creationId="{67C809E1-3A0B-3B47-BA91-40358600E6A2}"/>
          </ac:picMkLst>
        </pc:picChg>
      </pc:sldChg>
      <pc:sldChg chg="modSp add mod">
        <pc:chgData name="魏 星达" userId="ca17b13798aa44f7" providerId="LiveId" clId="{D1A1893C-5D7B-E944-BEC6-C43B3BD410ED}" dt="2022-10-21T13:00:13.463" v="2840" actId="167"/>
        <pc:sldMkLst>
          <pc:docMk/>
          <pc:sldMk cId="272012104" sldId="1391"/>
        </pc:sldMkLst>
        <pc:spChg chg="mod">
          <ac:chgData name="魏 星达" userId="ca17b13798aa44f7" providerId="LiveId" clId="{D1A1893C-5D7B-E944-BEC6-C43B3BD410ED}" dt="2022-10-21T13:00:09.976" v="2839" actId="27636"/>
          <ac:spMkLst>
            <pc:docMk/>
            <pc:sldMk cId="272012104" sldId="1391"/>
            <ac:spMk id="2" creationId="{9669143C-2F19-8B40-8D98-6E9796620142}"/>
          </ac:spMkLst>
        </pc:spChg>
        <pc:picChg chg="mod">
          <ac:chgData name="魏 星达" userId="ca17b13798aa44f7" providerId="LiveId" clId="{D1A1893C-5D7B-E944-BEC6-C43B3BD410ED}" dt="2022-10-21T13:00:13.463" v="2840" actId="167"/>
          <ac:picMkLst>
            <pc:docMk/>
            <pc:sldMk cId="272012104" sldId="1391"/>
            <ac:picMk id="5" creationId="{44639C16-7BBD-994F-9702-C8275A114467}"/>
          </ac:picMkLst>
        </pc:picChg>
      </pc:sldChg>
      <pc:sldChg chg="modSp add mod">
        <pc:chgData name="魏 星达" userId="ca17b13798aa44f7" providerId="LiveId" clId="{D1A1893C-5D7B-E944-BEC6-C43B3BD410ED}" dt="2022-10-21T13:00:25.653" v="2843" actId="167"/>
        <pc:sldMkLst>
          <pc:docMk/>
          <pc:sldMk cId="1254636596" sldId="1392"/>
        </pc:sldMkLst>
        <pc:spChg chg="mod">
          <ac:chgData name="魏 星达" userId="ca17b13798aa44f7" providerId="LiveId" clId="{D1A1893C-5D7B-E944-BEC6-C43B3BD410ED}" dt="2022-10-21T13:00:22.497" v="2842" actId="27636"/>
          <ac:spMkLst>
            <pc:docMk/>
            <pc:sldMk cId="1254636596" sldId="1392"/>
            <ac:spMk id="2" creationId="{9669143C-2F19-8B40-8D98-6E9796620142}"/>
          </ac:spMkLst>
        </pc:spChg>
        <pc:picChg chg="mod">
          <ac:chgData name="魏 星达" userId="ca17b13798aa44f7" providerId="LiveId" clId="{D1A1893C-5D7B-E944-BEC6-C43B3BD410ED}" dt="2022-10-21T13:00:25.653" v="2843" actId="167"/>
          <ac:picMkLst>
            <pc:docMk/>
            <pc:sldMk cId="1254636596" sldId="1392"/>
            <ac:picMk id="5" creationId="{4EFAE2D6-8013-4749-AC0C-A8F0BC6A943F}"/>
          </ac:picMkLst>
        </pc:picChg>
      </pc:sldChg>
      <pc:sldChg chg="add">
        <pc:chgData name="魏 星达" userId="ca17b13798aa44f7" providerId="LiveId" clId="{D1A1893C-5D7B-E944-BEC6-C43B3BD410ED}" dt="2022-10-21T13:00:34.753" v="2844"/>
        <pc:sldMkLst>
          <pc:docMk/>
          <pc:sldMk cId="52807379" sldId="1393"/>
        </pc:sldMkLst>
      </pc:sldChg>
      <pc:sldChg chg="modSp add mod">
        <pc:chgData name="魏 星达" userId="ca17b13798aa44f7" providerId="LiveId" clId="{D1A1893C-5D7B-E944-BEC6-C43B3BD410ED}" dt="2022-10-21T13:00:49.649" v="2846" actId="27636"/>
        <pc:sldMkLst>
          <pc:docMk/>
          <pc:sldMk cId="224915613" sldId="1394"/>
        </pc:sldMkLst>
        <pc:spChg chg="mod">
          <ac:chgData name="魏 星达" userId="ca17b13798aa44f7" providerId="LiveId" clId="{D1A1893C-5D7B-E944-BEC6-C43B3BD410ED}" dt="2022-10-21T13:00:49.649" v="2846" actId="27636"/>
          <ac:spMkLst>
            <pc:docMk/>
            <pc:sldMk cId="224915613" sldId="1394"/>
            <ac:spMk id="9" creationId="{0ECD0F0B-5F4F-2D35-EEB9-77C5EAB587CB}"/>
          </ac:spMkLst>
        </pc:spChg>
      </pc:sldChg>
      <pc:sldChg chg="add">
        <pc:chgData name="魏 星达" userId="ca17b13798aa44f7" providerId="LiveId" clId="{D1A1893C-5D7B-E944-BEC6-C43B3BD410ED}" dt="2022-10-21T13:00:54.598" v="2847"/>
        <pc:sldMkLst>
          <pc:docMk/>
          <pc:sldMk cId="2221725538" sldId="1395"/>
        </pc:sldMkLst>
      </pc:sldChg>
      <pc:sldChg chg="add">
        <pc:chgData name="魏 星达" userId="ca17b13798aa44f7" providerId="LiveId" clId="{D1A1893C-5D7B-E944-BEC6-C43B3BD410ED}" dt="2022-10-21T13:01:02.038" v="2849"/>
        <pc:sldMkLst>
          <pc:docMk/>
          <pc:sldMk cId="150094421" sldId="1396"/>
        </pc:sldMkLst>
      </pc:sldChg>
      <pc:sldChg chg="add">
        <pc:chgData name="魏 星达" userId="ca17b13798aa44f7" providerId="LiveId" clId="{D1A1893C-5D7B-E944-BEC6-C43B3BD410ED}" dt="2022-10-21T13:01:06.337" v="2850"/>
        <pc:sldMkLst>
          <pc:docMk/>
          <pc:sldMk cId="3670898330" sldId="1397"/>
        </pc:sldMkLst>
      </pc:sldChg>
      <pc:sldChg chg="add">
        <pc:chgData name="魏 星达" userId="ca17b13798aa44f7" providerId="LiveId" clId="{D1A1893C-5D7B-E944-BEC6-C43B3BD410ED}" dt="2022-10-21T13:01:10.941" v="2851"/>
        <pc:sldMkLst>
          <pc:docMk/>
          <pc:sldMk cId="1895623312" sldId="1398"/>
        </pc:sldMkLst>
      </pc:sldChg>
      <pc:sldChg chg="modSp add mod">
        <pc:chgData name="魏 星达" userId="ca17b13798aa44f7" providerId="LiveId" clId="{D1A1893C-5D7B-E944-BEC6-C43B3BD410ED}" dt="2022-10-21T13:01:15.220" v="2853" actId="27636"/>
        <pc:sldMkLst>
          <pc:docMk/>
          <pc:sldMk cId="3309743473" sldId="1399"/>
        </pc:sldMkLst>
        <pc:spChg chg="mod">
          <ac:chgData name="魏 星达" userId="ca17b13798aa44f7" providerId="LiveId" clId="{D1A1893C-5D7B-E944-BEC6-C43B3BD410ED}" dt="2022-10-21T13:01:15.220" v="2853" actId="27636"/>
          <ac:spMkLst>
            <pc:docMk/>
            <pc:sldMk cId="3309743473" sldId="1399"/>
            <ac:spMk id="2" creationId="{9669143C-2F19-8B40-8D98-6E9796620142}"/>
          </ac:spMkLst>
        </pc:spChg>
      </pc:sldChg>
      <pc:sldChg chg="add">
        <pc:chgData name="魏 星达" userId="ca17b13798aa44f7" providerId="LiveId" clId="{D1A1893C-5D7B-E944-BEC6-C43B3BD410ED}" dt="2022-10-21T13:01:19.726" v="2854"/>
        <pc:sldMkLst>
          <pc:docMk/>
          <pc:sldMk cId="201620924" sldId="1400"/>
        </pc:sldMkLst>
      </pc:sldChg>
      <pc:sldChg chg="modSp add mod">
        <pc:chgData name="魏 星达" userId="ca17b13798aa44f7" providerId="LiveId" clId="{D1A1893C-5D7B-E944-BEC6-C43B3BD410ED}" dt="2022-10-21T13:01:29.643" v="2856" actId="27636"/>
        <pc:sldMkLst>
          <pc:docMk/>
          <pc:sldMk cId="176304436" sldId="1401"/>
        </pc:sldMkLst>
        <pc:spChg chg="mod">
          <ac:chgData name="魏 星达" userId="ca17b13798aa44f7" providerId="LiveId" clId="{D1A1893C-5D7B-E944-BEC6-C43B3BD410ED}" dt="2022-10-21T13:01:29.643" v="2856" actId="27636"/>
          <ac:spMkLst>
            <pc:docMk/>
            <pc:sldMk cId="176304436" sldId="1401"/>
            <ac:spMk id="2" creationId="{9669143C-2F19-8B40-8D98-6E9796620142}"/>
          </ac:spMkLst>
        </pc:spChg>
      </pc:sldChg>
      <pc:sldChg chg="addSp modSp mod">
        <pc:chgData name="魏 星达" userId="ca17b13798aa44f7" providerId="LiveId" clId="{D1A1893C-5D7B-E944-BEC6-C43B3BD410ED}" dt="2022-10-21T05:48:16.141" v="1042" actId="1076"/>
        <pc:sldMkLst>
          <pc:docMk/>
          <pc:sldMk cId="3628960693" sldId="2241"/>
        </pc:sldMkLst>
        <pc:spChg chg="add mod">
          <ac:chgData name="魏 星达" userId="ca17b13798aa44f7" providerId="LiveId" clId="{D1A1893C-5D7B-E944-BEC6-C43B3BD410ED}" dt="2022-10-21T05:48:16.141" v="1042" actId="1076"/>
          <ac:spMkLst>
            <pc:docMk/>
            <pc:sldMk cId="3628960693" sldId="2241"/>
            <ac:spMk id="2" creationId="{B83DA0B7-76D4-AE98-CE03-9221B40C88BC}"/>
          </ac:spMkLst>
        </pc:spChg>
      </pc:sldChg>
      <pc:sldChg chg="addSp modSp mod">
        <pc:chgData name="魏 星达" userId="ca17b13798aa44f7" providerId="LiveId" clId="{D1A1893C-5D7B-E944-BEC6-C43B3BD410ED}" dt="2022-10-20T09:46:04.438" v="414" actId="1076"/>
        <pc:sldMkLst>
          <pc:docMk/>
          <pc:sldMk cId="3342301277" sldId="2242"/>
        </pc:sldMkLst>
        <pc:spChg chg="mod">
          <ac:chgData name="魏 星达" userId="ca17b13798aa44f7" providerId="LiveId" clId="{D1A1893C-5D7B-E944-BEC6-C43B3BD410ED}" dt="2022-10-20T09:43:25.515" v="278" actId="20577"/>
          <ac:spMkLst>
            <pc:docMk/>
            <pc:sldMk cId="3342301277" sldId="2242"/>
            <ac:spMk id="2" creationId="{59937E7C-ADB2-A102-D501-FA4CCFDC7BD0}"/>
          </ac:spMkLst>
        </pc:spChg>
        <pc:spChg chg="mod">
          <ac:chgData name="魏 星达" userId="ca17b13798aa44f7" providerId="LiveId" clId="{D1A1893C-5D7B-E944-BEC6-C43B3BD410ED}" dt="2022-10-20T09:45:39.398" v="408" actId="20577"/>
          <ac:spMkLst>
            <pc:docMk/>
            <pc:sldMk cId="3342301277" sldId="2242"/>
            <ac:spMk id="3" creationId="{D897BF2E-D986-987E-AC90-CF88C66FB0E3}"/>
          </ac:spMkLst>
        </pc:spChg>
        <pc:spChg chg="add mod">
          <ac:chgData name="魏 星达" userId="ca17b13798aa44f7" providerId="LiveId" clId="{D1A1893C-5D7B-E944-BEC6-C43B3BD410ED}" dt="2022-10-20T09:45:55.665" v="412" actId="14100"/>
          <ac:spMkLst>
            <pc:docMk/>
            <pc:sldMk cId="3342301277" sldId="2242"/>
            <ac:spMk id="6" creationId="{19499844-D8CB-E539-1B27-2203658BBA13}"/>
          </ac:spMkLst>
        </pc:spChg>
        <pc:spChg chg="add mod">
          <ac:chgData name="魏 星达" userId="ca17b13798aa44f7" providerId="LiveId" clId="{D1A1893C-5D7B-E944-BEC6-C43B3BD410ED}" dt="2022-10-20T09:46:04.438" v="414" actId="1076"/>
          <ac:spMkLst>
            <pc:docMk/>
            <pc:sldMk cId="3342301277" sldId="2242"/>
            <ac:spMk id="7" creationId="{AFA75ED9-BB35-E752-529B-7B082B0D93DE}"/>
          </ac:spMkLst>
        </pc:spChg>
        <pc:picChg chg="add mod">
          <ac:chgData name="魏 星达" userId="ca17b13798aa44f7" providerId="LiveId" clId="{D1A1893C-5D7B-E944-BEC6-C43B3BD410ED}" dt="2022-10-20T09:43:42.110" v="280" actId="1076"/>
          <ac:picMkLst>
            <pc:docMk/>
            <pc:sldMk cId="3342301277" sldId="2242"/>
            <ac:picMk id="5" creationId="{87FD5CAF-472C-6278-6218-63FC9A5F43AB}"/>
          </ac:picMkLst>
        </pc:picChg>
      </pc:sldChg>
      <pc:sldChg chg="add">
        <pc:chgData name="魏 星达" userId="ca17b13798aa44f7" providerId="LiveId" clId="{D1A1893C-5D7B-E944-BEC6-C43B3BD410ED}" dt="2022-10-20T09:33:43.714" v="18"/>
        <pc:sldMkLst>
          <pc:docMk/>
          <pc:sldMk cId="1798630299" sldId="2698"/>
        </pc:sldMkLst>
      </pc:sldChg>
      <pc:sldChg chg="add">
        <pc:chgData name="魏 星达" userId="ca17b13798aa44f7" providerId="LiveId" clId="{D1A1893C-5D7B-E944-BEC6-C43B3BD410ED}" dt="2022-10-20T09:33:11.783" v="0"/>
        <pc:sldMkLst>
          <pc:docMk/>
          <pc:sldMk cId="1735042029" sldId="2699"/>
        </pc:sldMkLst>
      </pc:sldChg>
      <pc:sldChg chg="modSp new mod">
        <pc:chgData name="魏 星达" userId="ca17b13798aa44f7" providerId="LiveId" clId="{D1A1893C-5D7B-E944-BEC6-C43B3BD410ED}" dt="2022-10-20T09:33:17.405" v="14" actId="20577"/>
        <pc:sldMkLst>
          <pc:docMk/>
          <pc:sldMk cId="591131231" sldId="2700"/>
        </pc:sldMkLst>
        <pc:spChg chg="mod">
          <ac:chgData name="魏 星达" userId="ca17b13798aa44f7" providerId="LiveId" clId="{D1A1893C-5D7B-E944-BEC6-C43B3BD410ED}" dt="2022-10-20T09:33:17.405" v="14" actId="20577"/>
          <ac:spMkLst>
            <pc:docMk/>
            <pc:sldMk cId="591131231" sldId="2700"/>
            <ac:spMk id="2" creationId="{761FF984-936E-D534-5703-D9332F0D5343}"/>
          </ac:spMkLst>
        </pc:spChg>
      </pc:sldChg>
      <pc:sldChg chg="add">
        <pc:chgData name="魏 星达" userId="ca17b13798aa44f7" providerId="LiveId" clId="{D1A1893C-5D7B-E944-BEC6-C43B3BD410ED}" dt="2022-10-20T09:33:30.523" v="15"/>
        <pc:sldMkLst>
          <pc:docMk/>
          <pc:sldMk cId="107166690" sldId="2701"/>
        </pc:sldMkLst>
      </pc:sldChg>
      <pc:sldChg chg="add">
        <pc:chgData name="魏 星达" userId="ca17b13798aa44f7" providerId="LiveId" clId="{D1A1893C-5D7B-E944-BEC6-C43B3BD410ED}" dt="2022-10-20T09:33:34.897" v="16"/>
        <pc:sldMkLst>
          <pc:docMk/>
          <pc:sldMk cId="1025001546" sldId="2702"/>
        </pc:sldMkLst>
      </pc:sldChg>
      <pc:sldChg chg="add">
        <pc:chgData name="魏 星达" userId="ca17b13798aa44f7" providerId="LiveId" clId="{D1A1893C-5D7B-E944-BEC6-C43B3BD410ED}" dt="2022-10-20T09:33:39.628" v="17"/>
        <pc:sldMkLst>
          <pc:docMk/>
          <pc:sldMk cId="17416565" sldId="2703"/>
        </pc:sldMkLst>
      </pc:sldChg>
      <pc:sldChg chg="add">
        <pc:chgData name="魏 星达" userId="ca17b13798aa44f7" providerId="LiveId" clId="{D1A1893C-5D7B-E944-BEC6-C43B3BD410ED}" dt="2022-10-20T09:33:49.486" v="19"/>
        <pc:sldMkLst>
          <pc:docMk/>
          <pc:sldMk cId="208616785" sldId="2704"/>
        </pc:sldMkLst>
      </pc:sldChg>
      <pc:sldChg chg="add">
        <pc:chgData name="魏 星达" userId="ca17b13798aa44f7" providerId="LiveId" clId="{D1A1893C-5D7B-E944-BEC6-C43B3BD410ED}" dt="2022-10-20T09:33:53.669" v="20"/>
        <pc:sldMkLst>
          <pc:docMk/>
          <pc:sldMk cId="3057630521" sldId="2705"/>
        </pc:sldMkLst>
      </pc:sldChg>
      <pc:sldChg chg="add">
        <pc:chgData name="魏 星达" userId="ca17b13798aa44f7" providerId="LiveId" clId="{D1A1893C-5D7B-E944-BEC6-C43B3BD410ED}" dt="2022-10-20T09:34:01.587" v="21"/>
        <pc:sldMkLst>
          <pc:docMk/>
          <pc:sldMk cId="1057329165" sldId="2706"/>
        </pc:sldMkLst>
      </pc:sldChg>
      <pc:sldChg chg="add">
        <pc:chgData name="魏 星达" userId="ca17b13798aa44f7" providerId="LiveId" clId="{D1A1893C-5D7B-E944-BEC6-C43B3BD410ED}" dt="2022-10-20T09:34:05.723" v="22"/>
        <pc:sldMkLst>
          <pc:docMk/>
          <pc:sldMk cId="2056499944" sldId="2707"/>
        </pc:sldMkLst>
      </pc:sldChg>
      <pc:sldChg chg="add">
        <pc:chgData name="魏 星达" userId="ca17b13798aa44f7" providerId="LiveId" clId="{D1A1893C-5D7B-E944-BEC6-C43B3BD410ED}" dt="2022-10-20T09:34:09.594" v="23"/>
        <pc:sldMkLst>
          <pc:docMk/>
          <pc:sldMk cId="2654001496" sldId="2708"/>
        </pc:sldMkLst>
      </pc:sldChg>
      <pc:sldChg chg="add">
        <pc:chgData name="魏 星达" userId="ca17b13798aa44f7" providerId="LiveId" clId="{D1A1893C-5D7B-E944-BEC6-C43B3BD410ED}" dt="2022-10-20T09:34:37.034" v="24"/>
        <pc:sldMkLst>
          <pc:docMk/>
          <pc:sldMk cId="624799895" sldId="2709"/>
        </pc:sldMkLst>
      </pc:sldChg>
      <pc:sldChg chg="add">
        <pc:chgData name="魏 星达" userId="ca17b13798aa44f7" providerId="LiveId" clId="{D1A1893C-5D7B-E944-BEC6-C43B3BD410ED}" dt="2022-10-20T09:34:42.644" v="25"/>
        <pc:sldMkLst>
          <pc:docMk/>
          <pc:sldMk cId="2692652779" sldId="2710"/>
        </pc:sldMkLst>
      </pc:sldChg>
      <pc:sldChg chg="add">
        <pc:chgData name="魏 星达" userId="ca17b13798aa44f7" providerId="LiveId" clId="{D1A1893C-5D7B-E944-BEC6-C43B3BD410ED}" dt="2022-10-20T09:34:42.644" v="25"/>
        <pc:sldMkLst>
          <pc:docMk/>
          <pc:sldMk cId="595754189" sldId="2711"/>
        </pc:sldMkLst>
      </pc:sldChg>
      <pc:sldChg chg="add">
        <pc:chgData name="魏 星达" userId="ca17b13798aa44f7" providerId="LiveId" clId="{D1A1893C-5D7B-E944-BEC6-C43B3BD410ED}" dt="2022-10-20T09:34:42.644" v="25"/>
        <pc:sldMkLst>
          <pc:docMk/>
          <pc:sldMk cId="1159935358" sldId="2712"/>
        </pc:sldMkLst>
      </pc:sldChg>
      <pc:sldChg chg="add">
        <pc:chgData name="魏 星达" userId="ca17b13798aa44f7" providerId="LiveId" clId="{D1A1893C-5D7B-E944-BEC6-C43B3BD410ED}" dt="2022-10-20T09:34:48.010" v="26"/>
        <pc:sldMkLst>
          <pc:docMk/>
          <pc:sldMk cId="2058138507" sldId="2713"/>
        </pc:sldMkLst>
      </pc:sldChg>
      <pc:sldChg chg="add">
        <pc:chgData name="魏 星达" userId="ca17b13798aa44f7" providerId="LiveId" clId="{D1A1893C-5D7B-E944-BEC6-C43B3BD410ED}" dt="2022-10-20T09:34:52.766" v="27"/>
        <pc:sldMkLst>
          <pc:docMk/>
          <pc:sldMk cId="513471880" sldId="2714"/>
        </pc:sldMkLst>
      </pc:sldChg>
      <pc:sldChg chg="add">
        <pc:chgData name="魏 星达" userId="ca17b13798aa44f7" providerId="LiveId" clId="{D1A1893C-5D7B-E944-BEC6-C43B3BD410ED}" dt="2022-10-20T09:34:56.534" v="28"/>
        <pc:sldMkLst>
          <pc:docMk/>
          <pc:sldMk cId="818096903" sldId="2715"/>
        </pc:sldMkLst>
      </pc:sldChg>
      <pc:sldChg chg="add">
        <pc:chgData name="魏 星达" userId="ca17b13798aa44f7" providerId="LiveId" clId="{D1A1893C-5D7B-E944-BEC6-C43B3BD410ED}" dt="2022-10-20T09:35:00.557" v="29"/>
        <pc:sldMkLst>
          <pc:docMk/>
          <pc:sldMk cId="2532020512" sldId="2716"/>
        </pc:sldMkLst>
      </pc:sldChg>
      <pc:sldChg chg="add">
        <pc:chgData name="魏 星达" userId="ca17b13798aa44f7" providerId="LiveId" clId="{D1A1893C-5D7B-E944-BEC6-C43B3BD410ED}" dt="2022-10-20T09:35:07.227" v="30"/>
        <pc:sldMkLst>
          <pc:docMk/>
          <pc:sldMk cId="1157869573" sldId="2717"/>
        </pc:sldMkLst>
      </pc:sldChg>
      <pc:sldChg chg="modSp add mod">
        <pc:chgData name="魏 星达" userId="ca17b13798aa44f7" providerId="LiveId" clId="{D1A1893C-5D7B-E944-BEC6-C43B3BD410ED}" dt="2022-10-20T09:35:58.070" v="160" actId="20577"/>
        <pc:sldMkLst>
          <pc:docMk/>
          <pc:sldMk cId="3514852599" sldId="2718"/>
        </pc:sldMkLst>
        <pc:spChg chg="mod">
          <ac:chgData name="魏 星达" userId="ca17b13798aa44f7" providerId="LiveId" clId="{D1A1893C-5D7B-E944-BEC6-C43B3BD410ED}" dt="2022-10-20T09:35:58.070" v="160" actId="20577"/>
          <ac:spMkLst>
            <pc:docMk/>
            <pc:sldMk cId="3514852599" sldId="2718"/>
            <ac:spMk id="3" creationId="{0690CB34-B1E7-DE49-9283-86B2A35FF217}"/>
          </ac:spMkLst>
        </pc:spChg>
      </pc:sldChg>
      <pc:sldChg chg="add">
        <pc:chgData name="魏 星达" userId="ca17b13798aa44f7" providerId="LiveId" clId="{D1A1893C-5D7B-E944-BEC6-C43B3BD410ED}" dt="2022-10-20T09:36:05.186" v="161"/>
        <pc:sldMkLst>
          <pc:docMk/>
          <pc:sldMk cId="3507489107" sldId="2719"/>
        </pc:sldMkLst>
      </pc:sldChg>
      <pc:sldChg chg="add">
        <pc:chgData name="魏 星达" userId="ca17b13798aa44f7" providerId="LiveId" clId="{D1A1893C-5D7B-E944-BEC6-C43B3BD410ED}" dt="2022-10-20T09:36:12.992" v="162"/>
        <pc:sldMkLst>
          <pc:docMk/>
          <pc:sldMk cId="3114406463" sldId="2720"/>
        </pc:sldMkLst>
      </pc:sldChg>
      <pc:sldChg chg="add">
        <pc:chgData name="魏 星达" userId="ca17b13798aa44f7" providerId="LiveId" clId="{D1A1893C-5D7B-E944-BEC6-C43B3BD410ED}" dt="2022-10-20T09:37:33.292" v="167"/>
        <pc:sldMkLst>
          <pc:docMk/>
          <pc:sldMk cId="1060031986" sldId="2721"/>
        </pc:sldMkLst>
      </pc:sldChg>
      <pc:sldChg chg="add">
        <pc:chgData name="魏 星达" userId="ca17b13798aa44f7" providerId="LiveId" clId="{D1A1893C-5D7B-E944-BEC6-C43B3BD410ED}" dt="2022-10-20T09:37:33.292" v="167"/>
        <pc:sldMkLst>
          <pc:docMk/>
          <pc:sldMk cId="2638871587" sldId="2722"/>
        </pc:sldMkLst>
      </pc:sldChg>
      <pc:sldChg chg="delSp add mod delAnim">
        <pc:chgData name="魏 星达" userId="ca17b13798aa44f7" providerId="LiveId" clId="{D1A1893C-5D7B-E944-BEC6-C43B3BD410ED}" dt="2022-10-20T09:36:31.765" v="164" actId="478"/>
        <pc:sldMkLst>
          <pc:docMk/>
          <pc:sldMk cId="942054474" sldId="2723"/>
        </pc:sldMkLst>
        <pc:spChg chg="del">
          <ac:chgData name="魏 星达" userId="ca17b13798aa44f7" providerId="LiveId" clId="{D1A1893C-5D7B-E944-BEC6-C43B3BD410ED}" dt="2022-10-20T09:36:31.765" v="164" actId="478"/>
          <ac:spMkLst>
            <pc:docMk/>
            <pc:sldMk cId="942054474" sldId="2723"/>
            <ac:spMk id="9" creationId="{B6699FAC-1A67-5346-BD59-EA30AF1A9F9B}"/>
          </ac:spMkLst>
        </pc:spChg>
      </pc:sldChg>
      <pc:sldChg chg="add del">
        <pc:chgData name="魏 星达" userId="ca17b13798aa44f7" providerId="LiveId" clId="{D1A1893C-5D7B-E944-BEC6-C43B3BD410ED}" dt="2022-10-20T09:37:33.292" v="167"/>
        <pc:sldMkLst>
          <pc:docMk/>
          <pc:sldMk cId="1735041017" sldId="2724"/>
        </pc:sldMkLst>
      </pc:sldChg>
      <pc:sldChg chg="add">
        <pc:chgData name="魏 星达" userId="ca17b13798aa44f7" providerId="LiveId" clId="{D1A1893C-5D7B-E944-BEC6-C43B3BD410ED}" dt="2022-10-20T09:37:33.292" v="167"/>
        <pc:sldMkLst>
          <pc:docMk/>
          <pc:sldMk cId="2146367121" sldId="2725"/>
        </pc:sldMkLst>
      </pc:sldChg>
      <pc:sldChg chg="add">
        <pc:chgData name="魏 星达" userId="ca17b13798aa44f7" providerId="LiveId" clId="{D1A1893C-5D7B-E944-BEC6-C43B3BD410ED}" dt="2022-10-20T09:37:33.292" v="167"/>
        <pc:sldMkLst>
          <pc:docMk/>
          <pc:sldMk cId="1289958762" sldId="2726"/>
        </pc:sldMkLst>
      </pc:sldChg>
      <pc:sldChg chg="add">
        <pc:chgData name="魏 星达" userId="ca17b13798aa44f7" providerId="LiveId" clId="{D1A1893C-5D7B-E944-BEC6-C43B3BD410ED}" dt="2022-10-20T09:37:33.292" v="167"/>
        <pc:sldMkLst>
          <pc:docMk/>
          <pc:sldMk cId="2773717633" sldId="2727"/>
        </pc:sldMkLst>
      </pc:sldChg>
      <pc:sldChg chg="add">
        <pc:chgData name="魏 星达" userId="ca17b13798aa44f7" providerId="LiveId" clId="{D1A1893C-5D7B-E944-BEC6-C43B3BD410ED}" dt="2022-10-20T09:37:33.292" v="167"/>
        <pc:sldMkLst>
          <pc:docMk/>
          <pc:sldMk cId="2228968907" sldId="2728"/>
        </pc:sldMkLst>
      </pc:sldChg>
      <pc:sldChg chg="add">
        <pc:chgData name="魏 星达" userId="ca17b13798aa44f7" providerId="LiveId" clId="{D1A1893C-5D7B-E944-BEC6-C43B3BD410ED}" dt="2022-10-20T09:37:33.292" v="167"/>
        <pc:sldMkLst>
          <pc:docMk/>
          <pc:sldMk cId="933315950" sldId="2729"/>
        </pc:sldMkLst>
      </pc:sldChg>
      <pc:sldChg chg="modSp add mod">
        <pc:chgData name="魏 星达" userId="ca17b13798aa44f7" providerId="LiveId" clId="{D1A1893C-5D7B-E944-BEC6-C43B3BD410ED}" dt="2022-10-20T09:38:24.574" v="254" actId="20577"/>
        <pc:sldMkLst>
          <pc:docMk/>
          <pc:sldMk cId="4260658259" sldId="2730"/>
        </pc:sldMkLst>
        <pc:spChg chg="mod">
          <ac:chgData name="魏 星达" userId="ca17b13798aa44f7" providerId="LiveId" clId="{D1A1893C-5D7B-E944-BEC6-C43B3BD410ED}" dt="2022-10-20T09:38:24.574" v="254" actId="20577"/>
          <ac:spMkLst>
            <pc:docMk/>
            <pc:sldMk cId="4260658259" sldId="2730"/>
            <ac:spMk id="5" creationId="{375403D9-9667-EA4B-986A-9CD8EA818815}"/>
          </ac:spMkLst>
        </pc:spChg>
      </pc:sldChg>
      <pc:sldChg chg="add">
        <pc:chgData name="魏 星达" userId="ca17b13798aa44f7" providerId="LiveId" clId="{D1A1893C-5D7B-E944-BEC6-C43B3BD410ED}" dt="2022-10-20T09:38:20.976" v="253"/>
        <pc:sldMkLst>
          <pc:docMk/>
          <pc:sldMk cId="2505328295" sldId="2731"/>
        </pc:sldMkLst>
      </pc:sldChg>
      <pc:sldChg chg="add">
        <pc:chgData name="魏 星达" userId="ca17b13798aa44f7" providerId="LiveId" clId="{D1A1893C-5D7B-E944-BEC6-C43B3BD410ED}" dt="2022-10-20T09:38:32.694" v="255"/>
        <pc:sldMkLst>
          <pc:docMk/>
          <pc:sldMk cId="1198364344" sldId="2732"/>
        </pc:sldMkLst>
      </pc:sldChg>
      <pc:sldChg chg="addSp modSp new mod">
        <pc:chgData name="魏 星达" userId="ca17b13798aa44f7" providerId="LiveId" clId="{D1A1893C-5D7B-E944-BEC6-C43B3BD410ED}" dt="2022-10-20T09:46:40.315" v="417"/>
        <pc:sldMkLst>
          <pc:docMk/>
          <pc:sldMk cId="1015927003" sldId="2733"/>
        </pc:sldMkLst>
        <pc:spChg chg="mod">
          <ac:chgData name="魏 星达" userId="ca17b13798aa44f7" providerId="LiveId" clId="{D1A1893C-5D7B-E944-BEC6-C43B3BD410ED}" dt="2022-10-20T09:46:35.992" v="416"/>
          <ac:spMkLst>
            <pc:docMk/>
            <pc:sldMk cId="1015927003" sldId="2733"/>
            <ac:spMk id="2" creationId="{7DC19043-6014-BE57-CED7-66A9EE74F840}"/>
          </ac:spMkLst>
        </pc:spChg>
        <pc:picChg chg="add mod">
          <ac:chgData name="魏 星达" userId="ca17b13798aa44f7" providerId="LiveId" clId="{D1A1893C-5D7B-E944-BEC6-C43B3BD410ED}" dt="2022-10-20T09:46:40.315" v="417"/>
          <ac:picMkLst>
            <pc:docMk/>
            <pc:sldMk cId="1015927003" sldId="2733"/>
            <ac:picMk id="5" creationId="{029F0859-BC17-32D8-55DC-24B0B95D80AD}"/>
          </ac:picMkLst>
        </pc:picChg>
      </pc:sldChg>
      <pc:sldChg chg="addSp modSp new mod modNotesTx">
        <pc:chgData name="魏 星达" userId="ca17b13798aa44f7" providerId="LiveId" clId="{D1A1893C-5D7B-E944-BEC6-C43B3BD410ED}" dt="2022-10-21T05:46:05.677" v="966" actId="20577"/>
        <pc:sldMkLst>
          <pc:docMk/>
          <pc:sldMk cId="862906226" sldId="2734"/>
        </pc:sldMkLst>
        <pc:spChg chg="mod">
          <ac:chgData name="魏 星达" userId="ca17b13798aa44f7" providerId="LiveId" clId="{D1A1893C-5D7B-E944-BEC6-C43B3BD410ED}" dt="2022-10-20T09:59:08.150" v="634"/>
          <ac:spMkLst>
            <pc:docMk/>
            <pc:sldMk cId="862906226" sldId="2734"/>
            <ac:spMk id="2" creationId="{092A71CF-B901-4E7F-015D-D7E68C3B1914}"/>
          </ac:spMkLst>
        </pc:spChg>
        <pc:spChg chg="mod">
          <ac:chgData name="魏 星达" userId="ca17b13798aa44f7" providerId="LiveId" clId="{D1A1893C-5D7B-E944-BEC6-C43B3BD410ED}" dt="2022-10-21T05:46:05.677" v="966" actId="20577"/>
          <ac:spMkLst>
            <pc:docMk/>
            <pc:sldMk cId="862906226" sldId="2734"/>
            <ac:spMk id="3" creationId="{330E36E5-CC99-85D4-DA2F-3A3E8070A975}"/>
          </ac:spMkLst>
        </pc:spChg>
        <pc:picChg chg="add mod">
          <ac:chgData name="魏 星达" userId="ca17b13798aa44f7" providerId="LiveId" clId="{D1A1893C-5D7B-E944-BEC6-C43B3BD410ED}" dt="2022-10-20T09:59:21.048" v="637" actId="1076"/>
          <ac:picMkLst>
            <pc:docMk/>
            <pc:sldMk cId="862906226" sldId="2734"/>
            <ac:picMk id="5" creationId="{E7E34BD5-D9C9-FB8E-90AA-8A5B57A119A1}"/>
          </ac:picMkLst>
        </pc:picChg>
      </pc:sldChg>
      <pc:sldChg chg="add">
        <pc:chgData name="魏 星达" userId="ca17b13798aa44f7" providerId="LiveId" clId="{D1A1893C-5D7B-E944-BEC6-C43B3BD410ED}" dt="2022-10-20T09:49:48.101" v="419"/>
        <pc:sldMkLst>
          <pc:docMk/>
          <pc:sldMk cId="235107689" sldId="2735"/>
        </pc:sldMkLst>
      </pc:sldChg>
      <pc:sldChg chg="add">
        <pc:chgData name="魏 星达" userId="ca17b13798aa44f7" providerId="LiveId" clId="{D1A1893C-5D7B-E944-BEC6-C43B3BD410ED}" dt="2022-10-20T09:55:47.021" v="420"/>
        <pc:sldMkLst>
          <pc:docMk/>
          <pc:sldMk cId="556952571" sldId="2736"/>
        </pc:sldMkLst>
      </pc:sldChg>
      <pc:sldChg chg="addSp delSp modSp new mod ord">
        <pc:chgData name="魏 星达" userId="ca17b13798aa44f7" providerId="LiveId" clId="{D1A1893C-5D7B-E944-BEC6-C43B3BD410ED}" dt="2022-10-21T06:37:32.588" v="1526" actId="20577"/>
        <pc:sldMkLst>
          <pc:docMk/>
          <pc:sldMk cId="2180439053" sldId="2737"/>
        </pc:sldMkLst>
        <pc:spChg chg="mod">
          <ac:chgData name="魏 星达" userId="ca17b13798aa44f7" providerId="LiveId" clId="{D1A1893C-5D7B-E944-BEC6-C43B3BD410ED}" dt="2022-10-20T09:56:12.097" v="422"/>
          <ac:spMkLst>
            <pc:docMk/>
            <pc:sldMk cId="2180439053" sldId="2737"/>
            <ac:spMk id="2" creationId="{D180FD54-58FA-326B-229E-A9FB0BF58935}"/>
          </ac:spMkLst>
        </pc:spChg>
        <pc:spChg chg="mod">
          <ac:chgData name="魏 星达" userId="ca17b13798aa44f7" providerId="LiveId" clId="{D1A1893C-5D7B-E944-BEC6-C43B3BD410ED}" dt="2022-10-21T06:37:32.588" v="1526" actId="20577"/>
          <ac:spMkLst>
            <pc:docMk/>
            <pc:sldMk cId="2180439053" sldId="2737"/>
            <ac:spMk id="3" creationId="{C99617DC-166B-F700-6FB0-4CEC5030CE6E}"/>
          </ac:spMkLst>
        </pc:spChg>
        <pc:picChg chg="add mod">
          <ac:chgData name="魏 星达" userId="ca17b13798aa44f7" providerId="LiveId" clId="{D1A1893C-5D7B-E944-BEC6-C43B3BD410ED}" dt="2022-10-20T09:56:24.177" v="426" actId="1076"/>
          <ac:picMkLst>
            <pc:docMk/>
            <pc:sldMk cId="2180439053" sldId="2737"/>
            <ac:picMk id="5" creationId="{07A00B88-2759-5A5B-32DD-7C1D07D31255}"/>
          </ac:picMkLst>
        </pc:picChg>
        <pc:picChg chg="add del mod">
          <ac:chgData name="魏 星达" userId="ca17b13798aa44f7" providerId="LiveId" clId="{D1A1893C-5D7B-E944-BEC6-C43B3BD410ED}" dt="2022-10-20T09:56:56.591" v="431"/>
          <ac:picMkLst>
            <pc:docMk/>
            <pc:sldMk cId="2180439053" sldId="2737"/>
            <ac:picMk id="6" creationId="{EA15C2D6-EB71-0455-E0D0-D6DA481EA820}"/>
          </ac:picMkLst>
        </pc:picChg>
        <pc:picChg chg="add del mod">
          <ac:chgData name="魏 星达" userId="ca17b13798aa44f7" providerId="LiveId" clId="{D1A1893C-5D7B-E944-BEC6-C43B3BD410ED}" dt="2022-10-20T09:56:56.591" v="431"/>
          <ac:picMkLst>
            <pc:docMk/>
            <pc:sldMk cId="2180439053" sldId="2737"/>
            <ac:picMk id="7" creationId="{59FCE9C5-9AFC-770C-F6F0-73C659744914}"/>
          </ac:picMkLst>
        </pc:picChg>
      </pc:sldChg>
      <pc:sldChg chg="addSp modSp new mod">
        <pc:chgData name="魏 星达" userId="ca17b13798aa44f7" providerId="LiveId" clId="{D1A1893C-5D7B-E944-BEC6-C43B3BD410ED}" dt="2022-10-20T09:57:51.172" v="633" actId="20577"/>
        <pc:sldMkLst>
          <pc:docMk/>
          <pc:sldMk cId="3154814619" sldId="2738"/>
        </pc:sldMkLst>
        <pc:spChg chg="mod">
          <ac:chgData name="魏 星达" userId="ca17b13798aa44f7" providerId="LiveId" clId="{D1A1893C-5D7B-E944-BEC6-C43B3BD410ED}" dt="2022-10-20T09:57:51.172" v="633" actId="20577"/>
          <ac:spMkLst>
            <pc:docMk/>
            <pc:sldMk cId="3154814619" sldId="2738"/>
            <ac:spMk id="2" creationId="{62038D36-2698-32B2-E572-4466E360EDF1}"/>
          </ac:spMkLst>
        </pc:spChg>
        <pc:picChg chg="add mod">
          <ac:chgData name="魏 星达" userId="ca17b13798aa44f7" providerId="LiveId" clId="{D1A1893C-5D7B-E944-BEC6-C43B3BD410ED}" dt="2022-10-20T09:56:57.305" v="432"/>
          <ac:picMkLst>
            <pc:docMk/>
            <pc:sldMk cId="3154814619" sldId="2738"/>
            <ac:picMk id="5" creationId="{5AD6B0CD-0929-8B7D-D759-06DB6513A6BD}"/>
          </ac:picMkLst>
        </pc:picChg>
        <pc:picChg chg="add mod">
          <ac:chgData name="魏 星达" userId="ca17b13798aa44f7" providerId="LiveId" clId="{D1A1893C-5D7B-E944-BEC6-C43B3BD410ED}" dt="2022-10-20T09:56:57.305" v="432"/>
          <ac:picMkLst>
            <pc:docMk/>
            <pc:sldMk cId="3154814619" sldId="2738"/>
            <ac:picMk id="6" creationId="{32F8F57D-8D60-4301-AC7F-B7487CD65C7E}"/>
          </ac:picMkLst>
        </pc:picChg>
      </pc:sldChg>
      <pc:sldChg chg="addSp delSp modSp new mod">
        <pc:chgData name="魏 星达" userId="ca17b13798aa44f7" providerId="LiveId" clId="{D1A1893C-5D7B-E944-BEC6-C43B3BD410ED}" dt="2022-10-21T05:47:04.518" v="1005"/>
        <pc:sldMkLst>
          <pc:docMk/>
          <pc:sldMk cId="253813209" sldId="2739"/>
        </pc:sldMkLst>
        <pc:spChg chg="mod">
          <ac:chgData name="魏 星达" userId="ca17b13798aa44f7" providerId="LiveId" clId="{D1A1893C-5D7B-E944-BEC6-C43B3BD410ED}" dt="2022-10-21T05:46:32.109" v="999" actId="20577"/>
          <ac:spMkLst>
            <pc:docMk/>
            <pc:sldMk cId="253813209" sldId="2739"/>
            <ac:spMk id="2" creationId="{BE396FA5-D630-321A-D37B-B57FE66233AF}"/>
          </ac:spMkLst>
        </pc:spChg>
        <pc:spChg chg="mod">
          <ac:chgData name="魏 星达" userId="ca17b13798aa44f7" providerId="LiveId" clId="{D1A1893C-5D7B-E944-BEC6-C43B3BD410ED}" dt="2022-10-20T10:06:39.217" v="744" actId="20577"/>
          <ac:spMkLst>
            <pc:docMk/>
            <pc:sldMk cId="253813209" sldId="2739"/>
            <ac:spMk id="3" creationId="{E408D099-321F-07E4-E76C-E1B5FA248D95}"/>
          </ac:spMkLst>
        </pc:spChg>
        <pc:spChg chg="add del mod">
          <ac:chgData name="魏 星达" userId="ca17b13798aa44f7" providerId="LiveId" clId="{D1A1893C-5D7B-E944-BEC6-C43B3BD410ED}" dt="2022-10-21T05:47:04.518" v="1005"/>
          <ac:spMkLst>
            <pc:docMk/>
            <pc:sldMk cId="253813209" sldId="2739"/>
            <ac:spMk id="5" creationId="{75C1EFDC-C05D-1A51-9A08-945EC29255A1}"/>
          </ac:spMkLst>
        </pc:spChg>
      </pc:sldChg>
      <pc:sldChg chg="addSp modSp new mod">
        <pc:chgData name="魏 星达" userId="ca17b13798aa44f7" providerId="LiveId" clId="{D1A1893C-5D7B-E944-BEC6-C43B3BD410ED}" dt="2022-10-21T05:52:03.742" v="1322" actId="20577"/>
        <pc:sldMkLst>
          <pc:docMk/>
          <pc:sldMk cId="162736068" sldId="2740"/>
        </pc:sldMkLst>
        <pc:spChg chg="mod">
          <ac:chgData name="魏 星达" userId="ca17b13798aa44f7" providerId="LiveId" clId="{D1A1893C-5D7B-E944-BEC6-C43B3BD410ED}" dt="2022-10-21T05:46:24.109" v="992" actId="20577"/>
          <ac:spMkLst>
            <pc:docMk/>
            <pc:sldMk cId="162736068" sldId="2740"/>
            <ac:spMk id="2" creationId="{247DFF3B-E267-54D0-FFCE-6369EFF172AB}"/>
          </ac:spMkLst>
        </pc:spChg>
        <pc:spChg chg="mod">
          <ac:chgData name="魏 星达" userId="ca17b13798aa44f7" providerId="LiveId" clId="{D1A1893C-5D7B-E944-BEC6-C43B3BD410ED}" dt="2022-10-21T05:52:03.742" v="1322" actId="20577"/>
          <ac:spMkLst>
            <pc:docMk/>
            <pc:sldMk cId="162736068" sldId="2740"/>
            <ac:spMk id="3" creationId="{3B7F4BC9-0552-D0EA-41CB-D54FE1E8DB32}"/>
          </ac:spMkLst>
        </pc:spChg>
        <pc:picChg chg="add mod">
          <ac:chgData name="魏 星达" userId="ca17b13798aa44f7" providerId="LiveId" clId="{D1A1893C-5D7B-E944-BEC6-C43B3BD410ED}" dt="2022-10-21T05:50:49.467" v="1248" actId="1076"/>
          <ac:picMkLst>
            <pc:docMk/>
            <pc:sldMk cId="162736068" sldId="2740"/>
            <ac:picMk id="5" creationId="{5D41D4C2-B1AF-2F52-B109-8827C0EA716F}"/>
          </ac:picMkLst>
        </pc:picChg>
      </pc:sldChg>
      <pc:sldChg chg="addSp modSp new mod">
        <pc:chgData name="魏 星达" userId="ca17b13798aa44f7" providerId="LiveId" clId="{D1A1893C-5D7B-E944-BEC6-C43B3BD410ED}" dt="2022-10-21T05:47:08.473" v="1015" actId="20577"/>
        <pc:sldMkLst>
          <pc:docMk/>
          <pc:sldMk cId="873717163" sldId="2741"/>
        </pc:sldMkLst>
        <pc:spChg chg="mod">
          <ac:chgData name="魏 星达" userId="ca17b13798aa44f7" providerId="LiveId" clId="{D1A1893C-5D7B-E944-BEC6-C43B3BD410ED}" dt="2022-10-21T05:46:45.037" v="1002"/>
          <ac:spMkLst>
            <pc:docMk/>
            <pc:sldMk cId="873717163" sldId="2741"/>
            <ac:spMk id="2" creationId="{97471A87-4052-6FC7-7B5B-E3755BE48407}"/>
          </ac:spMkLst>
        </pc:spChg>
        <pc:spChg chg="add mod">
          <ac:chgData name="魏 星达" userId="ca17b13798aa44f7" providerId="LiveId" clId="{D1A1893C-5D7B-E944-BEC6-C43B3BD410ED}" dt="2022-10-21T05:47:02.784" v="1003"/>
          <ac:spMkLst>
            <pc:docMk/>
            <pc:sldMk cId="873717163" sldId="2741"/>
            <ac:spMk id="5" creationId="{7DBD95FA-69A6-C1F1-9A56-214C01073532}"/>
          </ac:spMkLst>
        </pc:spChg>
        <pc:spChg chg="add mod">
          <ac:chgData name="魏 星达" userId="ca17b13798aa44f7" providerId="LiveId" clId="{D1A1893C-5D7B-E944-BEC6-C43B3BD410ED}" dt="2022-10-21T05:47:02.784" v="1003"/>
          <ac:spMkLst>
            <pc:docMk/>
            <pc:sldMk cId="873717163" sldId="2741"/>
            <ac:spMk id="6" creationId="{D79771A1-0186-877C-77AC-577363F7AB6F}"/>
          </ac:spMkLst>
        </pc:spChg>
        <pc:spChg chg="add mod">
          <ac:chgData name="魏 星达" userId="ca17b13798aa44f7" providerId="LiveId" clId="{D1A1893C-5D7B-E944-BEC6-C43B3BD410ED}" dt="2022-10-21T05:47:02.784" v="1003"/>
          <ac:spMkLst>
            <pc:docMk/>
            <pc:sldMk cId="873717163" sldId="2741"/>
            <ac:spMk id="7" creationId="{A87F5832-BEEC-0421-491D-3086BA98694B}"/>
          </ac:spMkLst>
        </pc:spChg>
        <pc:spChg chg="add mod">
          <ac:chgData name="魏 星达" userId="ca17b13798aa44f7" providerId="LiveId" clId="{D1A1893C-5D7B-E944-BEC6-C43B3BD410ED}" dt="2022-10-21T05:47:08.473" v="1015" actId="20577"/>
          <ac:spMkLst>
            <pc:docMk/>
            <pc:sldMk cId="873717163" sldId="2741"/>
            <ac:spMk id="8" creationId="{052F3EEC-D9B6-9E22-1956-D10C0C04F3CB}"/>
          </ac:spMkLst>
        </pc:spChg>
        <pc:spChg chg="add mod">
          <ac:chgData name="魏 星达" userId="ca17b13798aa44f7" providerId="LiveId" clId="{D1A1893C-5D7B-E944-BEC6-C43B3BD410ED}" dt="2022-10-21T05:47:02.784" v="1003"/>
          <ac:spMkLst>
            <pc:docMk/>
            <pc:sldMk cId="873717163" sldId="2741"/>
            <ac:spMk id="9" creationId="{62F222A1-4E96-BCE8-5C1E-EB0D591C613A}"/>
          </ac:spMkLst>
        </pc:spChg>
        <pc:spChg chg="add mod">
          <ac:chgData name="魏 星达" userId="ca17b13798aa44f7" providerId="LiveId" clId="{D1A1893C-5D7B-E944-BEC6-C43B3BD410ED}" dt="2022-10-21T05:47:02.784" v="1003"/>
          <ac:spMkLst>
            <pc:docMk/>
            <pc:sldMk cId="873717163" sldId="2741"/>
            <ac:spMk id="10" creationId="{B1BFC8CE-9D35-A20C-1C83-AB42214669F0}"/>
          </ac:spMkLst>
        </pc:spChg>
        <pc:spChg chg="add mod">
          <ac:chgData name="魏 星达" userId="ca17b13798aa44f7" providerId="LiveId" clId="{D1A1893C-5D7B-E944-BEC6-C43B3BD410ED}" dt="2022-10-21T05:47:02.784" v="1003"/>
          <ac:spMkLst>
            <pc:docMk/>
            <pc:sldMk cId="873717163" sldId="2741"/>
            <ac:spMk id="11" creationId="{077A97FB-C557-AD8C-F065-30A1243D64D7}"/>
          </ac:spMkLst>
        </pc:spChg>
        <pc:spChg chg="add mod">
          <ac:chgData name="魏 星达" userId="ca17b13798aa44f7" providerId="LiveId" clId="{D1A1893C-5D7B-E944-BEC6-C43B3BD410ED}" dt="2022-10-21T05:47:02.784" v="1003"/>
          <ac:spMkLst>
            <pc:docMk/>
            <pc:sldMk cId="873717163" sldId="2741"/>
            <ac:spMk id="12" creationId="{539DBE37-3047-8E6F-F66B-E58CE217B487}"/>
          </ac:spMkLst>
        </pc:spChg>
        <pc:spChg chg="add mod">
          <ac:chgData name="魏 星达" userId="ca17b13798aa44f7" providerId="LiveId" clId="{D1A1893C-5D7B-E944-BEC6-C43B3BD410ED}" dt="2022-10-21T05:47:02.784" v="1003"/>
          <ac:spMkLst>
            <pc:docMk/>
            <pc:sldMk cId="873717163" sldId="2741"/>
            <ac:spMk id="13" creationId="{83F387CA-C88F-AB56-5A92-31DD0FA39A2E}"/>
          </ac:spMkLst>
        </pc:spChg>
        <pc:spChg chg="add mod">
          <ac:chgData name="魏 星达" userId="ca17b13798aa44f7" providerId="LiveId" clId="{D1A1893C-5D7B-E944-BEC6-C43B3BD410ED}" dt="2022-10-21T05:47:02.784" v="1003"/>
          <ac:spMkLst>
            <pc:docMk/>
            <pc:sldMk cId="873717163" sldId="2741"/>
            <ac:spMk id="14" creationId="{ABF5A1E9-F543-786D-4EA6-FA051CB9610B}"/>
          </ac:spMkLst>
        </pc:spChg>
        <pc:spChg chg="add mod">
          <ac:chgData name="魏 星达" userId="ca17b13798aa44f7" providerId="LiveId" clId="{D1A1893C-5D7B-E944-BEC6-C43B3BD410ED}" dt="2022-10-21T05:47:02.784" v="1003"/>
          <ac:spMkLst>
            <pc:docMk/>
            <pc:sldMk cId="873717163" sldId="2741"/>
            <ac:spMk id="15" creationId="{9F129C3D-A91E-6A51-F414-B23B5DF94592}"/>
          </ac:spMkLst>
        </pc:spChg>
        <pc:spChg chg="add mod">
          <ac:chgData name="魏 星达" userId="ca17b13798aa44f7" providerId="LiveId" clId="{D1A1893C-5D7B-E944-BEC6-C43B3BD410ED}" dt="2022-10-21T05:47:02.784" v="1003"/>
          <ac:spMkLst>
            <pc:docMk/>
            <pc:sldMk cId="873717163" sldId="2741"/>
            <ac:spMk id="16" creationId="{2C5CD3ED-08AA-0003-4B10-1F24F7D75ABD}"/>
          </ac:spMkLst>
        </pc:spChg>
        <pc:spChg chg="add mod">
          <ac:chgData name="魏 星达" userId="ca17b13798aa44f7" providerId="LiveId" clId="{D1A1893C-5D7B-E944-BEC6-C43B3BD410ED}" dt="2022-10-21T05:47:02.784" v="1003"/>
          <ac:spMkLst>
            <pc:docMk/>
            <pc:sldMk cId="873717163" sldId="2741"/>
            <ac:spMk id="18" creationId="{2F93C6C1-7F3C-D7C5-AE04-4F66EEED7067}"/>
          </ac:spMkLst>
        </pc:spChg>
        <pc:spChg chg="add mod">
          <ac:chgData name="魏 星达" userId="ca17b13798aa44f7" providerId="LiveId" clId="{D1A1893C-5D7B-E944-BEC6-C43B3BD410ED}" dt="2022-10-21T05:47:02.784" v="1003"/>
          <ac:spMkLst>
            <pc:docMk/>
            <pc:sldMk cId="873717163" sldId="2741"/>
            <ac:spMk id="20" creationId="{B4D06254-3F62-E128-2DDC-91F469F1B22B}"/>
          </ac:spMkLst>
        </pc:spChg>
        <pc:spChg chg="add mod">
          <ac:chgData name="魏 星达" userId="ca17b13798aa44f7" providerId="LiveId" clId="{D1A1893C-5D7B-E944-BEC6-C43B3BD410ED}" dt="2022-10-21T05:47:02.784" v="1003"/>
          <ac:spMkLst>
            <pc:docMk/>
            <pc:sldMk cId="873717163" sldId="2741"/>
            <ac:spMk id="21" creationId="{245DF77D-496A-5193-8D1E-D9C945F231C0}"/>
          </ac:spMkLst>
        </pc:spChg>
        <pc:spChg chg="add mod">
          <ac:chgData name="魏 星达" userId="ca17b13798aa44f7" providerId="LiveId" clId="{D1A1893C-5D7B-E944-BEC6-C43B3BD410ED}" dt="2022-10-21T05:47:02.784" v="1003"/>
          <ac:spMkLst>
            <pc:docMk/>
            <pc:sldMk cId="873717163" sldId="2741"/>
            <ac:spMk id="22" creationId="{72DC56A1-093E-1B92-CC8B-47D18CA8EC4A}"/>
          </ac:spMkLst>
        </pc:spChg>
        <pc:spChg chg="add mod">
          <ac:chgData name="魏 星达" userId="ca17b13798aa44f7" providerId="LiveId" clId="{D1A1893C-5D7B-E944-BEC6-C43B3BD410ED}" dt="2022-10-21T05:47:02.784" v="1003"/>
          <ac:spMkLst>
            <pc:docMk/>
            <pc:sldMk cId="873717163" sldId="2741"/>
            <ac:spMk id="23" creationId="{A379D58D-70F8-221B-0F11-7D058CF9A4FA}"/>
          </ac:spMkLst>
        </pc:spChg>
        <pc:spChg chg="add mod">
          <ac:chgData name="魏 星达" userId="ca17b13798aa44f7" providerId="LiveId" clId="{D1A1893C-5D7B-E944-BEC6-C43B3BD410ED}" dt="2022-10-21T05:47:02.784" v="1003"/>
          <ac:spMkLst>
            <pc:docMk/>
            <pc:sldMk cId="873717163" sldId="2741"/>
            <ac:spMk id="24" creationId="{91C6D5D0-FC0B-A2AC-12C9-66D919D4AE74}"/>
          </ac:spMkLst>
        </pc:spChg>
        <pc:spChg chg="add mod">
          <ac:chgData name="魏 星达" userId="ca17b13798aa44f7" providerId="LiveId" clId="{D1A1893C-5D7B-E944-BEC6-C43B3BD410ED}" dt="2022-10-21T05:47:02.784" v="1003"/>
          <ac:spMkLst>
            <pc:docMk/>
            <pc:sldMk cId="873717163" sldId="2741"/>
            <ac:spMk id="25" creationId="{C2411FE8-3CA5-D531-C21B-DC0F43121594}"/>
          </ac:spMkLst>
        </pc:spChg>
        <pc:spChg chg="add mod">
          <ac:chgData name="魏 星达" userId="ca17b13798aa44f7" providerId="LiveId" clId="{D1A1893C-5D7B-E944-BEC6-C43B3BD410ED}" dt="2022-10-21T05:47:02.784" v="1003"/>
          <ac:spMkLst>
            <pc:docMk/>
            <pc:sldMk cId="873717163" sldId="2741"/>
            <ac:spMk id="26" creationId="{B36AC39C-2A46-8948-E29E-448F64DE6405}"/>
          </ac:spMkLst>
        </pc:spChg>
        <pc:spChg chg="add mod">
          <ac:chgData name="魏 星达" userId="ca17b13798aa44f7" providerId="LiveId" clId="{D1A1893C-5D7B-E944-BEC6-C43B3BD410ED}" dt="2022-10-21T05:47:02.784" v="1003"/>
          <ac:spMkLst>
            <pc:docMk/>
            <pc:sldMk cId="873717163" sldId="2741"/>
            <ac:spMk id="27" creationId="{95CB93CF-BCA9-5C01-7D2E-B8D3591D527A}"/>
          </ac:spMkLst>
        </pc:spChg>
        <pc:spChg chg="add mod">
          <ac:chgData name="魏 星达" userId="ca17b13798aa44f7" providerId="LiveId" clId="{D1A1893C-5D7B-E944-BEC6-C43B3BD410ED}" dt="2022-10-21T05:47:02.784" v="1003"/>
          <ac:spMkLst>
            <pc:docMk/>
            <pc:sldMk cId="873717163" sldId="2741"/>
            <ac:spMk id="28" creationId="{979F4F4F-AF5E-3FE1-D30E-B3BFB1AD27A3}"/>
          </ac:spMkLst>
        </pc:spChg>
        <pc:spChg chg="add mod">
          <ac:chgData name="魏 星达" userId="ca17b13798aa44f7" providerId="LiveId" clId="{D1A1893C-5D7B-E944-BEC6-C43B3BD410ED}" dt="2022-10-21T05:47:02.784" v="1003"/>
          <ac:spMkLst>
            <pc:docMk/>
            <pc:sldMk cId="873717163" sldId="2741"/>
            <ac:spMk id="29" creationId="{DB3F0DD9-5FD2-B076-274E-7B59DAC315A7}"/>
          </ac:spMkLst>
        </pc:spChg>
        <pc:spChg chg="add mod">
          <ac:chgData name="魏 星达" userId="ca17b13798aa44f7" providerId="LiveId" clId="{D1A1893C-5D7B-E944-BEC6-C43B3BD410ED}" dt="2022-10-21T05:47:02.784" v="1003"/>
          <ac:spMkLst>
            <pc:docMk/>
            <pc:sldMk cId="873717163" sldId="2741"/>
            <ac:spMk id="30" creationId="{7A6FCAF7-2A8E-95F2-00D7-98BAACFE33D4}"/>
          </ac:spMkLst>
        </pc:spChg>
        <pc:spChg chg="add mod">
          <ac:chgData name="魏 星达" userId="ca17b13798aa44f7" providerId="LiveId" clId="{D1A1893C-5D7B-E944-BEC6-C43B3BD410ED}" dt="2022-10-21T05:47:02.784" v="1003"/>
          <ac:spMkLst>
            <pc:docMk/>
            <pc:sldMk cId="873717163" sldId="2741"/>
            <ac:spMk id="31" creationId="{FAFEC11D-F2A7-F4F6-CE4D-4A7FD4D4FD20}"/>
          </ac:spMkLst>
        </pc:spChg>
        <pc:spChg chg="add mod">
          <ac:chgData name="魏 星达" userId="ca17b13798aa44f7" providerId="LiveId" clId="{D1A1893C-5D7B-E944-BEC6-C43B3BD410ED}" dt="2022-10-21T05:47:02.784" v="1003"/>
          <ac:spMkLst>
            <pc:docMk/>
            <pc:sldMk cId="873717163" sldId="2741"/>
            <ac:spMk id="32" creationId="{F0996183-70C1-2A1A-6F7C-A8799AC3DFAA}"/>
          </ac:spMkLst>
        </pc:spChg>
        <pc:picChg chg="add mod">
          <ac:chgData name="魏 星达" userId="ca17b13798aa44f7" providerId="LiveId" clId="{D1A1893C-5D7B-E944-BEC6-C43B3BD410ED}" dt="2022-10-21T05:47:02.784" v="1003"/>
          <ac:picMkLst>
            <pc:docMk/>
            <pc:sldMk cId="873717163" sldId="2741"/>
            <ac:picMk id="17" creationId="{976017AC-AFEC-DF34-1E4F-62AA96B0F717}"/>
          </ac:picMkLst>
        </pc:picChg>
        <pc:picChg chg="add mod">
          <ac:chgData name="魏 星达" userId="ca17b13798aa44f7" providerId="LiveId" clId="{D1A1893C-5D7B-E944-BEC6-C43B3BD410ED}" dt="2022-10-21T05:47:02.784" v="1003"/>
          <ac:picMkLst>
            <pc:docMk/>
            <pc:sldMk cId="873717163" sldId="2741"/>
            <ac:picMk id="19" creationId="{031ED0E1-2B58-659F-2ADB-077D7FA6C3EE}"/>
          </ac:picMkLst>
        </pc:picChg>
      </pc:sldChg>
      <pc:sldChg chg="addSp modSp new mod">
        <pc:chgData name="魏 星达" userId="ca17b13798aa44f7" providerId="LiveId" clId="{D1A1893C-5D7B-E944-BEC6-C43B3BD410ED}" dt="2022-10-21T08:41:05.022" v="1590" actId="20577"/>
        <pc:sldMkLst>
          <pc:docMk/>
          <pc:sldMk cId="1987792080" sldId="2742"/>
        </pc:sldMkLst>
        <pc:spChg chg="mod">
          <ac:chgData name="魏 星达" userId="ca17b13798aa44f7" providerId="LiveId" clId="{D1A1893C-5D7B-E944-BEC6-C43B3BD410ED}" dt="2022-10-21T06:35:42.945" v="1353" actId="20577"/>
          <ac:spMkLst>
            <pc:docMk/>
            <pc:sldMk cId="1987792080" sldId="2742"/>
            <ac:spMk id="2" creationId="{7CCBBE44-F90E-8B65-1DCA-7B3B8A0522D9}"/>
          </ac:spMkLst>
        </pc:spChg>
        <pc:spChg chg="mod">
          <ac:chgData name="魏 星达" userId="ca17b13798aa44f7" providerId="LiveId" clId="{D1A1893C-5D7B-E944-BEC6-C43B3BD410ED}" dt="2022-10-21T08:41:05.022" v="1590" actId="20577"/>
          <ac:spMkLst>
            <pc:docMk/>
            <pc:sldMk cId="1987792080" sldId="2742"/>
            <ac:spMk id="3" creationId="{4EB010A2-075D-1B30-6C55-F711B8C423EF}"/>
          </ac:spMkLst>
        </pc:spChg>
        <pc:graphicFrameChg chg="add mod modGraphic">
          <ac:chgData name="魏 星达" userId="ca17b13798aa44f7" providerId="LiveId" clId="{D1A1893C-5D7B-E944-BEC6-C43B3BD410ED}" dt="2022-10-21T08:40:53.033" v="1530" actId="1076"/>
          <ac:graphicFrameMkLst>
            <pc:docMk/>
            <pc:sldMk cId="1987792080" sldId="2742"/>
            <ac:graphicFrameMk id="5" creationId="{FFD3A392-D9D8-322F-6E48-666FFE42A855}"/>
          </ac:graphicFrameMkLst>
        </pc:graphicFrameChg>
      </pc:sldChg>
      <pc:sldChg chg="addSp modSp new mod ord">
        <pc:chgData name="魏 星达" userId="ca17b13798aa44f7" providerId="LiveId" clId="{D1A1893C-5D7B-E944-BEC6-C43B3BD410ED}" dt="2022-10-21T08:40:38.952" v="1528"/>
        <pc:sldMkLst>
          <pc:docMk/>
          <pc:sldMk cId="4139716971" sldId="2743"/>
        </pc:sldMkLst>
        <pc:spChg chg="mod">
          <ac:chgData name="魏 星达" userId="ca17b13798aa44f7" providerId="LiveId" clId="{D1A1893C-5D7B-E944-BEC6-C43B3BD410ED}" dt="2022-10-21T06:37:14.473" v="1494" actId="14100"/>
          <ac:spMkLst>
            <pc:docMk/>
            <pc:sldMk cId="4139716971" sldId="2743"/>
            <ac:spMk id="2" creationId="{FAE5D71A-FB51-37D8-34CE-6D99078C0C92}"/>
          </ac:spMkLst>
        </pc:spChg>
        <pc:spChg chg="add mod">
          <ac:chgData name="魏 星达" userId="ca17b13798aa44f7" providerId="LiveId" clId="{D1A1893C-5D7B-E944-BEC6-C43B3BD410ED}" dt="2022-10-21T08:40:38.952" v="1528"/>
          <ac:spMkLst>
            <pc:docMk/>
            <pc:sldMk cId="4139716971" sldId="2743"/>
            <ac:spMk id="6" creationId="{858FF957-DE2B-46E3-7AA8-8E193BED78A2}"/>
          </ac:spMkLst>
        </pc:spChg>
        <pc:spChg chg="add mod">
          <ac:chgData name="魏 星达" userId="ca17b13798aa44f7" providerId="LiveId" clId="{D1A1893C-5D7B-E944-BEC6-C43B3BD410ED}" dt="2022-10-21T08:40:38.952" v="1528"/>
          <ac:spMkLst>
            <pc:docMk/>
            <pc:sldMk cId="4139716971" sldId="2743"/>
            <ac:spMk id="7" creationId="{2E69A4E1-8DC7-CD1B-7CB0-C1E6C934C773}"/>
          </ac:spMkLst>
        </pc:spChg>
        <pc:picChg chg="add mod">
          <ac:chgData name="魏 星达" userId="ca17b13798aa44f7" providerId="LiveId" clId="{D1A1893C-5D7B-E944-BEC6-C43B3BD410ED}" dt="2022-10-21T08:40:33.877" v="1527"/>
          <ac:picMkLst>
            <pc:docMk/>
            <pc:sldMk cId="4139716971" sldId="2743"/>
            <ac:picMk id="5" creationId="{9E6ED0FE-B077-790F-ABFA-634C14976807}"/>
          </ac:picMkLst>
        </pc:picChg>
      </pc:sldChg>
      <pc:sldChg chg="modSp add mod">
        <pc:chgData name="魏 星达" userId="ca17b13798aa44f7" providerId="LiveId" clId="{D1A1893C-5D7B-E944-BEC6-C43B3BD410ED}" dt="2022-10-21T08:42:03.242" v="1628" actId="20577"/>
        <pc:sldMkLst>
          <pc:docMk/>
          <pc:sldMk cId="3856127820" sldId="2744"/>
        </pc:sldMkLst>
        <pc:spChg chg="mod">
          <ac:chgData name="魏 星达" userId="ca17b13798aa44f7" providerId="LiveId" clId="{D1A1893C-5D7B-E944-BEC6-C43B3BD410ED}" dt="2022-10-21T08:42:03.242" v="1628" actId="20577"/>
          <ac:spMkLst>
            <pc:docMk/>
            <pc:sldMk cId="3856127820" sldId="2744"/>
            <ac:spMk id="5" creationId="{375403D9-9667-EA4B-986A-9CD8EA818815}"/>
          </ac:spMkLst>
        </pc:spChg>
      </pc:sldChg>
      <pc:sldChg chg="addSp modSp new mod">
        <pc:chgData name="魏 星达" userId="ca17b13798aa44f7" providerId="LiveId" clId="{D1A1893C-5D7B-E944-BEC6-C43B3BD410ED}" dt="2022-10-21T08:42:37.757" v="1713"/>
        <pc:sldMkLst>
          <pc:docMk/>
          <pc:sldMk cId="2978244059" sldId="2745"/>
        </pc:sldMkLst>
        <pc:spChg chg="mod">
          <ac:chgData name="魏 星达" userId="ca17b13798aa44f7" providerId="LiveId" clId="{D1A1893C-5D7B-E944-BEC6-C43B3BD410ED}" dt="2022-10-21T08:42:29.046" v="1712" actId="20577"/>
          <ac:spMkLst>
            <pc:docMk/>
            <pc:sldMk cId="2978244059" sldId="2745"/>
            <ac:spMk id="2" creationId="{0621E467-17E8-2C25-49A0-D0ABD9573C17}"/>
          </ac:spMkLst>
        </pc:spChg>
        <pc:spChg chg="add mod">
          <ac:chgData name="魏 星达" userId="ca17b13798aa44f7" providerId="LiveId" clId="{D1A1893C-5D7B-E944-BEC6-C43B3BD410ED}" dt="2022-10-21T08:42:37.757" v="1713"/>
          <ac:spMkLst>
            <pc:docMk/>
            <pc:sldMk cId="2978244059" sldId="2745"/>
            <ac:spMk id="5" creationId="{6AECFA64-E234-645C-1FEA-21A541E66947}"/>
          </ac:spMkLst>
        </pc:spChg>
        <pc:spChg chg="add mod">
          <ac:chgData name="魏 星达" userId="ca17b13798aa44f7" providerId="LiveId" clId="{D1A1893C-5D7B-E944-BEC6-C43B3BD410ED}" dt="2022-10-21T08:42:37.757" v="1713"/>
          <ac:spMkLst>
            <pc:docMk/>
            <pc:sldMk cId="2978244059" sldId="2745"/>
            <ac:spMk id="6" creationId="{085177A2-3693-CDAB-96E3-4F47B11FB781}"/>
          </ac:spMkLst>
        </pc:spChg>
        <pc:spChg chg="add mod">
          <ac:chgData name="魏 星达" userId="ca17b13798aa44f7" providerId="LiveId" clId="{D1A1893C-5D7B-E944-BEC6-C43B3BD410ED}" dt="2022-10-21T08:42:37.757" v="1713"/>
          <ac:spMkLst>
            <pc:docMk/>
            <pc:sldMk cId="2978244059" sldId="2745"/>
            <ac:spMk id="7" creationId="{6285B94C-EBAC-29C6-FF0C-77669E1B6C0A}"/>
          </ac:spMkLst>
        </pc:spChg>
        <pc:spChg chg="add mod">
          <ac:chgData name="魏 星达" userId="ca17b13798aa44f7" providerId="LiveId" clId="{D1A1893C-5D7B-E944-BEC6-C43B3BD410ED}" dt="2022-10-21T08:42:37.757" v="1713"/>
          <ac:spMkLst>
            <pc:docMk/>
            <pc:sldMk cId="2978244059" sldId="2745"/>
            <ac:spMk id="8" creationId="{F1705B2B-7185-8688-615F-0FE65B46DC49}"/>
          </ac:spMkLst>
        </pc:spChg>
        <pc:spChg chg="add mod">
          <ac:chgData name="魏 星达" userId="ca17b13798aa44f7" providerId="LiveId" clId="{D1A1893C-5D7B-E944-BEC6-C43B3BD410ED}" dt="2022-10-21T08:42:37.757" v="1713"/>
          <ac:spMkLst>
            <pc:docMk/>
            <pc:sldMk cId="2978244059" sldId="2745"/>
            <ac:spMk id="9" creationId="{1919FA2F-7A2F-4989-1875-A7D0DD12E314}"/>
          </ac:spMkLst>
        </pc:spChg>
        <pc:spChg chg="add mod">
          <ac:chgData name="魏 星达" userId="ca17b13798aa44f7" providerId="LiveId" clId="{D1A1893C-5D7B-E944-BEC6-C43B3BD410ED}" dt="2022-10-21T08:42:37.757" v="1713"/>
          <ac:spMkLst>
            <pc:docMk/>
            <pc:sldMk cId="2978244059" sldId="2745"/>
            <ac:spMk id="10" creationId="{0AFE5D69-321D-51E3-673A-B56F299EF6AF}"/>
          </ac:spMkLst>
        </pc:spChg>
        <pc:spChg chg="add mod">
          <ac:chgData name="魏 星达" userId="ca17b13798aa44f7" providerId="LiveId" clId="{D1A1893C-5D7B-E944-BEC6-C43B3BD410ED}" dt="2022-10-21T08:42:37.757" v="1713"/>
          <ac:spMkLst>
            <pc:docMk/>
            <pc:sldMk cId="2978244059" sldId="2745"/>
            <ac:spMk id="11" creationId="{239AAE6E-F827-1A75-E726-2C2E9B40D730}"/>
          </ac:spMkLst>
        </pc:spChg>
        <pc:spChg chg="add mod">
          <ac:chgData name="魏 星达" userId="ca17b13798aa44f7" providerId="LiveId" clId="{D1A1893C-5D7B-E944-BEC6-C43B3BD410ED}" dt="2022-10-21T08:42:37.757" v="1713"/>
          <ac:spMkLst>
            <pc:docMk/>
            <pc:sldMk cId="2978244059" sldId="2745"/>
            <ac:spMk id="12" creationId="{64973043-A49E-EF51-B0DB-AC8C0BC94B4A}"/>
          </ac:spMkLst>
        </pc:spChg>
        <pc:spChg chg="add mod">
          <ac:chgData name="魏 星达" userId="ca17b13798aa44f7" providerId="LiveId" clId="{D1A1893C-5D7B-E944-BEC6-C43B3BD410ED}" dt="2022-10-21T08:42:37.757" v="1713"/>
          <ac:spMkLst>
            <pc:docMk/>
            <pc:sldMk cId="2978244059" sldId="2745"/>
            <ac:spMk id="14" creationId="{A620E9E5-14D7-E882-3F59-DDC6CF75443C}"/>
          </ac:spMkLst>
        </pc:spChg>
        <pc:spChg chg="add mod">
          <ac:chgData name="魏 星达" userId="ca17b13798aa44f7" providerId="LiveId" clId="{D1A1893C-5D7B-E944-BEC6-C43B3BD410ED}" dt="2022-10-21T08:42:37.757" v="1713"/>
          <ac:spMkLst>
            <pc:docMk/>
            <pc:sldMk cId="2978244059" sldId="2745"/>
            <ac:spMk id="15" creationId="{E4EB0AEE-3560-4A27-1D67-3B3E0CE9AA3D}"/>
          </ac:spMkLst>
        </pc:spChg>
        <pc:spChg chg="add mod">
          <ac:chgData name="魏 星达" userId="ca17b13798aa44f7" providerId="LiveId" clId="{D1A1893C-5D7B-E944-BEC6-C43B3BD410ED}" dt="2022-10-21T08:42:37.757" v="1713"/>
          <ac:spMkLst>
            <pc:docMk/>
            <pc:sldMk cId="2978244059" sldId="2745"/>
            <ac:spMk id="16" creationId="{11B20A46-4A9A-532C-4DFA-2F9BDBE2FBA4}"/>
          </ac:spMkLst>
        </pc:spChg>
        <pc:spChg chg="add mod">
          <ac:chgData name="魏 星达" userId="ca17b13798aa44f7" providerId="LiveId" clId="{D1A1893C-5D7B-E944-BEC6-C43B3BD410ED}" dt="2022-10-21T08:42:37.757" v="1713"/>
          <ac:spMkLst>
            <pc:docMk/>
            <pc:sldMk cId="2978244059" sldId="2745"/>
            <ac:spMk id="17" creationId="{49BBB0AE-3D0A-8721-D342-1A7E94CB5B12}"/>
          </ac:spMkLst>
        </pc:spChg>
        <pc:spChg chg="add mod">
          <ac:chgData name="魏 星达" userId="ca17b13798aa44f7" providerId="LiveId" clId="{D1A1893C-5D7B-E944-BEC6-C43B3BD410ED}" dt="2022-10-21T08:42:37.757" v="1713"/>
          <ac:spMkLst>
            <pc:docMk/>
            <pc:sldMk cId="2978244059" sldId="2745"/>
            <ac:spMk id="18" creationId="{412F8ECB-01B7-6D16-E91F-EBE264B1E981}"/>
          </ac:spMkLst>
        </pc:spChg>
        <pc:spChg chg="add mod">
          <ac:chgData name="魏 星达" userId="ca17b13798aa44f7" providerId="LiveId" clId="{D1A1893C-5D7B-E944-BEC6-C43B3BD410ED}" dt="2022-10-21T08:42:37.757" v="1713"/>
          <ac:spMkLst>
            <pc:docMk/>
            <pc:sldMk cId="2978244059" sldId="2745"/>
            <ac:spMk id="19" creationId="{7415ED1B-9C62-8929-77D7-F6DB21099F84}"/>
          </ac:spMkLst>
        </pc:spChg>
        <pc:spChg chg="add mod">
          <ac:chgData name="魏 星达" userId="ca17b13798aa44f7" providerId="LiveId" clId="{D1A1893C-5D7B-E944-BEC6-C43B3BD410ED}" dt="2022-10-21T08:42:37.757" v="1713"/>
          <ac:spMkLst>
            <pc:docMk/>
            <pc:sldMk cId="2978244059" sldId="2745"/>
            <ac:spMk id="20" creationId="{D57156E0-9C4A-5119-97B4-1B8FF9583D55}"/>
          </ac:spMkLst>
        </pc:spChg>
        <pc:spChg chg="add mod">
          <ac:chgData name="魏 星达" userId="ca17b13798aa44f7" providerId="LiveId" clId="{D1A1893C-5D7B-E944-BEC6-C43B3BD410ED}" dt="2022-10-21T08:42:37.757" v="1713"/>
          <ac:spMkLst>
            <pc:docMk/>
            <pc:sldMk cId="2978244059" sldId="2745"/>
            <ac:spMk id="21" creationId="{C1CAAB4F-E6AB-5900-125C-EDBA9E47B52A}"/>
          </ac:spMkLst>
        </pc:spChg>
        <pc:spChg chg="add mod">
          <ac:chgData name="魏 星达" userId="ca17b13798aa44f7" providerId="LiveId" clId="{D1A1893C-5D7B-E944-BEC6-C43B3BD410ED}" dt="2022-10-21T08:42:37.757" v="1713"/>
          <ac:spMkLst>
            <pc:docMk/>
            <pc:sldMk cId="2978244059" sldId="2745"/>
            <ac:spMk id="22" creationId="{4DBC235E-9B08-5A1F-6056-F3CD97F60457}"/>
          </ac:spMkLst>
        </pc:spChg>
        <pc:spChg chg="add mod">
          <ac:chgData name="魏 星达" userId="ca17b13798aa44f7" providerId="LiveId" clId="{D1A1893C-5D7B-E944-BEC6-C43B3BD410ED}" dt="2022-10-21T08:42:37.757" v="1713"/>
          <ac:spMkLst>
            <pc:docMk/>
            <pc:sldMk cId="2978244059" sldId="2745"/>
            <ac:spMk id="23" creationId="{15F2C9EC-F074-55CB-543B-73B61C141A5C}"/>
          </ac:spMkLst>
        </pc:spChg>
        <pc:spChg chg="add mod">
          <ac:chgData name="魏 星达" userId="ca17b13798aa44f7" providerId="LiveId" clId="{D1A1893C-5D7B-E944-BEC6-C43B3BD410ED}" dt="2022-10-21T08:42:37.757" v="1713"/>
          <ac:spMkLst>
            <pc:docMk/>
            <pc:sldMk cId="2978244059" sldId="2745"/>
            <ac:spMk id="24" creationId="{88703377-B16F-73E6-0EC0-7F1B0EFAC712}"/>
          </ac:spMkLst>
        </pc:spChg>
        <pc:spChg chg="add mod">
          <ac:chgData name="魏 星达" userId="ca17b13798aa44f7" providerId="LiveId" clId="{D1A1893C-5D7B-E944-BEC6-C43B3BD410ED}" dt="2022-10-21T08:42:37.757" v="1713"/>
          <ac:spMkLst>
            <pc:docMk/>
            <pc:sldMk cId="2978244059" sldId="2745"/>
            <ac:spMk id="25" creationId="{615FA135-583D-1F89-5ACD-DB11E45C40AF}"/>
          </ac:spMkLst>
        </pc:spChg>
        <pc:spChg chg="add mod">
          <ac:chgData name="魏 星达" userId="ca17b13798aa44f7" providerId="LiveId" clId="{D1A1893C-5D7B-E944-BEC6-C43B3BD410ED}" dt="2022-10-21T08:42:37.757" v="1713"/>
          <ac:spMkLst>
            <pc:docMk/>
            <pc:sldMk cId="2978244059" sldId="2745"/>
            <ac:spMk id="26" creationId="{3342C510-53FF-A3B6-9B7D-4CE4EDA3CDC2}"/>
          </ac:spMkLst>
        </pc:spChg>
        <pc:spChg chg="add mod">
          <ac:chgData name="魏 星达" userId="ca17b13798aa44f7" providerId="LiveId" clId="{D1A1893C-5D7B-E944-BEC6-C43B3BD410ED}" dt="2022-10-21T08:42:37.757" v="1713"/>
          <ac:spMkLst>
            <pc:docMk/>
            <pc:sldMk cId="2978244059" sldId="2745"/>
            <ac:spMk id="27" creationId="{EC095C5C-EC00-4235-9E12-A28086F6027B}"/>
          </ac:spMkLst>
        </pc:spChg>
        <pc:spChg chg="add mod">
          <ac:chgData name="魏 星达" userId="ca17b13798aa44f7" providerId="LiveId" clId="{D1A1893C-5D7B-E944-BEC6-C43B3BD410ED}" dt="2022-10-21T08:42:37.757" v="1713"/>
          <ac:spMkLst>
            <pc:docMk/>
            <pc:sldMk cId="2978244059" sldId="2745"/>
            <ac:spMk id="28" creationId="{AA7BA012-4F42-90AE-C47C-6DFEAA3B4897}"/>
          </ac:spMkLst>
        </pc:spChg>
        <pc:spChg chg="add mod">
          <ac:chgData name="魏 星达" userId="ca17b13798aa44f7" providerId="LiveId" clId="{D1A1893C-5D7B-E944-BEC6-C43B3BD410ED}" dt="2022-10-21T08:42:37.757" v="1713"/>
          <ac:spMkLst>
            <pc:docMk/>
            <pc:sldMk cId="2978244059" sldId="2745"/>
            <ac:spMk id="29" creationId="{3C8E786B-F864-9ED1-679B-3D6BCA5A7879}"/>
          </ac:spMkLst>
        </pc:spChg>
        <pc:spChg chg="add mod">
          <ac:chgData name="魏 星达" userId="ca17b13798aa44f7" providerId="LiveId" clId="{D1A1893C-5D7B-E944-BEC6-C43B3BD410ED}" dt="2022-10-21T08:42:37.757" v="1713"/>
          <ac:spMkLst>
            <pc:docMk/>
            <pc:sldMk cId="2978244059" sldId="2745"/>
            <ac:spMk id="30" creationId="{099F813C-5531-5DCD-AFB4-76792F9260AB}"/>
          </ac:spMkLst>
        </pc:spChg>
        <pc:spChg chg="add mod">
          <ac:chgData name="魏 星达" userId="ca17b13798aa44f7" providerId="LiveId" clId="{D1A1893C-5D7B-E944-BEC6-C43B3BD410ED}" dt="2022-10-21T08:42:37.757" v="1713"/>
          <ac:spMkLst>
            <pc:docMk/>
            <pc:sldMk cId="2978244059" sldId="2745"/>
            <ac:spMk id="31" creationId="{EC66244B-ACEF-CE42-53F7-43484E0EC0EA}"/>
          </ac:spMkLst>
        </pc:spChg>
        <pc:spChg chg="add mod">
          <ac:chgData name="魏 星达" userId="ca17b13798aa44f7" providerId="LiveId" clId="{D1A1893C-5D7B-E944-BEC6-C43B3BD410ED}" dt="2022-10-21T08:42:37.757" v="1713"/>
          <ac:spMkLst>
            <pc:docMk/>
            <pc:sldMk cId="2978244059" sldId="2745"/>
            <ac:spMk id="56" creationId="{8196DD1B-0677-8D58-0B24-A85BAED7DD96}"/>
          </ac:spMkLst>
        </pc:spChg>
        <pc:grpChg chg="add mod">
          <ac:chgData name="魏 星达" userId="ca17b13798aa44f7" providerId="LiveId" clId="{D1A1893C-5D7B-E944-BEC6-C43B3BD410ED}" dt="2022-10-21T08:42:37.757" v="1713"/>
          <ac:grpSpMkLst>
            <pc:docMk/>
            <pc:sldMk cId="2978244059" sldId="2745"/>
            <ac:grpSpMk id="32" creationId="{2456A5E4-E5E3-17B4-92AA-8FE673B55844}"/>
          </ac:grpSpMkLst>
        </pc:grpChg>
        <pc:grpChg chg="add mod">
          <ac:chgData name="魏 星达" userId="ca17b13798aa44f7" providerId="LiveId" clId="{D1A1893C-5D7B-E944-BEC6-C43B3BD410ED}" dt="2022-10-21T08:42:37.757" v="1713"/>
          <ac:grpSpMkLst>
            <pc:docMk/>
            <pc:sldMk cId="2978244059" sldId="2745"/>
            <ac:grpSpMk id="38" creationId="{116EBD03-CDC2-56FF-849A-A84128858026}"/>
          </ac:grpSpMkLst>
        </pc:grpChg>
        <pc:grpChg chg="add mod">
          <ac:chgData name="魏 星达" userId="ca17b13798aa44f7" providerId="LiveId" clId="{D1A1893C-5D7B-E944-BEC6-C43B3BD410ED}" dt="2022-10-21T08:42:37.757" v="1713"/>
          <ac:grpSpMkLst>
            <pc:docMk/>
            <pc:sldMk cId="2978244059" sldId="2745"/>
            <ac:grpSpMk id="44" creationId="{9515F483-652B-5A85-024B-D39A854E517A}"/>
          </ac:grpSpMkLst>
        </pc:grpChg>
        <pc:grpChg chg="add mod">
          <ac:chgData name="魏 星达" userId="ca17b13798aa44f7" providerId="LiveId" clId="{D1A1893C-5D7B-E944-BEC6-C43B3BD410ED}" dt="2022-10-21T08:42:37.757" v="1713"/>
          <ac:grpSpMkLst>
            <pc:docMk/>
            <pc:sldMk cId="2978244059" sldId="2745"/>
            <ac:grpSpMk id="50" creationId="{A9AE26BC-D068-FCB2-63B6-13023D610E50}"/>
          </ac:grpSpMkLst>
        </pc:grpChg>
        <pc:picChg chg="add mod">
          <ac:chgData name="魏 星达" userId="ca17b13798aa44f7" providerId="LiveId" clId="{D1A1893C-5D7B-E944-BEC6-C43B3BD410ED}" dt="2022-10-21T08:42:37.757" v="1713"/>
          <ac:picMkLst>
            <pc:docMk/>
            <pc:sldMk cId="2978244059" sldId="2745"/>
            <ac:picMk id="13" creationId="{F8043511-DAB3-A89A-883E-5E26AD51F012}"/>
          </ac:picMkLst>
        </pc:picChg>
        <pc:picChg chg="add mod">
          <ac:chgData name="魏 星达" userId="ca17b13798aa44f7" providerId="LiveId" clId="{D1A1893C-5D7B-E944-BEC6-C43B3BD410ED}" dt="2022-10-21T08:42:37.757" v="1713"/>
          <ac:picMkLst>
            <pc:docMk/>
            <pc:sldMk cId="2978244059" sldId="2745"/>
            <ac:picMk id="57" creationId="{8FE66462-1E7D-9772-4646-A1E92FFEB627}"/>
          </ac:picMkLst>
        </pc:picChg>
        <pc:cxnChg chg="mod">
          <ac:chgData name="魏 星达" userId="ca17b13798aa44f7" providerId="LiveId" clId="{D1A1893C-5D7B-E944-BEC6-C43B3BD410ED}" dt="2022-10-21T08:42:37.757" v="1713"/>
          <ac:cxnSpMkLst>
            <pc:docMk/>
            <pc:sldMk cId="2978244059" sldId="2745"/>
            <ac:cxnSpMk id="33" creationId="{BBB6CCC8-CD95-3049-A478-326F942F6EC3}"/>
          </ac:cxnSpMkLst>
        </pc:cxnChg>
        <pc:cxnChg chg="mod">
          <ac:chgData name="魏 星达" userId="ca17b13798aa44f7" providerId="LiveId" clId="{D1A1893C-5D7B-E944-BEC6-C43B3BD410ED}" dt="2022-10-21T08:42:37.757" v="1713"/>
          <ac:cxnSpMkLst>
            <pc:docMk/>
            <pc:sldMk cId="2978244059" sldId="2745"/>
            <ac:cxnSpMk id="34" creationId="{45E96791-4703-75B3-F6FC-C9BAE46D2451}"/>
          </ac:cxnSpMkLst>
        </pc:cxnChg>
        <pc:cxnChg chg="mod">
          <ac:chgData name="魏 星达" userId="ca17b13798aa44f7" providerId="LiveId" clId="{D1A1893C-5D7B-E944-BEC6-C43B3BD410ED}" dt="2022-10-21T08:42:37.757" v="1713"/>
          <ac:cxnSpMkLst>
            <pc:docMk/>
            <pc:sldMk cId="2978244059" sldId="2745"/>
            <ac:cxnSpMk id="35" creationId="{9E779788-FC31-A19D-558B-46320C999052}"/>
          </ac:cxnSpMkLst>
        </pc:cxnChg>
        <pc:cxnChg chg="mod">
          <ac:chgData name="魏 星达" userId="ca17b13798aa44f7" providerId="LiveId" clId="{D1A1893C-5D7B-E944-BEC6-C43B3BD410ED}" dt="2022-10-21T08:42:37.757" v="1713"/>
          <ac:cxnSpMkLst>
            <pc:docMk/>
            <pc:sldMk cId="2978244059" sldId="2745"/>
            <ac:cxnSpMk id="36" creationId="{82BEA306-E296-A82F-8384-97263DD65EC2}"/>
          </ac:cxnSpMkLst>
        </pc:cxnChg>
        <pc:cxnChg chg="mod">
          <ac:chgData name="魏 星达" userId="ca17b13798aa44f7" providerId="LiveId" clId="{D1A1893C-5D7B-E944-BEC6-C43B3BD410ED}" dt="2022-10-21T08:42:37.757" v="1713"/>
          <ac:cxnSpMkLst>
            <pc:docMk/>
            <pc:sldMk cId="2978244059" sldId="2745"/>
            <ac:cxnSpMk id="37" creationId="{0A5BA659-9288-B748-CAB5-E35A88C31E91}"/>
          </ac:cxnSpMkLst>
        </pc:cxnChg>
        <pc:cxnChg chg="mod">
          <ac:chgData name="魏 星达" userId="ca17b13798aa44f7" providerId="LiveId" clId="{D1A1893C-5D7B-E944-BEC6-C43B3BD410ED}" dt="2022-10-21T08:42:37.757" v="1713"/>
          <ac:cxnSpMkLst>
            <pc:docMk/>
            <pc:sldMk cId="2978244059" sldId="2745"/>
            <ac:cxnSpMk id="39" creationId="{1FAE8704-13C2-2BC6-1D42-91589C20B056}"/>
          </ac:cxnSpMkLst>
        </pc:cxnChg>
        <pc:cxnChg chg="mod">
          <ac:chgData name="魏 星达" userId="ca17b13798aa44f7" providerId="LiveId" clId="{D1A1893C-5D7B-E944-BEC6-C43B3BD410ED}" dt="2022-10-21T08:42:37.757" v="1713"/>
          <ac:cxnSpMkLst>
            <pc:docMk/>
            <pc:sldMk cId="2978244059" sldId="2745"/>
            <ac:cxnSpMk id="40" creationId="{5D2D27E4-1F92-933E-56B4-5AA37C4DCBE8}"/>
          </ac:cxnSpMkLst>
        </pc:cxnChg>
        <pc:cxnChg chg="mod">
          <ac:chgData name="魏 星达" userId="ca17b13798aa44f7" providerId="LiveId" clId="{D1A1893C-5D7B-E944-BEC6-C43B3BD410ED}" dt="2022-10-21T08:42:37.757" v="1713"/>
          <ac:cxnSpMkLst>
            <pc:docMk/>
            <pc:sldMk cId="2978244059" sldId="2745"/>
            <ac:cxnSpMk id="41" creationId="{F07C5F87-883D-2399-5716-068CF183D194}"/>
          </ac:cxnSpMkLst>
        </pc:cxnChg>
        <pc:cxnChg chg="mod">
          <ac:chgData name="魏 星达" userId="ca17b13798aa44f7" providerId="LiveId" clId="{D1A1893C-5D7B-E944-BEC6-C43B3BD410ED}" dt="2022-10-21T08:42:37.757" v="1713"/>
          <ac:cxnSpMkLst>
            <pc:docMk/>
            <pc:sldMk cId="2978244059" sldId="2745"/>
            <ac:cxnSpMk id="42" creationId="{159F0BC2-ED0F-8171-B75F-284935B37F63}"/>
          </ac:cxnSpMkLst>
        </pc:cxnChg>
        <pc:cxnChg chg="mod">
          <ac:chgData name="魏 星达" userId="ca17b13798aa44f7" providerId="LiveId" clId="{D1A1893C-5D7B-E944-BEC6-C43B3BD410ED}" dt="2022-10-21T08:42:37.757" v="1713"/>
          <ac:cxnSpMkLst>
            <pc:docMk/>
            <pc:sldMk cId="2978244059" sldId="2745"/>
            <ac:cxnSpMk id="43" creationId="{D84428B8-EF66-6849-79EF-CA59123F2353}"/>
          </ac:cxnSpMkLst>
        </pc:cxnChg>
        <pc:cxnChg chg="mod">
          <ac:chgData name="魏 星达" userId="ca17b13798aa44f7" providerId="LiveId" clId="{D1A1893C-5D7B-E944-BEC6-C43B3BD410ED}" dt="2022-10-21T08:42:37.757" v="1713"/>
          <ac:cxnSpMkLst>
            <pc:docMk/>
            <pc:sldMk cId="2978244059" sldId="2745"/>
            <ac:cxnSpMk id="45" creationId="{1C4FB18F-FDB8-C885-C6E6-8DFC90385681}"/>
          </ac:cxnSpMkLst>
        </pc:cxnChg>
        <pc:cxnChg chg="mod">
          <ac:chgData name="魏 星达" userId="ca17b13798aa44f7" providerId="LiveId" clId="{D1A1893C-5D7B-E944-BEC6-C43B3BD410ED}" dt="2022-10-21T08:42:37.757" v="1713"/>
          <ac:cxnSpMkLst>
            <pc:docMk/>
            <pc:sldMk cId="2978244059" sldId="2745"/>
            <ac:cxnSpMk id="46" creationId="{4599E0E3-5A42-4D21-CC5D-3441CE77807C}"/>
          </ac:cxnSpMkLst>
        </pc:cxnChg>
        <pc:cxnChg chg="mod">
          <ac:chgData name="魏 星达" userId="ca17b13798aa44f7" providerId="LiveId" clId="{D1A1893C-5D7B-E944-BEC6-C43B3BD410ED}" dt="2022-10-21T08:42:37.757" v="1713"/>
          <ac:cxnSpMkLst>
            <pc:docMk/>
            <pc:sldMk cId="2978244059" sldId="2745"/>
            <ac:cxnSpMk id="47" creationId="{C8500976-7F73-E6CA-ADF7-E1A7F06F037C}"/>
          </ac:cxnSpMkLst>
        </pc:cxnChg>
        <pc:cxnChg chg="mod">
          <ac:chgData name="魏 星达" userId="ca17b13798aa44f7" providerId="LiveId" clId="{D1A1893C-5D7B-E944-BEC6-C43B3BD410ED}" dt="2022-10-21T08:42:37.757" v="1713"/>
          <ac:cxnSpMkLst>
            <pc:docMk/>
            <pc:sldMk cId="2978244059" sldId="2745"/>
            <ac:cxnSpMk id="48" creationId="{DA8E4D10-B870-3497-75A7-227999C8C22A}"/>
          </ac:cxnSpMkLst>
        </pc:cxnChg>
        <pc:cxnChg chg="mod">
          <ac:chgData name="魏 星达" userId="ca17b13798aa44f7" providerId="LiveId" clId="{D1A1893C-5D7B-E944-BEC6-C43B3BD410ED}" dt="2022-10-21T08:42:37.757" v="1713"/>
          <ac:cxnSpMkLst>
            <pc:docMk/>
            <pc:sldMk cId="2978244059" sldId="2745"/>
            <ac:cxnSpMk id="49" creationId="{E929F608-3E75-8461-05DF-2ADC47795C1A}"/>
          </ac:cxnSpMkLst>
        </pc:cxnChg>
        <pc:cxnChg chg="mod">
          <ac:chgData name="魏 星达" userId="ca17b13798aa44f7" providerId="LiveId" clId="{D1A1893C-5D7B-E944-BEC6-C43B3BD410ED}" dt="2022-10-21T08:42:37.757" v="1713"/>
          <ac:cxnSpMkLst>
            <pc:docMk/>
            <pc:sldMk cId="2978244059" sldId="2745"/>
            <ac:cxnSpMk id="51" creationId="{4E2CDCC0-8084-D4CC-AFE0-59FF200DE400}"/>
          </ac:cxnSpMkLst>
        </pc:cxnChg>
        <pc:cxnChg chg="mod">
          <ac:chgData name="魏 星达" userId="ca17b13798aa44f7" providerId="LiveId" clId="{D1A1893C-5D7B-E944-BEC6-C43B3BD410ED}" dt="2022-10-21T08:42:37.757" v="1713"/>
          <ac:cxnSpMkLst>
            <pc:docMk/>
            <pc:sldMk cId="2978244059" sldId="2745"/>
            <ac:cxnSpMk id="52" creationId="{F4B5F511-595B-C460-9367-E55595F23F3B}"/>
          </ac:cxnSpMkLst>
        </pc:cxnChg>
        <pc:cxnChg chg="mod">
          <ac:chgData name="魏 星达" userId="ca17b13798aa44f7" providerId="LiveId" clId="{D1A1893C-5D7B-E944-BEC6-C43B3BD410ED}" dt="2022-10-21T08:42:37.757" v="1713"/>
          <ac:cxnSpMkLst>
            <pc:docMk/>
            <pc:sldMk cId="2978244059" sldId="2745"/>
            <ac:cxnSpMk id="53" creationId="{ECB8E141-08BC-DF98-49B2-00C98C0636A3}"/>
          </ac:cxnSpMkLst>
        </pc:cxnChg>
        <pc:cxnChg chg="mod">
          <ac:chgData name="魏 星达" userId="ca17b13798aa44f7" providerId="LiveId" clId="{D1A1893C-5D7B-E944-BEC6-C43B3BD410ED}" dt="2022-10-21T08:42:37.757" v="1713"/>
          <ac:cxnSpMkLst>
            <pc:docMk/>
            <pc:sldMk cId="2978244059" sldId="2745"/>
            <ac:cxnSpMk id="54" creationId="{CFB8119F-734B-1410-C028-FBB134735F88}"/>
          </ac:cxnSpMkLst>
        </pc:cxnChg>
        <pc:cxnChg chg="mod">
          <ac:chgData name="魏 星达" userId="ca17b13798aa44f7" providerId="LiveId" clId="{D1A1893C-5D7B-E944-BEC6-C43B3BD410ED}" dt="2022-10-21T08:42:37.757" v="1713"/>
          <ac:cxnSpMkLst>
            <pc:docMk/>
            <pc:sldMk cId="2978244059" sldId="2745"/>
            <ac:cxnSpMk id="55" creationId="{7074D39B-1A26-9CE6-87F4-62DA31BD1F9E}"/>
          </ac:cxnSpMkLst>
        </pc:cxnChg>
      </pc:sldChg>
      <pc:sldChg chg="addSp modSp new mod modNotesTx">
        <pc:chgData name="魏 星达" userId="ca17b13798aa44f7" providerId="LiveId" clId="{D1A1893C-5D7B-E944-BEC6-C43B3BD410ED}" dt="2022-10-21T08:47:46.438" v="1950" actId="20577"/>
        <pc:sldMkLst>
          <pc:docMk/>
          <pc:sldMk cId="2889635754" sldId="2746"/>
        </pc:sldMkLst>
        <pc:spChg chg="mod">
          <ac:chgData name="魏 星达" userId="ca17b13798aa44f7" providerId="LiveId" clId="{D1A1893C-5D7B-E944-BEC6-C43B3BD410ED}" dt="2022-10-21T08:46:21.090" v="1766"/>
          <ac:spMkLst>
            <pc:docMk/>
            <pc:sldMk cId="2889635754" sldId="2746"/>
            <ac:spMk id="2" creationId="{0482863E-57F7-8327-AD3C-C5C5F1C70DE3}"/>
          </ac:spMkLst>
        </pc:spChg>
        <pc:spChg chg="mod">
          <ac:chgData name="魏 星达" userId="ca17b13798aa44f7" providerId="LiveId" clId="{D1A1893C-5D7B-E944-BEC6-C43B3BD410ED}" dt="2022-10-21T08:47:28.727" v="1925" actId="14100"/>
          <ac:spMkLst>
            <pc:docMk/>
            <pc:sldMk cId="2889635754" sldId="2746"/>
            <ac:spMk id="3" creationId="{863002EA-2EB2-1B65-A8E3-310DEB970E4D}"/>
          </ac:spMkLst>
        </pc:spChg>
        <pc:spChg chg="add mod">
          <ac:chgData name="魏 星达" userId="ca17b13798aa44f7" providerId="LiveId" clId="{D1A1893C-5D7B-E944-BEC6-C43B3BD410ED}" dt="2022-10-21T08:47:35.527" v="1927" actId="1076"/>
          <ac:spMkLst>
            <pc:docMk/>
            <pc:sldMk cId="2889635754" sldId="2746"/>
            <ac:spMk id="7" creationId="{8B133380-CA73-4DF7-5778-8F10EBDDC0DB}"/>
          </ac:spMkLst>
        </pc:spChg>
        <pc:spChg chg="add mod">
          <ac:chgData name="魏 星达" userId="ca17b13798aa44f7" providerId="LiveId" clId="{D1A1893C-5D7B-E944-BEC6-C43B3BD410ED}" dt="2022-10-21T08:47:40.827" v="1928" actId="1076"/>
          <ac:spMkLst>
            <pc:docMk/>
            <pc:sldMk cId="2889635754" sldId="2746"/>
            <ac:spMk id="8" creationId="{D586EDE1-32DF-F0E4-94B3-A88BA822159A}"/>
          </ac:spMkLst>
        </pc:spChg>
        <pc:picChg chg="add mod">
          <ac:chgData name="魏 星达" userId="ca17b13798aa44f7" providerId="LiveId" clId="{D1A1893C-5D7B-E944-BEC6-C43B3BD410ED}" dt="2022-10-21T08:47:29.263" v="1926"/>
          <ac:picMkLst>
            <pc:docMk/>
            <pc:sldMk cId="2889635754" sldId="2746"/>
            <ac:picMk id="5" creationId="{9143CFCA-3F6C-E011-FC35-89B688D8BC03}"/>
          </ac:picMkLst>
        </pc:picChg>
        <pc:picChg chg="add mod">
          <ac:chgData name="魏 星达" userId="ca17b13798aa44f7" providerId="LiveId" clId="{D1A1893C-5D7B-E944-BEC6-C43B3BD410ED}" dt="2022-10-21T08:47:29.263" v="1926"/>
          <ac:picMkLst>
            <pc:docMk/>
            <pc:sldMk cId="2889635754" sldId="2746"/>
            <ac:picMk id="6" creationId="{0FB6926E-1489-5FD9-CBC7-5ED6D1270C54}"/>
          </ac:picMkLst>
        </pc:picChg>
      </pc:sldChg>
      <pc:sldChg chg="addSp delSp modSp new mod">
        <pc:chgData name="魏 星达" userId="ca17b13798aa44f7" providerId="LiveId" clId="{D1A1893C-5D7B-E944-BEC6-C43B3BD410ED}" dt="2022-10-21T12:52:30.989" v="2464" actId="27636"/>
        <pc:sldMkLst>
          <pc:docMk/>
          <pc:sldMk cId="1122078538" sldId="2747"/>
        </pc:sldMkLst>
        <pc:spChg chg="mod">
          <ac:chgData name="魏 星达" userId="ca17b13798aa44f7" providerId="LiveId" clId="{D1A1893C-5D7B-E944-BEC6-C43B3BD410ED}" dt="2022-10-21T08:52:07.774" v="1952"/>
          <ac:spMkLst>
            <pc:docMk/>
            <pc:sldMk cId="1122078538" sldId="2747"/>
            <ac:spMk id="2" creationId="{3253E8FD-B653-0203-D1B5-2C0FFCE36745}"/>
          </ac:spMkLst>
        </pc:spChg>
        <pc:spChg chg="mod">
          <ac:chgData name="魏 星达" userId="ca17b13798aa44f7" providerId="LiveId" clId="{D1A1893C-5D7B-E944-BEC6-C43B3BD410ED}" dt="2022-10-21T12:52:30.989" v="2464" actId="27636"/>
          <ac:spMkLst>
            <pc:docMk/>
            <pc:sldMk cId="1122078538" sldId="2747"/>
            <ac:spMk id="3" creationId="{CF37966E-996F-E2EB-2C3B-8FC98C2C9363}"/>
          </ac:spMkLst>
        </pc:spChg>
        <pc:spChg chg="add del mod">
          <ac:chgData name="魏 星达" userId="ca17b13798aa44f7" providerId="LiveId" clId="{D1A1893C-5D7B-E944-BEC6-C43B3BD410ED}" dt="2022-10-21T12:50:41.155" v="2340" actId="478"/>
          <ac:spMkLst>
            <pc:docMk/>
            <pc:sldMk cId="1122078538" sldId="2747"/>
            <ac:spMk id="6" creationId="{BBE5FB0C-5FAD-A790-7132-5B271069688F}"/>
          </ac:spMkLst>
        </pc:spChg>
        <pc:picChg chg="add mod">
          <ac:chgData name="魏 星达" userId="ca17b13798aa44f7" providerId="LiveId" clId="{D1A1893C-5D7B-E944-BEC6-C43B3BD410ED}" dt="2022-10-21T12:50:38.487" v="2339" actId="1076"/>
          <ac:picMkLst>
            <pc:docMk/>
            <pc:sldMk cId="1122078538" sldId="2747"/>
            <ac:picMk id="5" creationId="{57F87A0E-9663-B243-A08E-66CB60FD0F7F}"/>
          </ac:picMkLst>
        </pc:picChg>
      </pc:sldChg>
      <pc:sldChg chg="addSp delSp modSp new mod">
        <pc:chgData name="魏 星达" userId="ca17b13798aa44f7" providerId="LiveId" clId="{D1A1893C-5D7B-E944-BEC6-C43B3BD410ED}" dt="2022-10-21T12:53:08.204" v="2599" actId="20577"/>
        <pc:sldMkLst>
          <pc:docMk/>
          <pc:sldMk cId="3103353012" sldId="2748"/>
        </pc:sldMkLst>
        <pc:spChg chg="mod">
          <ac:chgData name="魏 星达" userId="ca17b13798aa44f7" providerId="LiveId" clId="{D1A1893C-5D7B-E944-BEC6-C43B3BD410ED}" dt="2022-10-21T08:55:14.985" v="2004"/>
          <ac:spMkLst>
            <pc:docMk/>
            <pc:sldMk cId="3103353012" sldId="2748"/>
            <ac:spMk id="2" creationId="{1AC05370-F3E5-8DEC-A808-8BD9C06B5F4E}"/>
          </ac:spMkLst>
        </pc:spChg>
        <pc:spChg chg="mod">
          <ac:chgData name="魏 星达" userId="ca17b13798aa44f7" providerId="LiveId" clId="{D1A1893C-5D7B-E944-BEC6-C43B3BD410ED}" dt="2022-10-21T12:53:08.204" v="2599" actId="20577"/>
          <ac:spMkLst>
            <pc:docMk/>
            <pc:sldMk cId="3103353012" sldId="2748"/>
            <ac:spMk id="3" creationId="{4B87E0AD-18CF-AD1A-C339-97146F42A06E}"/>
          </ac:spMkLst>
        </pc:spChg>
        <pc:spChg chg="del">
          <ac:chgData name="魏 星达" userId="ca17b13798aa44f7" providerId="LiveId" clId="{D1A1893C-5D7B-E944-BEC6-C43B3BD410ED}" dt="2022-10-21T08:55:41.615" v="2009" actId="478"/>
          <ac:spMkLst>
            <pc:docMk/>
            <pc:sldMk cId="3103353012" sldId="2748"/>
            <ac:spMk id="4" creationId="{8D22B59B-C129-CFA0-71A7-05CB2322393E}"/>
          </ac:spMkLst>
        </pc:spChg>
        <pc:spChg chg="add del mod">
          <ac:chgData name="魏 星达" userId="ca17b13798aa44f7" providerId="LiveId" clId="{D1A1893C-5D7B-E944-BEC6-C43B3BD410ED}" dt="2022-10-21T08:57:11.946" v="2018" actId="478"/>
          <ac:spMkLst>
            <pc:docMk/>
            <pc:sldMk cId="3103353012" sldId="2748"/>
            <ac:spMk id="6" creationId="{DB0ACF4D-D5ED-F216-48AB-176198C589F9}"/>
          </ac:spMkLst>
        </pc:spChg>
        <pc:spChg chg="add mod">
          <ac:chgData name="魏 星达" userId="ca17b13798aa44f7" providerId="LiveId" clId="{D1A1893C-5D7B-E944-BEC6-C43B3BD410ED}" dt="2022-10-21T12:52:50.349" v="2514" actId="1076"/>
          <ac:spMkLst>
            <pc:docMk/>
            <pc:sldMk cId="3103353012" sldId="2748"/>
            <ac:spMk id="8" creationId="{E697DB00-15F2-7D85-3367-7EBFF266C527}"/>
          </ac:spMkLst>
        </pc:spChg>
        <pc:picChg chg="add del mod">
          <ac:chgData name="魏 星达" userId="ca17b13798aa44f7" providerId="LiveId" clId="{D1A1893C-5D7B-E944-BEC6-C43B3BD410ED}" dt="2022-10-21T08:57:11.946" v="2018" actId="478"/>
          <ac:picMkLst>
            <pc:docMk/>
            <pc:sldMk cId="3103353012" sldId="2748"/>
            <ac:picMk id="5" creationId="{556C802A-A729-9670-F259-4153ABE55634}"/>
          </ac:picMkLst>
        </pc:picChg>
        <pc:picChg chg="add mod">
          <ac:chgData name="魏 星达" userId="ca17b13798aa44f7" providerId="LiveId" clId="{D1A1893C-5D7B-E944-BEC6-C43B3BD410ED}" dt="2022-10-21T12:52:50.349" v="2514" actId="1076"/>
          <ac:picMkLst>
            <pc:docMk/>
            <pc:sldMk cId="3103353012" sldId="2748"/>
            <ac:picMk id="7" creationId="{577E46CD-3080-5BE6-F57E-16F5EB818C9C}"/>
          </ac:picMkLst>
        </pc:picChg>
      </pc:sldChg>
      <pc:sldChg chg="addSp delSp modSp new mod">
        <pc:chgData name="魏 星达" userId="ca17b13798aa44f7" providerId="LiveId" clId="{D1A1893C-5D7B-E944-BEC6-C43B3BD410ED}" dt="2022-10-21T12:56:02.554" v="2777" actId="20577"/>
        <pc:sldMkLst>
          <pc:docMk/>
          <pc:sldMk cId="2649645225" sldId="2749"/>
        </pc:sldMkLst>
        <pc:spChg chg="mod">
          <ac:chgData name="魏 星达" userId="ca17b13798aa44f7" providerId="LiveId" clId="{D1A1893C-5D7B-E944-BEC6-C43B3BD410ED}" dt="2022-10-21T12:56:02.554" v="2777" actId="20577"/>
          <ac:spMkLst>
            <pc:docMk/>
            <pc:sldMk cId="2649645225" sldId="2749"/>
            <ac:spMk id="2" creationId="{CA930282-CC0F-B4C1-3AB7-D6076B2BE73E}"/>
          </ac:spMkLst>
        </pc:spChg>
        <pc:spChg chg="add del">
          <ac:chgData name="魏 星达" userId="ca17b13798aa44f7" providerId="LiveId" clId="{D1A1893C-5D7B-E944-BEC6-C43B3BD410ED}" dt="2022-10-21T12:55:46.208" v="2750"/>
          <ac:spMkLst>
            <pc:docMk/>
            <pc:sldMk cId="2649645225" sldId="2749"/>
            <ac:spMk id="3" creationId="{C08810FD-0099-B2BD-0BA0-1395FE04E2E4}"/>
          </ac:spMkLst>
        </pc:spChg>
        <pc:graphicFrameChg chg="add del mod">
          <ac:chgData name="魏 星达" userId="ca17b13798aa44f7" providerId="LiveId" clId="{D1A1893C-5D7B-E944-BEC6-C43B3BD410ED}" dt="2022-10-21T12:55:46.208" v="2750"/>
          <ac:graphicFrameMkLst>
            <pc:docMk/>
            <pc:sldMk cId="2649645225" sldId="2749"/>
            <ac:graphicFrameMk id="5" creationId="{6DBBCBB7-115B-3838-9E9F-AF8465333B5B}"/>
          </ac:graphicFrameMkLst>
        </pc:graphicFrameChg>
        <pc:graphicFrameChg chg="add mod">
          <ac:chgData name="魏 星达" userId="ca17b13798aa44f7" providerId="LiveId" clId="{D1A1893C-5D7B-E944-BEC6-C43B3BD410ED}" dt="2022-10-21T12:55:50.232" v="2751"/>
          <ac:graphicFrameMkLst>
            <pc:docMk/>
            <pc:sldMk cId="2649645225" sldId="2749"/>
            <ac:graphicFrameMk id="6" creationId="{1107314D-86B1-BABE-6911-DC8C13E4CDD7}"/>
          </ac:graphicFrameMkLst>
        </pc:graphicFrameChg>
      </pc:sldChg>
      <pc:sldChg chg="addSp modSp new mod">
        <pc:chgData name="魏 星达" userId="ca17b13798aa44f7" providerId="LiveId" clId="{D1A1893C-5D7B-E944-BEC6-C43B3BD410ED}" dt="2022-10-21T12:55:32.783" v="2748" actId="14100"/>
        <pc:sldMkLst>
          <pc:docMk/>
          <pc:sldMk cId="596032145" sldId="2750"/>
        </pc:sldMkLst>
        <pc:spChg chg="mod">
          <ac:chgData name="魏 星达" userId="ca17b13798aa44f7" providerId="LiveId" clId="{D1A1893C-5D7B-E944-BEC6-C43B3BD410ED}" dt="2022-10-21T08:58:54.461" v="2074" actId="20577"/>
          <ac:spMkLst>
            <pc:docMk/>
            <pc:sldMk cId="596032145" sldId="2750"/>
            <ac:spMk id="2" creationId="{DF8C9764-5EFF-67EB-9704-1E797CA3E3A2}"/>
          </ac:spMkLst>
        </pc:spChg>
        <pc:spChg chg="mod">
          <ac:chgData name="魏 星达" userId="ca17b13798aa44f7" providerId="LiveId" clId="{D1A1893C-5D7B-E944-BEC6-C43B3BD410ED}" dt="2022-10-21T12:55:32.783" v="2748" actId="14100"/>
          <ac:spMkLst>
            <pc:docMk/>
            <pc:sldMk cId="596032145" sldId="2750"/>
            <ac:spMk id="3" creationId="{5A152A10-1889-0B96-5B5E-7B4143F1F372}"/>
          </ac:spMkLst>
        </pc:spChg>
        <pc:spChg chg="add mod">
          <ac:chgData name="魏 星达" userId="ca17b13798aa44f7" providerId="LiveId" clId="{D1A1893C-5D7B-E944-BEC6-C43B3BD410ED}" dt="2022-10-21T12:53:56.788" v="2624"/>
          <ac:spMkLst>
            <pc:docMk/>
            <pc:sldMk cId="596032145" sldId="2750"/>
            <ac:spMk id="7" creationId="{04315727-218F-756D-5FF6-28EA8498641E}"/>
          </ac:spMkLst>
        </pc:spChg>
        <pc:spChg chg="add mod">
          <ac:chgData name="魏 星达" userId="ca17b13798aa44f7" providerId="LiveId" clId="{D1A1893C-5D7B-E944-BEC6-C43B3BD410ED}" dt="2022-10-21T12:54:00.414" v="2625" actId="1076"/>
          <ac:spMkLst>
            <pc:docMk/>
            <pc:sldMk cId="596032145" sldId="2750"/>
            <ac:spMk id="8" creationId="{3D5CF83A-A45E-6C65-EC7A-0EC649AD2E9C}"/>
          </ac:spMkLst>
        </pc:spChg>
        <pc:picChg chg="add mod">
          <ac:chgData name="魏 星达" userId="ca17b13798aa44f7" providerId="LiveId" clId="{D1A1893C-5D7B-E944-BEC6-C43B3BD410ED}" dt="2022-10-21T12:53:56.788" v="2624"/>
          <ac:picMkLst>
            <pc:docMk/>
            <pc:sldMk cId="596032145" sldId="2750"/>
            <ac:picMk id="5" creationId="{B6DC6D60-402E-74B6-0C8E-DAE70345AD76}"/>
          </ac:picMkLst>
        </pc:picChg>
        <pc:picChg chg="add mod">
          <ac:chgData name="魏 星达" userId="ca17b13798aa44f7" providerId="LiveId" clId="{D1A1893C-5D7B-E944-BEC6-C43B3BD410ED}" dt="2022-10-21T12:54:00.414" v="2625" actId="1076"/>
          <ac:picMkLst>
            <pc:docMk/>
            <pc:sldMk cId="596032145" sldId="2750"/>
            <ac:picMk id="6" creationId="{76DF648F-DE9B-8AB5-78BC-61131D03F869}"/>
          </ac:picMkLst>
        </pc:picChg>
      </pc:sldChg>
      <pc:sldChg chg="addSp delSp modSp new mod modNotesTx">
        <pc:chgData name="魏 星达" userId="ca17b13798aa44f7" providerId="LiveId" clId="{D1A1893C-5D7B-E944-BEC6-C43B3BD410ED}" dt="2022-10-21T12:52:43.470" v="2513" actId="1076"/>
        <pc:sldMkLst>
          <pc:docMk/>
          <pc:sldMk cId="168896298" sldId="2751"/>
        </pc:sldMkLst>
        <pc:spChg chg="mod">
          <ac:chgData name="魏 星达" userId="ca17b13798aa44f7" providerId="LiveId" clId="{D1A1893C-5D7B-E944-BEC6-C43B3BD410ED}" dt="2022-10-21T08:59:21.360" v="2088" actId="20577"/>
          <ac:spMkLst>
            <pc:docMk/>
            <pc:sldMk cId="168896298" sldId="2751"/>
            <ac:spMk id="2" creationId="{C0AA063D-C640-7114-AA46-67844A0B8C61}"/>
          </ac:spMkLst>
        </pc:spChg>
        <pc:spChg chg="mod">
          <ac:chgData name="魏 星达" userId="ca17b13798aa44f7" providerId="LiveId" clId="{D1A1893C-5D7B-E944-BEC6-C43B3BD410ED}" dt="2022-10-21T12:52:41.460" v="2512" actId="20577"/>
          <ac:spMkLst>
            <pc:docMk/>
            <pc:sldMk cId="168896298" sldId="2751"/>
            <ac:spMk id="3" creationId="{D1954755-9266-03DE-52C9-567E96CAF471}"/>
          </ac:spMkLst>
        </pc:spChg>
        <pc:picChg chg="add mod">
          <ac:chgData name="魏 星达" userId="ca17b13798aa44f7" providerId="LiveId" clId="{D1A1893C-5D7B-E944-BEC6-C43B3BD410ED}" dt="2022-10-21T12:52:43.470" v="2513" actId="1076"/>
          <ac:picMkLst>
            <pc:docMk/>
            <pc:sldMk cId="168896298" sldId="2751"/>
            <ac:picMk id="5" creationId="{3519F2E2-ECF7-464D-EDC8-ECC18F8AE0AC}"/>
          </ac:picMkLst>
        </pc:picChg>
        <pc:picChg chg="add del mod">
          <ac:chgData name="魏 星达" userId="ca17b13798aa44f7" providerId="LiveId" clId="{D1A1893C-5D7B-E944-BEC6-C43B3BD410ED}" dt="2022-10-21T09:00:03.505" v="2188"/>
          <ac:picMkLst>
            <pc:docMk/>
            <pc:sldMk cId="168896298" sldId="2751"/>
            <ac:picMk id="6" creationId="{DFAF256F-6D4B-D440-6160-43200475F5D3}"/>
          </ac:picMkLst>
        </pc:picChg>
      </pc:sldChg>
      <pc:sldChg chg="new del">
        <pc:chgData name="魏 星达" userId="ca17b13798aa44f7" providerId="LiveId" clId="{D1A1893C-5D7B-E944-BEC6-C43B3BD410ED}" dt="2022-10-21T13:02:05.702" v="2883" actId="2696"/>
        <pc:sldMkLst>
          <pc:docMk/>
          <pc:sldMk cId="2772185569" sldId="2752"/>
        </pc:sldMkLst>
      </pc:sldChg>
      <pc:sldChg chg="modSp add mod">
        <pc:chgData name="魏 星达" userId="ca17b13798aa44f7" providerId="LiveId" clId="{D1A1893C-5D7B-E944-BEC6-C43B3BD410ED}" dt="2022-10-21T12:56:40.470" v="2806" actId="20577"/>
        <pc:sldMkLst>
          <pc:docMk/>
          <pc:sldMk cId="3652822149" sldId="2753"/>
        </pc:sldMkLst>
        <pc:spChg chg="mod">
          <ac:chgData name="魏 星达" userId="ca17b13798aa44f7" providerId="LiveId" clId="{D1A1893C-5D7B-E944-BEC6-C43B3BD410ED}" dt="2022-10-21T12:56:40.470" v="2806" actId="20577"/>
          <ac:spMkLst>
            <pc:docMk/>
            <pc:sldMk cId="3652822149" sldId="2753"/>
            <ac:spMk id="5" creationId="{375403D9-9667-EA4B-986A-9CD8EA818815}"/>
          </ac:spMkLst>
        </pc:spChg>
      </pc:sldChg>
      <pc:sldChg chg="modSp add mod">
        <pc:chgData name="魏 星达" userId="ca17b13798aa44f7" providerId="LiveId" clId="{D1A1893C-5D7B-E944-BEC6-C43B3BD410ED}" dt="2022-10-21T13:01:43.919" v="2875" actId="20577"/>
        <pc:sldMkLst>
          <pc:docMk/>
          <pc:sldMk cId="2714904666" sldId="2754"/>
        </pc:sldMkLst>
        <pc:spChg chg="mod">
          <ac:chgData name="魏 星达" userId="ca17b13798aa44f7" providerId="LiveId" clId="{D1A1893C-5D7B-E944-BEC6-C43B3BD410ED}" dt="2022-10-21T13:01:43.919" v="2875" actId="20577"/>
          <ac:spMkLst>
            <pc:docMk/>
            <pc:sldMk cId="2714904666" sldId="2754"/>
            <ac:spMk id="5" creationId="{375403D9-9667-EA4B-986A-9CD8EA81881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49177943048658"/>
          <c:y val="5.1069535095163467E-2"/>
          <c:w val="0.69526243101589102"/>
          <c:h val="0.72022291645588443"/>
        </c:manualLayout>
      </c:layout>
      <c:barChart>
        <c:barDir val="col"/>
        <c:grouping val="clustered"/>
        <c:varyColors val="0"/>
        <c:ser>
          <c:idx val="0"/>
          <c:order val="0"/>
          <c:tx>
            <c:strRef>
              <c:f>Sheet1!$B$1</c:f>
              <c:strCache>
                <c:ptCount val="1"/>
                <c:pt idx="0">
                  <c:v>RDMA-KVS</c:v>
                </c:pt>
              </c:strCache>
            </c:strRef>
          </c:tx>
          <c:spPr>
            <a:solidFill>
              <a:schemeClr val="accent1"/>
            </a:solidFill>
            <a:ln>
              <a:noFill/>
            </a:ln>
            <a:effectLst/>
          </c:spPr>
          <c:invertIfNegative val="0"/>
          <c:dPt>
            <c:idx val="0"/>
            <c:invertIfNegative val="0"/>
            <c:bubble3D val="0"/>
            <c:spPr>
              <a:solidFill>
                <a:srgbClr val="B2182B"/>
              </a:solidFill>
              <a:ln>
                <a:noFill/>
              </a:ln>
              <a:effectLst/>
            </c:spPr>
            <c:extLst>
              <c:ext xmlns:c16="http://schemas.microsoft.com/office/drawing/2014/chart" uri="{C3380CC4-5D6E-409C-BE32-E72D297353CC}">
                <c16:uniqueId val="{00000001-DE46-6F43-8173-0309A788469F}"/>
              </c:ext>
            </c:extLst>
          </c:dPt>
          <c:cat>
            <c:strRef>
              <c:f>Sheet1!$A$2</c:f>
              <c:strCache>
                <c:ptCount val="1"/>
                <c:pt idx="0">
                  <c:v>Throughput: Mops</c:v>
                </c:pt>
              </c:strCache>
            </c:strRef>
          </c:cat>
          <c:val>
            <c:numRef>
              <c:f>Sheet1!$B$2</c:f>
              <c:numCache>
                <c:formatCode>General</c:formatCode>
                <c:ptCount val="1"/>
                <c:pt idx="0">
                  <c:v>53.8</c:v>
                </c:pt>
              </c:numCache>
            </c:numRef>
          </c:val>
          <c:extLst>
            <c:ext xmlns:c16="http://schemas.microsoft.com/office/drawing/2014/chart" uri="{C3380CC4-5D6E-409C-BE32-E72D297353CC}">
              <c16:uniqueId val="{00000002-DE46-6F43-8173-0309A788469F}"/>
            </c:ext>
          </c:extLst>
        </c:ser>
        <c:ser>
          <c:idx val="1"/>
          <c:order val="1"/>
          <c:tx>
            <c:strRef>
              <c:f>Sheet1!$C$1</c:f>
              <c:strCache>
                <c:ptCount val="1"/>
                <c:pt idx="0">
                  <c:v>SmartNIC-KVS</c:v>
                </c:pt>
              </c:strCache>
            </c:strRef>
          </c:tx>
          <c:spPr>
            <a:solidFill>
              <a:srgbClr val="0432FF"/>
            </a:solidFill>
            <a:ln>
              <a:noFill/>
            </a:ln>
            <a:effectLst/>
          </c:spPr>
          <c:invertIfNegative val="0"/>
          <c:cat>
            <c:strRef>
              <c:f>Sheet1!$A$2</c:f>
              <c:strCache>
                <c:ptCount val="1"/>
                <c:pt idx="0">
                  <c:v>Throughput: Mops</c:v>
                </c:pt>
              </c:strCache>
            </c:strRef>
          </c:cat>
          <c:val>
            <c:numRef>
              <c:f>Sheet1!$C$2</c:f>
              <c:numCache>
                <c:formatCode>General</c:formatCode>
                <c:ptCount val="1"/>
                <c:pt idx="0">
                  <c:v>5.0999999999999996</c:v>
                </c:pt>
              </c:numCache>
            </c:numRef>
          </c:val>
          <c:extLst>
            <c:ext xmlns:c16="http://schemas.microsoft.com/office/drawing/2014/chart" uri="{C3380CC4-5D6E-409C-BE32-E72D297353CC}">
              <c16:uniqueId val="{00000003-DE46-6F43-8173-0309A788469F}"/>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a:t>Throughput (</a:t>
                </a:r>
                <a:r>
                  <a:rPr lang="en-US" altLang="zh-CN" dirty="0" err="1"/>
                  <a:t>Mreqs</a:t>
                </a:r>
                <a:r>
                  <a:rPr lang="en-US" altLang="zh-CN" dirty="0"/>
                  <a:t>/sec)</a:t>
                </a:r>
                <a:endParaRPr lang="zh-CN" altLang="en-US" dirty="0"/>
              </a:p>
            </c:rich>
          </c:tx>
          <c:layout>
            <c:manualLayout>
              <c:xMode val="edge"/>
              <c:yMode val="edge"/>
              <c:x val="9.1991510734954179E-2"/>
              <c:y val="8.7960047380415046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44061535"/>
        <c:crosses val="autoZero"/>
        <c:crossBetween val="between"/>
        <c:majorUnit val="1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760107251201559E-2"/>
          <c:y val="6.1353863503454488E-2"/>
          <c:w val="0.90192616415566573"/>
          <c:h val="0.62089221709379161"/>
        </c:manualLayout>
      </c:layout>
      <c:lineChart>
        <c:grouping val="standard"/>
        <c:varyColors val="0"/>
        <c:ser>
          <c:idx val="0"/>
          <c:order val="0"/>
          <c:tx>
            <c:strRef>
              <c:f>Sheet1!$B$1</c:f>
              <c:strCache>
                <c:ptCount val="1"/>
                <c:pt idx="0">
                  <c:v>Path 1</c:v>
                </c:pt>
              </c:strCache>
            </c:strRef>
          </c:tx>
          <c:spPr>
            <a:ln w="19050" cap="rnd">
              <a:solidFill>
                <a:srgbClr val="0432FF"/>
              </a:solidFill>
              <a:round/>
            </a:ln>
            <a:effectLst/>
          </c:spPr>
          <c:marker>
            <c:symbol val="none"/>
          </c:marker>
          <c:cat>
            <c:numRef>
              <c:f>Sheet1!$A$2:$A$7</c:f>
              <c:numCache>
                <c:formatCode>General</c:formatCode>
                <c:ptCount val="6"/>
                <c:pt idx="0">
                  <c:v>1</c:v>
                </c:pt>
                <c:pt idx="1">
                  <c:v>3</c:v>
                </c:pt>
                <c:pt idx="2">
                  <c:v>5</c:v>
                </c:pt>
                <c:pt idx="3">
                  <c:v>7</c:v>
                </c:pt>
                <c:pt idx="4">
                  <c:v>9</c:v>
                </c:pt>
                <c:pt idx="5">
                  <c:v>11</c:v>
                </c:pt>
              </c:numCache>
            </c:numRef>
          </c:cat>
          <c:val>
            <c:numRef>
              <c:f>Sheet1!$B$2:$B$7</c:f>
              <c:numCache>
                <c:formatCode>General</c:formatCode>
                <c:ptCount val="6"/>
                <c:pt idx="0">
                  <c:v>50.9</c:v>
                </c:pt>
                <c:pt idx="1">
                  <c:v>142.19999999999999</c:v>
                </c:pt>
                <c:pt idx="2">
                  <c:v>176.4</c:v>
                </c:pt>
                <c:pt idx="3">
                  <c:v>176.4</c:v>
                </c:pt>
                <c:pt idx="4">
                  <c:v>176.4</c:v>
                </c:pt>
                <c:pt idx="5">
                  <c:v>172.5</c:v>
                </c:pt>
              </c:numCache>
            </c:numRef>
          </c:val>
          <c:smooth val="0"/>
          <c:extLst>
            <c:ext xmlns:c16="http://schemas.microsoft.com/office/drawing/2014/chart" uri="{C3380CC4-5D6E-409C-BE32-E72D297353CC}">
              <c16:uniqueId val="{00000000-EFE2-4147-A048-A0800D77AE06}"/>
            </c:ext>
          </c:extLst>
        </c:ser>
        <c:ser>
          <c:idx val="1"/>
          <c:order val="1"/>
          <c:tx>
            <c:strRef>
              <c:f>Sheet1!$C$1</c:f>
              <c:strCache>
                <c:ptCount val="1"/>
                <c:pt idx="0">
                  <c:v>Path 2</c:v>
                </c:pt>
              </c:strCache>
            </c:strRef>
          </c:tx>
          <c:spPr>
            <a:ln w="19050" cap="rnd">
              <a:solidFill>
                <a:srgbClr val="CA0020"/>
              </a:solidFill>
              <a:round/>
            </a:ln>
            <a:effectLst/>
          </c:spPr>
          <c:marker>
            <c:symbol val="none"/>
          </c:marker>
          <c:cat>
            <c:numRef>
              <c:f>Sheet1!$A$2:$A$7</c:f>
              <c:numCache>
                <c:formatCode>General</c:formatCode>
                <c:ptCount val="6"/>
                <c:pt idx="0">
                  <c:v>1</c:v>
                </c:pt>
                <c:pt idx="1">
                  <c:v>3</c:v>
                </c:pt>
                <c:pt idx="2">
                  <c:v>5</c:v>
                </c:pt>
                <c:pt idx="3">
                  <c:v>7</c:v>
                </c:pt>
                <c:pt idx="4">
                  <c:v>9</c:v>
                </c:pt>
                <c:pt idx="5">
                  <c:v>11</c:v>
                </c:pt>
              </c:numCache>
            </c:numRef>
          </c:cat>
          <c:val>
            <c:numRef>
              <c:f>Sheet1!$C$2:$C$7</c:f>
              <c:numCache>
                <c:formatCode>General</c:formatCode>
                <c:ptCount val="6"/>
                <c:pt idx="0">
                  <c:v>38.700000000000003</c:v>
                </c:pt>
                <c:pt idx="1">
                  <c:v>111.4</c:v>
                </c:pt>
                <c:pt idx="2">
                  <c:v>176.2</c:v>
                </c:pt>
                <c:pt idx="3">
                  <c:v>176.4</c:v>
                </c:pt>
                <c:pt idx="4">
                  <c:v>176.4</c:v>
                </c:pt>
                <c:pt idx="5">
                  <c:v>169.2</c:v>
                </c:pt>
              </c:numCache>
            </c:numRef>
          </c:val>
          <c:smooth val="0"/>
          <c:extLst>
            <c:ext xmlns:c16="http://schemas.microsoft.com/office/drawing/2014/chart" uri="{C3380CC4-5D6E-409C-BE32-E72D297353CC}">
              <c16:uniqueId val="{00000001-EFE2-4147-A048-A0800D77AE06}"/>
            </c:ext>
          </c:extLst>
        </c:ser>
        <c:ser>
          <c:idx val="2"/>
          <c:order val="2"/>
          <c:tx>
            <c:strRef>
              <c:f>Sheet1!$D$1</c:f>
              <c:strCache>
                <c:ptCount val="1"/>
                <c:pt idx="0">
                  <c:v>Path 1+ 2</c:v>
                </c:pt>
              </c:strCache>
            </c:strRef>
          </c:tx>
          <c:spPr>
            <a:ln w="28575" cap="rnd">
              <a:solidFill>
                <a:schemeClr val="tx1">
                  <a:alpha val="99000"/>
                </a:schemeClr>
              </a:solidFill>
              <a:round/>
            </a:ln>
            <a:effectLst/>
          </c:spPr>
          <c:marker>
            <c:symbol val="none"/>
          </c:marker>
          <c:cat>
            <c:numRef>
              <c:f>Sheet1!$A$2:$A$7</c:f>
              <c:numCache>
                <c:formatCode>General</c:formatCode>
                <c:ptCount val="6"/>
                <c:pt idx="0">
                  <c:v>1</c:v>
                </c:pt>
                <c:pt idx="1">
                  <c:v>3</c:v>
                </c:pt>
                <c:pt idx="2">
                  <c:v>5</c:v>
                </c:pt>
                <c:pt idx="3">
                  <c:v>7</c:v>
                </c:pt>
                <c:pt idx="4">
                  <c:v>9</c:v>
                </c:pt>
                <c:pt idx="5">
                  <c:v>11</c:v>
                </c:pt>
              </c:numCache>
            </c:numRef>
          </c:cat>
          <c:val>
            <c:numRef>
              <c:f>Sheet1!$D$2:$D$7</c:f>
              <c:numCache>
                <c:formatCode>General</c:formatCode>
                <c:ptCount val="6"/>
                <c:pt idx="0">
                  <c:v>50.9</c:v>
                </c:pt>
                <c:pt idx="1">
                  <c:v>142.19999999999999</c:v>
                </c:pt>
                <c:pt idx="2">
                  <c:v>176.4</c:v>
                </c:pt>
                <c:pt idx="3">
                  <c:v>184.6</c:v>
                </c:pt>
                <c:pt idx="4">
                  <c:v>193.9</c:v>
                </c:pt>
                <c:pt idx="5">
                  <c:v>194.8</c:v>
                </c:pt>
              </c:numCache>
            </c:numRef>
          </c:val>
          <c:smooth val="0"/>
          <c:extLst>
            <c:ext xmlns:c16="http://schemas.microsoft.com/office/drawing/2014/chart" uri="{C3380CC4-5D6E-409C-BE32-E72D297353CC}">
              <c16:uniqueId val="{00000002-EFE2-4147-A048-A0800D77AE06}"/>
            </c:ext>
          </c:extLst>
        </c:ser>
        <c:dLbls>
          <c:showLegendKey val="0"/>
          <c:showVal val="0"/>
          <c:showCatName val="0"/>
          <c:showSerName val="0"/>
          <c:showPercent val="0"/>
          <c:showBubbleSize val="0"/>
        </c:dLbls>
        <c:smooth val="0"/>
        <c:axId val="529393104"/>
        <c:axId val="729171279"/>
      </c:lineChart>
      <c:catAx>
        <c:axId val="5293931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a:t>Number of clients</a:t>
                </a:r>
                <a:endParaRPr lang="zh-CN" altLang="en-US" dirty="0"/>
              </a:p>
            </c:rich>
          </c:tx>
          <c:layout>
            <c:manualLayout>
              <c:xMode val="edge"/>
              <c:yMode val="edge"/>
              <c:x val="0.28373545335599437"/>
              <c:y val="0.81556331193623233"/>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29171279"/>
        <c:crosses val="autoZero"/>
        <c:auto val="1"/>
        <c:lblAlgn val="ctr"/>
        <c:lblOffset val="100"/>
        <c:noMultiLvlLbl val="0"/>
      </c:catAx>
      <c:valAx>
        <c:axId val="729171279"/>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29393104"/>
        <c:crosses val="autoZero"/>
        <c:crossBetween val="between"/>
        <c:majorUnit val="50"/>
        <c:minorUnit val="0.5"/>
      </c:valAx>
      <c:spPr>
        <a:noFill/>
        <a:ln>
          <a:noFill/>
        </a:ln>
        <a:effectLst/>
      </c:spPr>
    </c:plotArea>
    <c:legend>
      <c:legendPos val="t"/>
      <c:layout>
        <c:manualLayout>
          <c:xMode val="edge"/>
          <c:yMode val="edge"/>
          <c:x val="0.42851597061055569"/>
          <c:y val="0.35698223521475153"/>
          <c:w val="0.5314452044914213"/>
          <c:h val="0.29452255526842558"/>
        </c:manualLayout>
      </c:layout>
      <c:overlay val="0"/>
      <c:spPr>
        <a:solidFill>
          <a:schemeClr val="bg1"/>
        </a:solid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Lato" panose="020F0502020204030203" pitchFamily="34" charset="0"/>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760107251201559E-2"/>
          <c:y val="6.1353863503454488E-2"/>
          <c:w val="0.90192616415566573"/>
          <c:h val="0.62089221709379161"/>
        </c:manualLayout>
      </c:layout>
      <c:lineChart>
        <c:grouping val="standard"/>
        <c:varyColors val="0"/>
        <c:ser>
          <c:idx val="0"/>
          <c:order val="0"/>
          <c:tx>
            <c:strRef>
              <c:f>Sheet1!$B$1</c:f>
              <c:strCache>
                <c:ptCount val="1"/>
                <c:pt idx="0">
                  <c:v>Path 1</c:v>
                </c:pt>
              </c:strCache>
            </c:strRef>
          </c:tx>
          <c:spPr>
            <a:ln w="19050" cap="rnd">
              <a:solidFill>
                <a:srgbClr val="0432FF"/>
              </a:solidFill>
              <a:round/>
            </a:ln>
            <a:effectLst/>
          </c:spPr>
          <c:marker>
            <c:symbol val="none"/>
          </c:marker>
          <c:cat>
            <c:numRef>
              <c:f>Sheet1!$A$2:$A$7</c:f>
              <c:numCache>
                <c:formatCode>General</c:formatCode>
                <c:ptCount val="6"/>
                <c:pt idx="0">
                  <c:v>1</c:v>
                </c:pt>
                <c:pt idx="1">
                  <c:v>3</c:v>
                </c:pt>
                <c:pt idx="2">
                  <c:v>5</c:v>
                </c:pt>
                <c:pt idx="3">
                  <c:v>7</c:v>
                </c:pt>
                <c:pt idx="4">
                  <c:v>9</c:v>
                </c:pt>
                <c:pt idx="5">
                  <c:v>11</c:v>
                </c:pt>
              </c:numCache>
            </c:numRef>
          </c:cat>
          <c:val>
            <c:numRef>
              <c:f>Sheet1!$B$2:$B$7</c:f>
              <c:numCache>
                <c:formatCode>General</c:formatCode>
                <c:ptCount val="6"/>
                <c:pt idx="0">
                  <c:v>51.4</c:v>
                </c:pt>
                <c:pt idx="1">
                  <c:v>146.80000000000001</c:v>
                </c:pt>
                <c:pt idx="2">
                  <c:v>176.4</c:v>
                </c:pt>
                <c:pt idx="3">
                  <c:v>176.4</c:v>
                </c:pt>
                <c:pt idx="4">
                  <c:v>176.4</c:v>
                </c:pt>
                <c:pt idx="5">
                  <c:v>176.4</c:v>
                </c:pt>
              </c:numCache>
            </c:numRef>
          </c:val>
          <c:smooth val="0"/>
          <c:extLst>
            <c:ext xmlns:c16="http://schemas.microsoft.com/office/drawing/2014/chart" uri="{C3380CC4-5D6E-409C-BE32-E72D297353CC}">
              <c16:uniqueId val="{00000000-9B6F-B64A-A715-CBBD73BAC9BB}"/>
            </c:ext>
          </c:extLst>
        </c:ser>
        <c:ser>
          <c:idx val="1"/>
          <c:order val="1"/>
          <c:tx>
            <c:strRef>
              <c:f>Sheet1!$C$1</c:f>
              <c:strCache>
                <c:ptCount val="1"/>
                <c:pt idx="0">
                  <c:v>Path 2</c:v>
                </c:pt>
              </c:strCache>
            </c:strRef>
          </c:tx>
          <c:spPr>
            <a:ln w="19050" cap="rnd">
              <a:solidFill>
                <a:srgbClr val="CA0020"/>
              </a:solidFill>
              <a:round/>
            </a:ln>
            <a:effectLst/>
          </c:spPr>
          <c:marker>
            <c:symbol val="none"/>
          </c:marker>
          <c:cat>
            <c:numRef>
              <c:f>Sheet1!$A$2:$A$7</c:f>
              <c:numCache>
                <c:formatCode>General</c:formatCode>
                <c:ptCount val="6"/>
                <c:pt idx="0">
                  <c:v>1</c:v>
                </c:pt>
                <c:pt idx="1">
                  <c:v>3</c:v>
                </c:pt>
                <c:pt idx="2">
                  <c:v>5</c:v>
                </c:pt>
                <c:pt idx="3">
                  <c:v>7</c:v>
                </c:pt>
                <c:pt idx="4">
                  <c:v>9</c:v>
                </c:pt>
                <c:pt idx="5">
                  <c:v>11</c:v>
                </c:pt>
              </c:numCache>
            </c:numRef>
          </c:cat>
          <c:val>
            <c:numRef>
              <c:f>Sheet1!$C$2:$C$7</c:f>
              <c:numCache>
                <c:formatCode>General</c:formatCode>
                <c:ptCount val="6"/>
                <c:pt idx="0">
                  <c:v>39.4</c:v>
                </c:pt>
                <c:pt idx="1">
                  <c:v>113.3</c:v>
                </c:pt>
                <c:pt idx="2">
                  <c:v>176.4</c:v>
                </c:pt>
                <c:pt idx="3">
                  <c:v>176.4</c:v>
                </c:pt>
                <c:pt idx="4">
                  <c:v>176.4</c:v>
                </c:pt>
                <c:pt idx="5">
                  <c:v>176.4</c:v>
                </c:pt>
              </c:numCache>
            </c:numRef>
          </c:val>
          <c:smooth val="0"/>
          <c:extLst>
            <c:ext xmlns:c16="http://schemas.microsoft.com/office/drawing/2014/chart" uri="{C3380CC4-5D6E-409C-BE32-E72D297353CC}">
              <c16:uniqueId val="{00000001-9B6F-B64A-A715-CBBD73BAC9BB}"/>
            </c:ext>
          </c:extLst>
        </c:ser>
        <c:ser>
          <c:idx val="2"/>
          <c:order val="2"/>
          <c:tx>
            <c:strRef>
              <c:f>Sheet1!$D$1</c:f>
              <c:strCache>
                <c:ptCount val="1"/>
                <c:pt idx="0">
                  <c:v>Path 1+ 2</c:v>
                </c:pt>
              </c:strCache>
            </c:strRef>
          </c:tx>
          <c:spPr>
            <a:ln w="28575" cap="rnd">
              <a:solidFill>
                <a:schemeClr val="tx1">
                  <a:alpha val="99000"/>
                </a:schemeClr>
              </a:solidFill>
              <a:round/>
            </a:ln>
            <a:effectLst/>
          </c:spPr>
          <c:marker>
            <c:symbol val="none"/>
          </c:marker>
          <c:cat>
            <c:numRef>
              <c:f>Sheet1!$A$2:$A$7</c:f>
              <c:numCache>
                <c:formatCode>General</c:formatCode>
                <c:ptCount val="6"/>
                <c:pt idx="0">
                  <c:v>1</c:v>
                </c:pt>
                <c:pt idx="1">
                  <c:v>3</c:v>
                </c:pt>
                <c:pt idx="2">
                  <c:v>5</c:v>
                </c:pt>
                <c:pt idx="3">
                  <c:v>7</c:v>
                </c:pt>
                <c:pt idx="4">
                  <c:v>9</c:v>
                </c:pt>
                <c:pt idx="5">
                  <c:v>11</c:v>
                </c:pt>
              </c:numCache>
            </c:numRef>
          </c:cat>
          <c:val>
            <c:numRef>
              <c:f>Sheet1!$D$2:$D$7</c:f>
              <c:numCache>
                <c:formatCode>General</c:formatCode>
                <c:ptCount val="6"/>
                <c:pt idx="0">
                  <c:v>51.4</c:v>
                </c:pt>
                <c:pt idx="1">
                  <c:v>146.80000000000001</c:v>
                </c:pt>
                <c:pt idx="2">
                  <c:v>176.4</c:v>
                </c:pt>
                <c:pt idx="3">
                  <c:v>184.6</c:v>
                </c:pt>
                <c:pt idx="4">
                  <c:v>193.8</c:v>
                </c:pt>
                <c:pt idx="5">
                  <c:v>195</c:v>
                </c:pt>
              </c:numCache>
            </c:numRef>
          </c:val>
          <c:smooth val="0"/>
          <c:extLst>
            <c:ext xmlns:c16="http://schemas.microsoft.com/office/drawing/2014/chart" uri="{C3380CC4-5D6E-409C-BE32-E72D297353CC}">
              <c16:uniqueId val="{00000002-9B6F-B64A-A715-CBBD73BAC9BB}"/>
            </c:ext>
          </c:extLst>
        </c:ser>
        <c:dLbls>
          <c:showLegendKey val="0"/>
          <c:showVal val="0"/>
          <c:showCatName val="0"/>
          <c:showSerName val="0"/>
          <c:showPercent val="0"/>
          <c:showBubbleSize val="0"/>
        </c:dLbls>
        <c:smooth val="0"/>
        <c:axId val="529393104"/>
        <c:axId val="729171279"/>
      </c:lineChart>
      <c:catAx>
        <c:axId val="5293931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a:t>Number of clients</a:t>
                </a:r>
                <a:endParaRPr lang="zh-CN" altLang="en-US" dirty="0"/>
              </a:p>
            </c:rich>
          </c:tx>
          <c:layout>
            <c:manualLayout>
              <c:xMode val="edge"/>
              <c:yMode val="edge"/>
              <c:x val="0.28373545335599437"/>
              <c:y val="0.81556331193623233"/>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29171279"/>
        <c:crosses val="autoZero"/>
        <c:auto val="1"/>
        <c:lblAlgn val="ctr"/>
        <c:lblOffset val="100"/>
        <c:noMultiLvlLbl val="0"/>
      </c:catAx>
      <c:valAx>
        <c:axId val="729171279"/>
        <c:scaling>
          <c:orientation val="minMax"/>
          <c:max val="25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29393104"/>
        <c:crosses val="autoZero"/>
        <c:crossBetween val="between"/>
        <c:majorUnit val="50"/>
        <c:minorUnit val="0.5"/>
      </c:valAx>
      <c:spPr>
        <a:noFill/>
        <a:ln>
          <a:noFill/>
        </a:ln>
        <a:effectLst/>
      </c:spPr>
    </c:plotArea>
    <c:legend>
      <c:legendPos val="t"/>
      <c:layout>
        <c:manualLayout>
          <c:xMode val="edge"/>
          <c:yMode val="edge"/>
          <c:x val="0.43400924383796408"/>
          <c:y val="0.25164321498744779"/>
          <c:w val="0.52595193126401296"/>
          <c:h val="0.39986157549572932"/>
        </c:manualLayout>
      </c:layout>
      <c:overlay val="0"/>
      <c:spPr>
        <a:solidFill>
          <a:schemeClr val="bg1"/>
        </a:solid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Lato" panose="020F0502020204030203" pitchFamily="34" charset="0"/>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3506643285117321"/>
          <c:y val="5.1069535095163467E-2"/>
          <c:w val="0.72968776090100884"/>
          <c:h val="0.72022291645588443"/>
        </c:manualLayout>
      </c:layout>
      <c:barChart>
        <c:barDir val="col"/>
        <c:grouping val="clustered"/>
        <c:varyColors val="0"/>
        <c:ser>
          <c:idx val="0"/>
          <c:order val="0"/>
          <c:tx>
            <c:strRef>
              <c:f>Sheet1!$B$1</c:f>
              <c:strCache>
                <c:ptCount val="1"/>
                <c:pt idx="0">
                  <c:v>path 1</c:v>
                </c:pt>
              </c:strCache>
            </c:strRef>
          </c:tx>
          <c:spPr>
            <a:solidFill>
              <a:srgbClr val="D73027"/>
            </a:solidFill>
            <a:ln>
              <a:solidFill>
                <a:schemeClr val="tx1"/>
              </a:solidFill>
            </a:ln>
            <a:effectLst/>
          </c:spPr>
          <c:invertIfNegative val="0"/>
          <c:dPt>
            <c:idx val="0"/>
            <c:invertIfNegative val="0"/>
            <c:bubble3D val="0"/>
            <c:spPr>
              <a:solidFill>
                <a:srgbClr val="D73027"/>
              </a:solidFill>
              <a:ln>
                <a:solidFill>
                  <a:schemeClr val="tx1"/>
                </a:solidFill>
              </a:ln>
              <a:effectLst/>
            </c:spPr>
            <c:extLst>
              <c:ext xmlns:c16="http://schemas.microsoft.com/office/drawing/2014/chart" uri="{C3380CC4-5D6E-409C-BE32-E72D297353CC}">
                <c16:uniqueId val="{00000001-C4E0-9F42-A51D-2D6D664F5F01}"/>
              </c:ext>
            </c:extLst>
          </c:dPt>
          <c:cat>
            <c:strRef>
              <c:f>Sheet1!$A$2</c:f>
              <c:strCache>
                <c:ptCount val="1"/>
                <c:pt idx="0">
                  <c:v>Throughput: Mops</c:v>
                </c:pt>
              </c:strCache>
            </c:strRef>
          </c:cat>
          <c:val>
            <c:numRef>
              <c:f>Sheet1!$B$2</c:f>
              <c:numCache>
                <c:formatCode>General</c:formatCode>
                <c:ptCount val="1"/>
                <c:pt idx="0">
                  <c:v>191</c:v>
                </c:pt>
              </c:numCache>
            </c:numRef>
          </c:val>
          <c:extLst>
            <c:ext xmlns:c16="http://schemas.microsoft.com/office/drawing/2014/chart" uri="{C3380CC4-5D6E-409C-BE32-E72D297353CC}">
              <c16:uniqueId val="{00000002-C4E0-9F42-A51D-2D6D664F5F01}"/>
            </c:ext>
          </c:extLst>
        </c:ser>
        <c:ser>
          <c:idx val="1"/>
          <c:order val="1"/>
          <c:tx>
            <c:strRef>
              <c:f>Sheet1!$C$1</c:f>
              <c:strCache>
                <c:ptCount val="1"/>
                <c:pt idx="0">
                  <c:v>path 2</c:v>
                </c:pt>
              </c:strCache>
            </c:strRef>
          </c:tx>
          <c:spPr>
            <a:solidFill>
              <a:srgbClr val="FC8D59"/>
            </a:solidFill>
            <a:ln>
              <a:solidFill>
                <a:schemeClr val="tx1"/>
              </a:solidFill>
            </a:ln>
            <a:effectLst/>
          </c:spPr>
          <c:invertIfNegative val="0"/>
          <c:cat>
            <c:strRef>
              <c:f>Sheet1!$A$2</c:f>
              <c:strCache>
                <c:ptCount val="1"/>
                <c:pt idx="0">
                  <c:v>Throughput: Mops</c:v>
                </c:pt>
              </c:strCache>
            </c:strRef>
          </c:cat>
          <c:val>
            <c:numRef>
              <c:f>Sheet1!$C$2</c:f>
              <c:numCache>
                <c:formatCode>General</c:formatCode>
                <c:ptCount val="1"/>
                <c:pt idx="0">
                  <c:v>191</c:v>
                </c:pt>
              </c:numCache>
            </c:numRef>
          </c:val>
          <c:extLst>
            <c:ext xmlns:c16="http://schemas.microsoft.com/office/drawing/2014/chart" uri="{C3380CC4-5D6E-409C-BE32-E72D297353CC}">
              <c16:uniqueId val="{00000003-C4E0-9F42-A51D-2D6D664F5F01}"/>
            </c:ext>
          </c:extLst>
        </c:ser>
        <c:ser>
          <c:idx val="2"/>
          <c:order val="2"/>
          <c:tx>
            <c:strRef>
              <c:f>Sheet1!$D$1</c:f>
              <c:strCache>
                <c:ptCount val="1"/>
                <c:pt idx="0">
                  <c:v>path3</c:v>
                </c:pt>
              </c:strCache>
            </c:strRef>
          </c:tx>
          <c:spPr>
            <a:solidFill>
              <a:srgbClr val="FEE090"/>
            </a:solidFill>
            <a:ln>
              <a:solidFill>
                <a:schemeClr val="tx1"/>
              </a:solidFill>
            </a:ln>
            <a:effectLst/>
          </c:spPr>
          <c:invertIfNegative val="0"/>
          <c:cat>
            <c:strRef>
              <c:f>Sheet1!$A$2</c:f>
              <c:strCache>
                <c:ptCount val="1"/>
                <c:pt idx="0">
                  <c:v>Throughput: Mops</c:v>
                </c:pt>
              </c:strCache>
            </c:strRef>
          </c:cat>
          <c:val>
            <c:numRef>
              <c:f>Sheet1!$D$2</c:f>
              <c:numCache>
                <c:formatCode>General</c:formatCode>
                <c:ptCount val="1"/>
                <c:pt idx="0">
                  <c:v>204</c:v>
                </c:pt>
              </c:numCache>
            </c:numRef>
          </c:val>
          <c:extLst>
            <c:ext xmlns:c16="http://schemas.microsoft.com/office/drawing/2014/chart" uri="{C3380CC4-5D6E-409C-BE32-E72D297353CC}">
              <c16:uniqueId val="{00000004-C4E0-9F42-A51D-2D6D664F5F01}"/>
            </c:ext>
          </c:extLst>
        </c:ser>
        <c:ser>
          <c:idx val="3"/>
          <c:order val="3"/>
          <c:tx>
            <c:strRef>
              <c:f>Sheet1!$E$1</c:f>
              <c:strCache>
                <c:ptCount val="1"/>
                <c:pt idx="0">
                  <c:v>path 3*</c:v>
                </c:pt>
              </c:strCache>
            </c:strRef>
          </c:tx>
          <c:spPr>
            <a:solidFill>
              <a:srgbClr val="E0F3F8"/>
            </a:solidFill>
            <a:ln>
              <a:solidFill>
                <a:schemeClr val="tx1"/>
              </a:solidFill>
            </a:ln>
            <a:effectLst/>
          </c:spPr>
          <c:invertIfNegative val="0"/>
          <c:cat>
            <c:strRef>
              <c:f>Sheet1!$A$2</c:f>
              <c:strCache>
                <c:ptCount val="1"/>
                <c:pt idx="0">
                  <c:v>Throughput: Mops</c:v>
                </c:pt>
              </c:strCache>
            </c:strRef>
          </c:cat>
          <c:val>
            <c:numRef>
              <c:f>Sheet1!$E$2</c:f>
              <c:numCache>
                <c:formatCode>General</c:formatCode>
                <c:ptCount val="1"/>
                <c:pt idx="0">
                  <c:v>195</c:v>
                </c:pt>
              </c:numCache>
            </c:numRef>
          </c:val>
          <c:extLst>
            <c:ext xmlns:c16="http://schemas.microsoft.com/office/drawing/2014/chart" uri="{C3380CC4-5D6E-409C-BE32-E72D297353CC}">
              <c16:uniqueId val="{00000005-C4E0-9F42-A51D-2D6D664F5F01}"/>
            </c:ext>
          </c:extLst>
        </c:ser>
        <c:ser>
          <c:idx val="4"/>
          <c:order val="4"/>
          <c:tx>
            <c:strRef>
              <c:f>Sheet1!$F$1</c:f>
              <c:strCache>
                <c:ptCount val="1"/>
                <c:pt idx="0">
                  <c:v>1 + 3</c:v>
                </c:pt>
              </c:strCache>
            </c:strRef>
          </c:tx>
          <c:spPr>
            <a:solidFill>
              <a:srgbClr val="91BFDB"/>
            </a:solidFill>
            <a:ln>
              <a:solidFill>
                <a:schemeClr val="tx1"/>
              </a:solidFill>
            </a:ln>
            <a:effectLst/>
          </c:spPr>
          <c:invertIfNegative val="0"/>
          <c:cat>
            <c:strRef>
              <c:f>Sheet1!$A$2</c:f>
              <c:strCache>
                <c:ptCount val="1"/>
                <c:pt idx="0">
                  <c:v>Throughput: Mops</c:v>
                </c:pt>
              </c:strCache>
            </c:strRef>
          </c:cat>
          <c:val>
            <c:numRef>
              <c:f>Sheet1!$F$2</c:f>
              <c:numCache>
                <c:formatCode>General</c:formatCode>
                <c:ptCount val="1"/>
                <c:pt idx="0">
                  <c:v>235</c:v>
                </c:pt>
              </c:numCache>
            </c:numRef>
          </c:val>
          <c:extLst>
            <c:ext xmlns:c16="http://schemas.microsoft.com/office/drawing/2014/chart" uri="{C3380CC4-5D6E-409C-BE32-E72D297353CC}">
              <c16:uniqueId val="{00000006-C4E0-9F42-A51D-2D6D664F5F01}"/>
            </c:ext>
          </c:extLst>
        </c:ser>
        <c:ser>
          <c:idx val="5"/>
          <c:order val="5"/>
          <c:tx>
            <c:strRef>
              <c:f>Sheet1!$G$1</c:f>
              <c:strCache>
                <c:ptCount val="1"/>
                <c:pt idx="0">
                  <c:v>2+3*</c:v>
                </c:pt>
              </c:strCache>
            </c:strRef>
          </c:tx>
          <c:spPr>
            <a:solidFill>
              <a:srgbClr val="4575B4"/>
            </a:solidFill>
            <a:ln>
              <a:noFill/>
            </a:ln>
            <a:effectLst/>
          </c:spPr>
          <c:invertIfNegative val="0"/>
          <c:dPt>
            <c:idx val="0"/>
            <c:invertIfNegative val="0"/>
            <c:bubble3D val="0"/>
            <c:spPr>
              <a:solidFill>
                <a:srgbClr val="4575B4"/>
              </a:solidFill>
              <a:ln w="15875">
                <a:solidFill>
                  <a:schemeClr val="tx1"/>
                </a:solidFill>
              </a:ln>
              <a:effectLst/>
            </c:spPr>
            <c:extLst>
              <c:ext xmlns:c16="http://schemas.microsoft.com/office/drawing/2014/chart" uri="{C3380CC4-5D6E-409C-BE32-E72D297353CC}">
                <c16:uniqueId val="{00000008-C4E0-9F42-A51D-2D6D664F5F01}"/>
              </c:ext>
            </c:extLst>
          </c:dPt>
          <c:cat>
            <c:strRef>
              <c:f>Sheet1!$A$2</c:f>
              <c:strCache>
                <c:ptCount val="1"/>
                <c:pt idx="0">
                  <c:v>Throughput: Mops</c:v>
                </c:pt>
              </c:strCache>
            </c:strRef>
          </c:cat>
          <c:val>
            <c:numRef>
              <c:f>Sheet1!$G$2</c:f>
              <c:numCache>
                <c:formatCode>General</c:formatCode>
                <c:ptCount val="1"/>
                <c:pt idx="0">
                  <c:v>384</c:v>
                </c:pt>
              </c:numCache>
            </c:numRef>
          </c:val>
          <c:extLst>
            <c:ext xmlns:c16="http://schemas.microsoft.com/office/drawing/2014/chart" uri="{C3380CC4-5D6E-409C-BE32-E72D297353CC}">
              <c16:uniqueId val="{00000007-C4E0-9F42-A51D-2D6D664F5F01}"/>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max val="4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a:t>READ Bandwidth (Gbps)</a:t>
                </a:r>
                <a:endParaRPr lang="zh-CN" altLang="en-US" dirty="0"/>
              </a:p>
            </c:rich>
          </c:tx>
          <c:layout>
            <c:manualLayout>
              <c:xMode val="edge"/>
              <c:yMode val="edge"/>
              <c:x val="7.2804917598439739E-2"/>
              <c:y val="8.7960128695857814E-2"/>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44061535"/>
        <c:crosses val="autoZero"/>
        <c:crossBetween val="between"/>
        <c:majorUnit val="100"/>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49177943048658"/>
          <c:y val="5.1069535095163467E-2"/>
          <c:w val="0.69526243101589102"/>
          <c:h val="0.72022291645588443"/>
        </c:manualLayout>
      </c:layout>
      <c:barChart>
        <c:barDir val="col"/>
        <c:grouping val="clustered"/>
        <c:varyColors val="0"/>
        <c:ser>
          <c:idx val="0"/>
          <c:order val="0"/>
          <c:tx>
            <c:strRef>
              <c:f>Sheet1!$B$1</c:f>
              <c:strCache>
                <c:ptCount val="1"/>
                <c:pt idx="0">
                  <c:v>RDMA-KVS</c:v>
                </c:pt>
              </c:strCache>
            </c:strRef>
          </c:tx>
          <c:spPr>
            <a:solidFill>
              <a:schemeClr val="accent1"/>
            </a:solidFill>
            <a:ln>
              <a:noFill/>
            </a:ln>
            <a:effectLst/>
          </c:spPr>
          <c:invertIfNegative val="0"/>
          <c:dPt>
            <c:idx val="0"/>
            <c:invertIfNegative val="0"/>
            <c:bubble3D val="0"/>
            <c:spPr>
              <a:solidFill>
                <a:srgbClr val="F7FBFF"/>
              </a:solidFill>
              <a:ln w="12700">
                <a:solidFill>
                  <a:schemeClr val="tx1"/>
                </a:solidFill>
              </a:ln>
              <a:effectLst/>
            </c:spPr>
            <c:extLst>
              <c:ext xmlns:c16="http://schemas.microsoft.com/office/drawing/2014/chart" uri="{C3380CC4-5D6E-409C-BE32-E72D297353CC}">
                <c16:uniqueId val="{00000001-AC6E-D64D-A9F6-A89DD463F730}"/>
              </c:ext>
            </c:extLst>
          </c:dPt>
          <c:cat>
            <c:strRef>
              <c:f>Sheet1!$A$2</c:f>
              <c:strCache>
                <c:ptCount val="1"/>
                <c:pt idx="0">
                  <c:v>Throughput: Mops</c:v>
                </c:pt>
              </c:strCache>
            </c:strRef>
          </c:cat>
          <c:val>
            <c:numRef>
              <c:f>Sheet1!$B$2</c:f>
              <c:numCache>
                <c:formatCode>General</c:formatCode>
                <c:ptCount val="1"/>
                <c:pt idx="0">
                  <c:v>6.9</c:v>
                </c:pt>
              </c:numCache>
            </c:numRef>
          </c:val>
          <c:extLst>
            <c:ext xmlns:c16="http://schemas.microsoft.com/office/drawing/2014/chart" uri="{C3380CC4-5D6E-409C-BE32-E72D297353CC}">
              <c16:uniqueId val="{00000002-AC6E-D64D-A9F6-A89DD463F730}"/>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max val="2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44061535"/>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173641913086489"/>
          <c:y val="5.1069535095163467E-2"/>
          <c:w val="0.68301784558189405"/>
          <c:h val="0.72022291645588443"/>
        </c:manualLayout>
      </c:layout>
      <c:barChart>
        <c:barDir val="col"/>
        <c:grouping val="clustered"/>
        <c:varyColors val="0"/>
        <c:ser>
          <c:idx val="0"/>
          <c:order val="0"/>
          <c:tx>
            <c:strRef>
              <c:f>Sheet1!$B$1</c:f>
              <c:strCache>
                <c:ptCount val="1"/>
                <c:pt idx="0">
                  <c:v>RDMA-KVS</c:v>
                </c:pt>
              </c:strCache>
            </c:strRef>
          </c:tx>
          <c:spPr>
            <a:solidFill>
              <a:srgbClr val="DEEBF7"/>
            </a:solidFill>
            <a:ln>
              <a:noFill/>
            </a:ln>
            <a:effectLst/>
          </c:spPr>
          <c:invertIfNegative val="0"/>
          <c:dPt>
            <c:idx val="0"/>
            <c:invertIfNegative val="0"/>
            <c:bubble3D val="0"/>
            <c:spPr>
              <a:solidFill>
                <a:srgbClr val="DEEBF7"/>
              </a:solidFill>
              <a:ln w="12700">
                <a:solidFill>
                  <a:schemeClr val="tx1"/>
                </a:solidFill>
              </a:ln>
              <a:effectLst/>
            </c:spPr>
            <c:extLst>
              <c:ext xmlns:c16="http://schemas.microsoft.com/office/drawing/2014/chart" uri="{C3380CC4-5D6E-409C-BE32-E72D297353CC}">
                <c16:uniqueId val="{00000001-3A4D-8C4B-9D88-C8EC129CE802}"/>
              </c:ext>
            </c:extLst>
          </c:dPt>
          <c:cat>
            <c:strRef>
              <c:f>Sheet1!$A$2</c:f>
              <c:strCache>
                <c:ptCount val="1"/>
                <c:pt idx="0">
                  <c:v>Throughput: Mops</c:v>
                </c:pt>
              </c:strCache>
            </c:strRef>
          </c:cat>
          <c:val>
            <c:numRef>
              <c:f>Sheet1!$B$2</c:f>
              <c:numCache>
                <c:formatCode>General</c:formatCode>
                <c:ptCount val="1"/>
                <c:pt idx="0">
                  <c:v>9.8000000000000007</c:v>
                </c:pt>
              </c:numCache>
            </c:numRef>
          </c:val>
          <c:extLst>
            <c:ext xmlns:c16="http://schemas.microsoft.com/office/drawing/2014/chart" uri="{C3380CC4-5D6E-409C-BE32-E72D297353CC}">
              <c16:uniqueId val="{00000002-3A4D-8C4B-9D88-C8EC129CE802}"/>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max val="20"/>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44061535"/>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49177943048658"/>
          <c:y val="5.1069535095163467E-2"/>
          <c:w val="0.69526243101589102"/>
          <c:h val="0.72022291645588443"/>
        </c:manualLayout>
      </c:layout>
      <c:barChart>
        <c:barDir val="col"/>
        <c:grouping val="clustered"/>
        <c:varyColors val="0"/>
        <c:ser>
          <c:idx val="0"/>
          <c:order val="0"/>
          <c:tx>
            <c:strRef>
              <c:f>Sheet1!$B$1</c:f>
              <c:strCache>
                <c:ptCount val="1"/>
                <c:pt idx="0">
                  <c:v>RDMA-KVS</c:v>
                </c:pt>
              </c:strCache>
            </c:strRef>
          </c:tx>
          <c:spPr>
            <a:solidFill>
              <a:srgbClr val="DEEBF7"/>
            </a:solidFill>
            <a:ln>
              <a:noFill/>
            </a:ln>
            <a:effectLst/>
          </c:spPr>
          <c:invertIfNegative val="0"/>
          <c:dPt>
            <c:idx val="0"/>
            <c:invertIfNegative val="0"/>
            <c:bubble3D val="0"/>
            <c:spPr>
              <a:solidFill>
                <a:srgbClr val="DEEBF7"/>
              </a:solidFill>
              <a:ln w="12700">
                <a:solidFill>
                  <a:schemeClr val="tx1"/>
                </a:solidFill>
              </a:ln>
              <a:effectLst/>
            </c:spPr>
            <c:extLst>
              <c:ext xmlns:c16="http://schemas.microsoft.com/office/drawing/2014/chart" uri="{C3380CC4-5D6E-409C-BE32-E72D297353CC}">
                <c16:uniqueId val="{00000001-9A05-5B46-A18B-1A27DC3A5CF1}"/>
              </c:ext>
            </c:extLst>
          </c:dPt>
          <c:cat>
            <c:strRef>
              <c:f>Sheet1!$A$2</c:f>
              <c:strCache>
                <c:ptCount val="1"/>
                <c:pt idx="0">
                  <c:v>Throughput: Mops</c:v>
                </c:pt>
              </c:strCache>
            </c:strRef>
          </c:cat>
          <c:val>
            <c:numRef>
              <c:f>Sheet1!$B$2</c:f>
              <c:numCache>
                <c:formatCode>General</c:formatCode>
                <c:ptCount val="1"/>
                <c:pt idx="0">
                  <c:v>7.5</c:v>
                </c:pt>
              </c:numCache>
            </c:numRef>
          </c:val>
          <c:extLst>
            <c:ext xmlns:c16="http://schemas.microsoft.com/office/drawing/2014/chart" uri="{C3380CC4-5D6E-409C-BE32-E72D297353CC}">
              <c16:uniqueId val="{00000002-9A05-5B46-A18B-1A27DC3A5CF1}"/>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max val="20"/>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44061535"/>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49177943048658"/>
          <c:y val="5.1069535095163467E-2"/>
          <c:w val="0.69526243101589102"/>
          <c:h val="0.72022291645588443"/>
        </c:manualLayout>
      </c:layout>
      <c:barChart>
        <c:barDir val="col"/>
        <c:grouping val="clustered"/>
        <c:varyColors val="0"/>
        <c:ser>
          <c:idx val="0"/>
          <c:order val="0"/>
          <c:tx>
            <c:strRef>
              <c:f>Sheet1!$B$1</c:f>
              <c:strCache>
                <c:ptCount val="1"/>
                <c:pt idx="0">
                  <c:v>RDMA-KVS</c:v>
                </c:pt>
              </c:strCache>
            </c:strRef>
          </c:tx>
          <c:spPr>
            <a:solidFill>
              <a:schemeClr val="accent1"/>
            </a:solidFill>
            <a:ln>
              <a:noFill/>
            </a:ln>
            <a:effectLst/>
          </c:spPr>
          <c:invertIfNegative val="0"/>
          <c:dPt>
            <c:idx val="0"/>
            <c:invertIfNegative val="0"/>
            <c:bubble3D val="0"/>
            <c:spPr>
              <a:solidFill>
                <a:srgbClr val="6BAED6"/>
              </a:solidFill>
              <a:ln w="12700">
                <a:solidFill>
                  <a:schemeClr val="tx1"/>
                </a:solidFill>
              </a:ln>
              <a:effectLst/>
            </c:spPr>
            <c:extLst>
              <c:ext xmlns:c16="http://schemas.microsoft.com/office/drawing/2014/chart" uri="{C3380CC4-5D6E-409C-BE32-E72D297353CC}">
                <c16:uniqueId val="{00000001-52F1-5743-94E3-65B2BAC74F5F}"/>
              </c:ext>
            </c:extLst>
          </c:dPt>
          <c:cat>
            <c:strRef>
              <c:f>Sheet1!$A$2</c:f>
              <c:strCache>
                <c:ptCount val="1"/>
                <c:pt idx="0">
                  <c:v>Throughput: Mops</c:v>
                </c:pt>
              </c:strCache>
            </c:strRef>
          </c:cat>
          <c:val>
            <c:numRef>
              <c:f>Sheet1!$B$2</c:f>
              <c:numCache>
                <c:formatCode>General</c:formatCode>
                <c:ptCount val="1"/>
                <c:pt idx="0">
                  <c:v>5.9</c:v>
                </c:pt>
              </c:numCache>
            </c:numRef>
          </c:val>
          <c:extLst>
            <c:ext xmlns:c16="http://schemas.microsoft.com/office/drawing/2014/chart" uri="{C3380CC4-5D6E-409C-BE32-E72D297353CC}">
              <c16:uniqueId val="{00000002-52F1-5743-94E3-65B2BAC74F5F}"/>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max val="20"/>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44061535"/>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49177943048658"/>
          <c:y val="5.1069535095163467E-2"/>
          <c:w val="0.69526243101589102"/>
          <c:h val="0.72022291645588443"/>
        </c:manualLayout>
      </c:layout>
      <c:barChart>
        <c:barDir val="col"/>
        <c:grouping val="clustered"/>
        <c:varyColors val="0"/>
        <c:ser>
          <c:idx val="0"/>
          <c:order val="0"/>
          <c:tx>
            <c:strRef>
              <c:f>Sheet1!$B$1</c:f>
              <c:strCache>
                <c:ptCount val="1"/>
                <c:pt idx="0">
                  <c:v>RDMA-KVS</c:v>
                </c:pt>
              </c:strCache>
            </c:strRef>
          </c:tx>
          <c:spPr>
            <a:solidFill>
              <a:srgbClr val="4292C6"/>
            </a:solidFill>
            <a:ln>
              <a:noFill/>
            </a:ln>
            <a:effectLst/>
          </c:spPr>
          <c:invertIfNegative val="0"/>
          <c:dPt>
            <c:idx val="0"/>
            <c:invertIfNegative val="0"/>
            <c:bubble3D val="0"/>
            <c:spPr>
              <a:solidFill>
                <a:srgbClr val="4292C6"/>
              </a:solidFill>
              <a:ln w="12700">
                <a:solidFill>
                  <a:schemeClr val="tx1"/>
                </a:solidFill>
              </a:ln>
              <a:effectLst/>
            </c:spPr>
            <c:extLst>
              <c:ext xmlns:c16="http://schemas.microsoft.com/office/drawing/2014/chart" uri="{C3380CC4-5D6E-409C-BE32-E72D297353CC}">
                <c16:uniqueId val="{00000001-1738-6A44-AA17-6955A9F589B2}"/>
              </c:ext>
            </c:extLst>
          </c:dPt>
          <c:cat>
            <c:strRef>
              <c:f>Sheet1!$A$2</c:f>
              <c:strCache>
                <c:ptCount val="1"/>
                <c:pt idx="0">
                  <c:v>Throughput: Mops</c:v>
                </c:pt>
              </c:strCache>
            </c:strRef>
          </c:cat>
          <c:val>
            <c:numRef>
              <c:f>Sheet1!$B$2</c:f>
              <c:numCache>
                <c:formatCode>General</c:formatCode>
                <c:ptCount val="1"/>
                <c:pt idx="0">
                  <c:v>5.2</c:v>
                </c:pt>
              </c:numCache>
            </c:numRef>
          </c:val>
          <c:extLst>
            <c:ext xmlns:c16="http://schemas.microsoft.com/office/drawing/2014/chart" uri="{C3380CC4-5D6E-409C-BE32-E72D297353CC}">
              <c16:uniqueId val="{00000002-1738-6A44-AA17-6955A9F589B2}"/>
            </c:ext>
          </c:extLst>
        </c:ser>
        <c:ser>
          <c:idx val="1"/>
          <c:order val="1"/>
          <c:spPr>
            <a:solidFill>
              <a:srgbClr val="2171B5"/>
            </a:solidFill>
            <a:ln w="12700">
              <a:solidFill>
                <a:schemeClr val="tx1"/>
              </a:solidFill>
            </a:ln>
            <a:effectLst/>
          </c:spPr>
          <c:invertIfNegative val="0"/>
          <c:val>
            <c:numRef>
              <c:f>Sheet1!$C$2</c:f>
              <c:numCache>
                <c:formatCode>General</c:formatCode>
                <c:ptCount val="1"/>
                <c:pt idx="0">
                  <c:v>4.5999999999999996</c:v>
                </c:pt>
              </c:numCache>
            </c:numRef>
          </c:val>
          <c:extLst>
            <c:ext xmlns:c16="http://schemas.microsoft.com/office/drawing/2014/chart" uri="{C3380CC4-5D6E-409C-BE32-E72D297353CC}">
              <c16:uniqueId val="{00000003-1738-6A44-AA17-6955A9F589B2}"/>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max val="20"/>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44061535"/>
        <c:crosses val="autoZero"/>
        <c:crossBetween val="between"/>
        <c:majorUnit val="1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49177943048658"/>
          <c:y val="5.1069535095163467E-2"/>
          <c:w val="0.69526243101589102"/>
          <c:h val="0.72022291645588443"/>
        </c:manualLayout>
      </c:layout>
      <c:barChart>
        <c:barDir val="col"/>
        <c:grouping val="clustered"/>
        <c:varyColors val="0"/>
        <c:ser>
          <c:idx val="0"/>
          <c:order val="0"/>
          <c:tx>
            <c:strRef>
              <c:f>Sheet1!$B$1</c:f>
              <c:strCache>
                <c:ptCount val="1"/>
                <c:pt idx="0">
                  <c:v>RDMA-KVS</c:v>
                </c:pt>
              </c:strCache>
            </c:strRef>
          </c:tx>
          <c:spPr>
            <a:solidFill>
              <a:schemeClr val="accent1"/>
            </a:solidFill>
            <a:ln>
              <a:noFill/>
            </a:ln>
            <a:effectLst/>
          </c:spPr>
          <c:invertIfNegative val="0"/>
          <c:dPt>
            <c:idx val="0"/>
            <c:invertIfNegative val="0"/>
            <c:bubble3D val="0"/>
            <c:spPr>
              <a:solidFill>
                <a:srgbClr val="F7FBFF"/>
              </a:solidFill>
              <a:ln w="12700">
                <a:solidFill>
                  <a:schemeClr val="tx1"/>
                </a:solidFill>
              </a:ln>
              <a:effectLst/>
            </c:spPr>
            <c:extLst>
              <c:ext xmlns:c16="http://schemas.microsoft.com/office/drawing/2014/chart" uri="{C3380CC4-5D6E-409C-BE32-E72D297353CC}">
                <c16:uniqueId val="{00000001-AC6E-D64D-A9F6-A89DD463F730}"/>
              </c:ext>
            </c:extLst>
          </c:dPt>
          <c:cat>
            <c:strRef>
              <c:f>Sheet1!$A$2</c:f>
              <c:strCache>
                <c:ptCount val="1"/>
                <c:pt idx="0">
                  <c:v>Throughput: Mops</c:v>
                </c:pt>
              </c:strCache>
            </c:strRef>
          </c:cat>
          <c:val>
            <c:numRef>
              <c:f>Sheet1!$B$2</c:f>
              <c:numCache>
                <c:formatCode>General</c:formatCode>
                <c:ptCount val="1"/>
                <c:pt idx="0">
                  <c:v>43</c:v>
                </c:pt>
              </c:numCache>
            </c:numRef>
          </c:val>
          <c:extLst>
            <c:ext xmlns:c16="http://schemas.microsoft.com/office/drawing/2014/chart" uri="{C3380CC4-5D6E-409C-BE32-E72D297353CC}">
              <c16:uniqueId val="{00000002-AC6E-D64D-A9F6-A89DD463F730}"/>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max val="8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44061535"/>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7560353392559893"/>
          <c:y val="5.1069535095163467E-2"/>
          <c:w val="0.38915073078715995"/>
          <c:h val="0.72022291645588443"/>
        </c:manualLayout>
      </c:layout>
      <c:barChart>
        <c:barDir val="col"/>
        <c:grouping val="clustered"/>
        <c:varyColors val="0"/>
        <c:ser>
          <c:idx val="0"/>
          <c:order val="0"/>
          <c:tx>
            <c:strRef>
              <c:f>Sheet1!$B$1</c:f>
              <c:strCache>
                <c:ptCount val="1"/>
                <c:pt idx="0">
                  <c:v>RDMA-KVS</c:v>
                </c:pt>
              </c:strCache>
            </c:strRef>
          </c:tx>
          <c:spPr>
            <a:solidFill>
              <a:srgbClr val="DEEBF7"/>
            </a:solidFill>
            <a:ln>
              <a:noFill/>
            </a:ln>
            <a:effectLst/>
          </c:spPr>
          <c:invertIfNegative val="0"/>
          <c:dPt>
            <c:idx val="0"/>
            <c:invertIfNegative val="0"/>
            <c:bubble3D val="0"/>
            <c:spPr>
              <a:solidFill>
                <a:srgbClr val="DEEBF7"/>
              </a:solidFill>
              <a:ln w="12700">
                <a:solidFill>
                  <a:schemeClr val="tx1"/>
                </a:solidFill>
              </a:ln>
              <a:effectLst/>
            </c:spPr>
            <c:extLst>
              <c:ext xmlns:c16="http://schemas.microsoft.com/office/drawing/2014/chart" uri="{C3380CC4-5D6E-409C-BE32-E72D297353CC}">
                <c16:uniqueId val="{00000001-3A4D-8C4B-9D88-C8EC129CE802}"/>
              </c:ext>
            </c:extLst>
          </c:dPt>
          <c:cat>
            <c:strRef>
              <c:f>Sheet1!$A$2</c:f>
              <c:strCache>
                <c:ptCount val="1"/>
                <c:pt idx="0">
                  <c:v>Throughput: Mops</c:v>
                </c:pt>
              </c:strCache>
            </c:strRef>
          </c:cat>
          <c:val>
            <c:numRef>
              <c:f>Sheet1!$B$2</c:f>
              <c:numCache>
                <c:formatCode>General</c:formatCode>
                <c:ptCount val="1"/>
                <c:pt idx="0">
                  <c:v>5</c:v>
                </c:pt>
              </c:numCache>
            </c:numRef>
          </c:val>
          <c:extLst>
            <c:ext xmlns:c16="http://schemas.microsoft.com/office/drawing/2014/chart" uri="{C3380CC4-5D6E-409C-BE32-E72D297353CC}">
              <c16:uniqueId val="{00000002-3A4D-8C4B-9D88-C8EC129CE802}"/>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max val="80"/>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44061535"/>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751279943253792E-2"/>
          <c:y val="6.4887535559156537E-2"/>
          <c:w val="0.89874702119897765"/>
          <c:h val="0.70825138585609138"/>
        </c:manualLayout>
      </c:layout>
      <c:barChart>
        <c:barDir val="col"/>
        <c:grouping val="clustered"/>
        <c:varyColors val="0"/>
        <c:ser>
          <c:idx val="0"/>
          <c:order val="0"/>
          <c:tx>
            <c:strRef>
              <c:f>Sheet1!$B$1</c:f>
              <c:strCache>
                <c:ptCount val="1"/>
                <c:pt idx="0">
                  <c:v>RNIC (1)</c:v>
                </c:pt>
              </c:strCache>
            </c:strRef>
          </c:tx>
          <c:spPr>
            <a:solidFill>
              <a:srgbClr val="0571B0"/>
            </a:solidFill>
            <a:ln w="12700">
              <a:solidFill>
                <a:schemeClr val="tx1"/>
              </a:solidFill>
            </a:ln>
            <a:effectLst/>
          </c:spPr>
          <c:invertIfNegative val="0"/>
          <c:cat>
            <c:strRef>
              <c:f>Sheet1!$A$2:$A$4</c:f>
              <c:strCache>
                <c:ptCount val="3"/>
                <c:pt idx="0">
                  <c:v>READ</c:v>
                </c:pt>
                <c:pt idx="1">
                  <c:v>WRITE</c:v>
                </c:pt>
                <c:pt idx="2">
                  <c:v>SEND/
RECV</c:v>
                </c:pt>
              </c:strCache>
            </c:strRef>
          </c:cat>
          <c:val>
            <c:numRef>
              <c:f>Sheet1!$B$2:$B$4</c:f>
              <c:numCache>
                <c:formatCode>General</c:formatCode>
                <c:ptCount val="3"/>
                <c:pt idx="0">
                  <c:v>2.1</c:v>
                </c:pt>
                <c:pt idx="1">
                  <c:v>2</c:v>
                </c:pt>
                <c:pt idx="2">
                  <c:v>3.1</c:v>
                </c:pt>
              </c:numCache>
            </c:numRef>
          </c:val>
          <c:extLst>
            <c:ext xmlns:c16="http://schemas.microsoft.com/office/drawing/2014/chart" uri="{C3380CC4-5D6E-409C-BE32-E72D297353CC}">
              <c16:uniqueId val="{00000000-461D-6C4D-B0F6-4399999237E9}"/>
            </c:ext>
          </c:extLst>
        </c:ser>
        <c:ser>
          <c:idx val="1"/>
          <c:order val="1"/>
          <c:tx>
            <c:strRef>
              <c:f>Sheet1!$C$1</c:f>
              <c:strCache>
                <c:ptCount val="1"/>
                <c:pt idx="0">
                  <c:v>SNIC (1)</c:v>
                </c:pt>
              </c:strCache>
            </c:strRef>
          </c:tx>
          <c:spPr>
            <a:solidFill>
              <a:srgbClr val="F4A582"/>
            </a:solidFill>
            <a:ln>
              <a:noFill/>
            </a:ln>
            <a:effectLst/>
          </c:spPr>
          <c:invertIfNegative val="0"/>
          <c:cat>
            <c:strRef>
              <c:f>Sheet1!$A$2:$A$4</c:f>
              <c:strCache>
                <c:ptCount val="3"/>
                <c:pt idx="0">
                  <c:v>READ</c:v>
                </c:pt>
                <c:pt idx="1">
                  <c:v>WRITE</c:v>
                </c:pt>
                <c:pt idx="2">
                  <c:v>SEND/
RECV</c:v>
                </c:pt>
              </c:strCache>
            </c:strRef>
          </c:cat>
          <c:val>
            <c:numRef>
              <c:f>Sheet1!$C$2:$C$4</c:f>
              <c:numCache>
                <c:formatCode>General</c:formatCode>
                <c:ptCount val="3"/>
                <c:pt idx="0">
                  <c:v>2.6</c:v>
                </c:pt>
                <c:pt idx="1">
                  <c:v>2.2999999999999998</c:v>
                </c:pt>
                <c:pt idx="2">
                  <c:v>3.3</c:v>
                </c:pt>
              </c:numCache>
            </c:numRef>
          </c:val>
          <c:extLst>
            <c:ext xmlns:c16="http://schemas.microsoft.com/office/drawing/2014/chart" uri="{C3380CC4-5D6E-409C-BE32-E72D297353CC}">
              <c16:uniqueId val="{00000001-461D-6C4D-B0F6-4399999237E9}"/>
            </c:ext>
          </c:extLst>
        </c:ser>
        <c:ser>
          <c:idx val="2"/>
          <c:order val="2"/>
          <c:tx>
            <c:strRef>
              <c:f>Sheet1!$D$1</c:f>
              <c:strCache>
                <c:ptCount val="1"/>
                <c:pt idx="0">
                  <c:v>SNIC (2)</c:v>
                </c:pt>
              </c:strCache>
            </c:strRef>
          </c:tx>
          <c:spPr>
            <a:solidFill>
              <a:schemeClr val="accent3"/>
            </a:solidFill>
            <a:ln>
              <a:noFill/>
            </a:ln>
            <a:effectLst/>
          </c:spPr>
          <c:invertIfNegative val="0"/>
          <c:cat>
            <c:strRef>
              <c:f>Sheet1!$A$2:$A$4</c:f>
              <c:strCache>
                <c:ptCount val="3"/>
                <c:pt idx="0">
                  <c:v>READ</c:v>
                </c:pt>
                <c:pt idx="1">
                  <c:v>WRITE</c:v>
                </c:pt>
                <c:pt idx="2">
                  <c:v>SEND/
RECV</c:v>
                </c:pt>
              </c:strCache>
            </c:strRef>
          </c:cat>
          <c:val>
            <c:numRef>
              <c:f>Sheet1!$D$2:$D$4</c:f>
              <c:numCache>
                <c:formatCode>General</c:formatCode>
                <c:ptCount val="3"/>
                <c:pt idx="0">
                  <c:v>0</c:v>
                </c:pt>
                <c:pt idx="1">
                  <c:v>0</c:v>
                </c:pt>
                <c:pt idx="2">
                  <c:v>0</c:v>
                </c:pt>
              </c:numCache>
            </c:numRef>
          </c:val>
          <c:extLst>
            <c:ext xmlns:c16="http://schemas.microsoft.com/office/drawing/2014/chart" uri="{C3380CC4-5D6E-409C-BE32-E72D297353CC}">
              <c16:uniqueId val="{00000002-461D-6C4D-B0F6-4399999237E9}"/>
            </c:ext>
          </c:extLst>
        </c:ser>
        <c:ser>
          <c:idx val="3"/>
          <c:order val="3"/>
          <c:tx>
            <c:strRef>
              <c:f>Sheet1!$E$1</c:f>
              <c:strCache>
                <c:ptCount val="1"/>
                <c:pt idx="0">
                  <c:v>SNIC (3)</c:v>
                </c:pt>
              </c:strCache>
            </c:strRef>
          </c:tx>
          <c:spPr>
            <a:solidFill>
              <a:schemeClr val="accent4"/>
            </a:solidFill>
            <a:ln>
              <a:noFill/>
            </a:ln>
            <a:effectLst/>
          </c:spPr>
          <c:invertIfNegative val="0"/>
          <c:cat>
            <c:strRef>
              <c:f>Sheet1!$A$2:$A$4</c:f>
              <c:strCache>
                <c:ptCount val="3"/>
                <c:pt idx="0">
                  <c:v>READ</c:v>
                </c:pt>
                <c:pt idx="1">
                  <c:v>WRITE</c:v>
                </c:pt>
                <c:pt idx="2">
                  <c:v>SEND/
RECV</c:v>
                </c:pt>
              </c:strCache>
            </c:strRef>
          </c:cat>
          <c:val>
            <c:numRef>
              <c:f>Sheet1!$E$2:$E$4</c:f>
              <c:numCache>
                <c:formatCode>General</c:formatCode>
                <c:ptCount val="3"/>
                <c:pt idx="0">
                  <c:v>0</c:v>
                </c:pt>
                <c:pt idx="1">
                  <c:v>0</c:v>
                </c:pt>
                <c:pt idx="2">
                  <c:v>0</c:v>
                </c:pt>
              </c:numCache>
            </c:numRef>
          </c:val>
          <c:extLst>
            <c:ext xmlns:c16="http://schemas.microsoft.com/office/drawing/2014/chart" uri="{C3380CC4-5D6E-409C-BE32-E72D297353CC}">
              <c16:uniqueId val="{00000003-461D-6C4D-B0F6-4399999237E9}"/>
            </c:ext>
          </c:extLst>
        </c:ser>
        <c:dLbls>
          <c:showLegendKey val="0"/>
          <c:showVal val="0"/>
          <c:showCatName val="0"/>
          <c:showSerName val="0"/>
          <c:showPercent val="0"/>
          <c:showBubbleSize val="0"/>
        </c:dLbls>
        <c:gapWidth val="60"/>
        <c:overlap val="-14"/>
        <c:axId val="37202000"/>
        <c:axId val="2143951967"/>
      </c:barChart>
      <c:catAx>
        <c:axId val="3720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951967"/>
        <c:crosses val="autoZero"/>
        <c:auto val="1"/>
        <c:lblAlgn val="ctr"/>
        <c:lblOffset val="100"/>
        <c:noMultiLvlLbl val="0"/>
      </c:catAx>
      <c:valAx>
        <c:axId val="2143951967"/>
        <c:scaling>
          <c:orientation val="minMax"/>
          <c:max val="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202000"/>
        <c:crosses val="autoZero"/>
        <c:crossBetween val="between"/>
        <c:majorUnit val="1"/>
      </c:valAx>
      <c:spPr>
        <a:noFill/>
        <a:ln>
          <a:noFill/>
        </a:ln>
        <a:effectLst/>
      </c:spPr>
    </c:plotArea>
    <c:legend>
      <c:legendPos val="r"/>
      <c:legendEntry>
        <c:idx val="2"/>
        <c:delete val="1"/>
      </c:legendEntry>
      <c:legendEntry>
        <c:idx val="3"/>
        <c:delete val="1"/>
      </c:legendEntry>
      <c:layout>
        <c:manualLayout>
          <c:xMode val="edge"/>
          <c:yMode val="edge"/>
          <c:x val="0.41692573008930089"/>
          <c:y val="0"/>
          <c:w val="0.58307426991069922"/>
          <c:h val="0.19405395809594436"/>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49177943048658"/>
          <c:y val="5.1069535095163467E-2"/>
          <c:w val="0.69526243101589102"/>
          <c:h val="0.72022291645588443"/>
        </c:manualLayout>
      </c:layout>
      <c:barChart>
        <c:barDir val="col"/>
        <c:grouping val="clustered"/>
        <c:varyColors val="0"/>
        <c:ser>
          <c:idx val="0"/>
          <c:order val="0"/>
          <c:tx>
            <c:strRef>
              <c:f>Sheet1!$B$1</c:f>
              <c:strCache>
                <c:ptCount val="1"/>
                <c:pt idx="0">
                  <c:v>RDMA-KVS</c:v>
                </c:pt>
              </c:strCache>
            </c:strRef>
          </c:tx>
          <c:spPr>
            <a:solidFill>
              <a:srgbClr val="DEEBF7"/>
            </a:solidFill>
            <a:ln>
              <a:noFill/>
            </a:ln>
            <a:effectLst/>
          </c:spPr>
          <c:invertIfNegative val="0"/>
          <c:dPt>
            <c:idx val="0"/>
            <c:invertIfNegative val="0"/>
            <c:bubble3D val="0"/>
            <c:spPr>
              <a:solidFill>
                <a:srgbClr val="DEEBF7"/>
              </a:solidFill>
              <a:ln w="12700">
                <a:solidFill>
                  <a:schemeClr val="tx1"/>
                </a:solidFill>
              </a:ln>
              <a:effectLst/>
            </c:spPr>
            <c:extLst>
              <c:ext xmlns:c16="http://schemas.microsoft.com/office/drawing/2014/chart" uri="{C3380CC4-5D6E-409C-BE32-E72D297353CC}">
                <c16:uniqueId val="{00000001-9A05-5B46-A18B-1A27DC3A5CF1}"/>
              </c:ext>
            </c:extLst>
          </c:dPt>
          <c:cat>
            <c:strRef>
              <c:f>Sheet1!$A$2</c:f>
              <c:strCache>
                <c:ptCount val="1"/>
                <c:pt idx="0">
                  <c:v>Throughput: Mops</c:v>
                </c:pt>
              </c:strCache>
            </c:strRef>
          </c:cat>
          <c:val>
            <c:numRef>
              <c:f>Sheet1!$B$2</c:f>
              <c:numCache>
                <c:formatCode>General</c:formatCode>
                <c:ptCount val="1"/>
                <c:pt idx="0">
                  <c:v>7.5</c:v>
                </c:pt>
              </c:numCache>
            </c:numRef>
          </c:val>
          <c:extLst>
            <c:ext xmlns:c16="http://schemas.microsoft.com/office/drawing/2014/chart" uri="{C3380CC4-5D6E-409C-BE32-E72D297353CC}">
              <c16:uniqueId val="{00000002-9A05-5B46-A18B-1A27DC3A5CF1}"/>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max val="80"/>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44061535"/>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49177943048658"/>
          <c:y val="5.1069535095163467E-2"/>
          <c:w val="0.69526243101589102"/>
          <c:h val="0.72022291645588443"/>
        </c:manualLayout>
      </c:layout>
      <c:barChart>
        <c:barDir val="col"/>
        <c:grouping val="clustered"/>
        <c:varyColors val="0"/>
        <c:ser>
          <c:idx val="0"/>
          <c:order val="0"/>
          <c:tx>
            <c:strRef>
              <c:f>Sheet1!$B$1</c:f>
              <c:strCache>
                <c:ptCount val="1"/>
                <c:pt idx="0">
                  <c:v>RDMA-KVS</c:v>
                </c:pt>
              </c:strCache>
            </c:strRef>
          </c:tx>
          <c:spPr>
            <a:solidFill>
              <a:schemeClr val="accent1"/>
            </a:solidFill>
            <a:ln>
              <a:noFill/>
            </a:ln>
            <a:effectLst/>
          </c:spPr>
          <c:invertIfNegative val="0"/>
          <c:dPt>
            <c:idx val="0"/>
            <c:invertIfNegative val="0"/>
            <c:bubble3D val="0"/>
            <c:spPr>
              <a:solidFill>
                <a:srgbClr val="6BAED6"/>
              </a:solidFill>
              <a:ln w="12700">
                <a:solidFill>
                  <a:schemeClr val="tx1"/>
                </a:solidFill>
              </a:ln>
              <a:effectLst/>
            </c:spPr>
            <c:extLst>
              <c:ext xmlns:c16="http://schemas.microsoft.com/office/drawing/2014/chart" uri="{C3380CC4-5D6E-409C-BE32-E72D297353CC}">
                <c16:uniqueId val="{00000001-52F1-5743-94E3-65B2BAC74F5F}"/>
              </c:ext>
            </c:extLst>
          </c:dPt>
          <c:cat>
            <c:strRef>
              <c:f>Sheet1!$A$2</c:f>
              <c:strCache>
                <c:ptCount val="1"/>
                <c:pt idx="0">
                  <c:v>Throughput: Mops</c:v>
                </c:pt>
              </c:strCache>
            </c:strRef>
          </c:cat>
          <c:val>
            <c:numRef>
              <c:f>Sheet1!$B$2</c:f>
              <c:numCache>
                <c:formatCode>General</c:formatCode>
                <c:ptCount val="1"/>
                <c:pt idx="0">
                  <c:v>58.3</c:v>
                </c:pt>
              </c:numCache>
            </c:numRef>
          </c:val>
          <c:extLst>
            <c:ext xmlns:c16="http://schemas.microsoft.com/office/drawing/2014/chart" uri="{C3380CC4-5D6E-409C-BE32-E72D297353CC}">
              <c16:uniqueId val="{00000002-52F1-5743-94E3-65B2BAC74F5F}"/>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max val="80"/>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44061535"/>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49177943048658"/>
          <c:y val="5.1069535095163467E-2"/>
          <c:w val="0.69526243101589102"/>
          <c:h val="0.72022291645588443"/>
        </c:manualLayout>
      </c:layout>
      <c:barChart>
        <c:barDir val="col"/>
        <c:grouping val="clustered"/>
        <c:varyColors val="0"/>
        <c:ser>
          <c:idx val="0"/>
          <c:order val="0"/>
          <c:tx>
            <c:strRef>
              <c:f>Sheet1!$B$1</c:f>
              <c:strCache>
                <c:ptCount val="1"/>
                <c:pt idx="0">
                  <c:v>RDMA-KVS</c:v>
                </c:pt>
              </c:strCache>
            </c:strRef>
          </c:tx>
          <c:spPr>
            <a:solidFill>
              <a:srgbClr val="4292C6"/>
            </a:solidFill>
            <a:ln>
              <a:noFill/>
            </a:ln>
            <a:effectLst/>
          </c:spPr>
          <c:invertIfNegative val="0"/>
          <c:dPt>
            <c:idx val="0"/>
            <c:invertIfNegative val="0"/>
            <c:bubble3D val="0"/>
            <c:spPr>
              <a:solidFill>
                <a:srgbClr val="4292C6"/>
              </a:solidFill>
              <a:ln w="12700">
                <a:solidFill>
                  <a:schemeClr val="tx1"/>
                </a:solidFill>
              </a:ln>
              <a:effectLst/>
            </c:spPr>
            <c:extLst>
              <c:ext xmlns:c16="http://schemas.microsoft.com/office/drawing/2014/chart" uri="{C3380CC4-5D6E-409C-BE32-E72D297353CC}">
                <c16:uniqueId val="{00000001-1738-6A44-AA17-6955A9F589B2}"/>
              </c:ext>
            </c:extLst>
          </c:dPt>
          <c:cat>
            <c:strRef>
              <c:f>Sheet1!$A$2</c:f>
              <c:strCache>
                <c:ptCount val="1"/>
                <c:pt idx="0">
                  <c:v>Throughput: Mops</c:v>
                </c:pt>
              </c:strCache>
            </c:strRef>
          </c:cat>
          <c:val>
            <c:numRef>
              <c:f>Sheet1!$B$2</c:f>
              <c:numCache>
                <c:formatCode>General</c:formatCode>
                <c:ptCount val="1"/>
                <c:pt idx="0">
                  <c:v>70</c:v>
                </c:pt>
              </c:numCache>
            </c:numRef>
          </c:val>
          <c:extLst>
            <c:ext xmlns:c16="http://schemas.microsoft.com/office/drawing/2014/chart" uri="{C3380CC4-5D6E-409C-BE32-E72D297353CC}">
              <c16:uniqueId val="{00000002-1738-6A44-AA17-6955A9F589B2}"/>
            </c:ext>
          </c:extLst>
        </c:ser>
        <c:ser>
          <c:idx val="1"/>
          <c:order val="1"/>
          <c:spPr>
            <a:solidFill>
              <a:srgbClr val="2171B5"/>
            </a:solidFill>
            <a:ln w="12700">
              <a:solidFill>
                <a:schemeClr val="tx1"/>
              </a:solidFill>
            </a:ln>
            <a:effectLst/>
          </c:spPr>
          <c:invertIfNegative val="0"/>
          <c:val>
            <c:numRef>
              <c:f>Sheet1!$C$2</c:f>
              <c:numCache>
                <c:formatCode>General</c:formatCode>
                <c:ptCount val="1"/>
                <c:pt idx="0">
                  <c:v>18</c:v>
                </c:pt>
              </c:numCache>
            </c:numRef>
          </c:val>
          <c:extLst>
            <c:ext xmlns:c16="http://schemas.microsoft.com/office/drawing/2014/chart" uri="{C3380CC4-5D6E-409C-BE32-E72D297353CC}">
              <c16:uniqueId val="{00000003-1738-6A44-AA17-6955A9F589B2}"/>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max val="80"/>
          <c:min val="0"/>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844061535"/>
        <c:crosses val="autoZero"/>
        <c:crossBetween val="between"/>
        <c:majorUnit val="20"/>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760107251201559E-2"/>
          <c:y val="6.1353863503454488E-2"/>
          <c:w val="0.90192616415566573"/>
          <c:h val="0.62089221709379161"/>
        </c:manualLayout>
      </c:layout>
      <c:scatterChart>
        <c:scatterStyle val="smoothMarker"/>
        <c:varyColors val="0"/>
        <c:ser>
          <c:idx val="1"/>
          <c:order val="0"/>
          <c:tx>
            <c:v>RDMA-KVS</c:v>
          </c:tx>
          <c:spPr>
            <a:ln w="28575" cap="rnd">
              <a:solidFill>
                <a:srgbClr val="CA0020"/>
              </a:solidFill>
              <a:round/>
            </a:ln>
            <a:effectLst/>
          </c:spPr>
          <c:marker>
            <c:symbol val="none"/>
          </c:marker>
          <c:xVal>
            <c:numRef>
              <c:f>Sheet1!$A$1:$A$6</c:f>
              <c:numCache>
                <c:formatCode>General</c:formatCode>
                <c:ptCount val="6"/>
                <c:pt idx="0">
                  <c:v>0.19</c:v>
                </c:pt>
                <c:pt idx="1">
                  <c:v>0.55000000000000004</c:v>
                </c:pt>
                <c:pt idx="2">
                  <c:v>1.07</c:v>
                </c:pt>
                <c:pt idx="3">
                  <c:v>46.8</c:v>
                </c:pt>
                <c:pt idx="4">
                  <c:v>48.4</c:v>
                </c:pt>
                <c:pt idx="5">
                  <c:v>49.7</c:v>
                </c:pt>
              </c:numCache>
            </c:numRef>
          </c:xVal>
          <c:yVal>
            <c:numRef>
              <c:f>Sheet1!$B$1:$B$6</c:f>
              <c:numCache>
                <c:formatCode>General</c:formatCode>
                <c:ptCount val="6"/>
                <c:pt idx="0">
                  <c:v>5.4</c:v>
                </c:pt>
                <c:pt idx="1">
                  <c:v>5.55</c:v>
                </c:pt>
                <c:pt idx="2">
                  <c:v>5.58</c:v>
                </c:pt>
                <c:pt idx="3">
                  <c:v>26</c:v>
                </c:pt>
                <c:pt idx="4">
                  <c:v>36</c:v>
                </c:pt>
                <c:pt idx="5">
                  <c:v>70</c:v>
                </c:pt>
              </c:numCache>
            </c:numRef>
          </c:yVal>
          <c:smooth val="1"/>
          <c:extLst>
            <c:ext xmlns:c16="http://schemas.microsoft.com/office/drawing/2014/chart" uri="{C3380CC4-5D6E-409C-BE32-E72D297353CC}">
              <c16:uniqueId val="{00000001-E38E-1148-AFB0-627C05781EF8}"/>
            </c:ext>
          </c:extLst>
        </c:ser>
        <c:ser>
          <c:idx val="0"/>
          <c:order val="1"/>
          <c:tx>
            <c:v>SmartNIC-KVS (opt)</c:v>
          </c:tx>
          <c:spPr>
            <a:ln w="28575" cap="rnd">
              <a:solidFill>
                <a:srgbClr val="0432FF"/>
              </a:solidFill>
              <a:round/>
            </a:ln>
            <a:effectLst/>
          </c:spPr>
          <c:marker>
            <c:symbol val="none"/>
          </c:marker>
          <c:xVal>
            <c:numRef>
              <c:f>Sheet1!$C$1:$C$6</c:f>
              <c:numCache>
                <c:formatCode>General</c:formatCode>
                <c:ptCount val="6"/>
                <c:pt idx="0">
                  <c:v>0.25</c:v>
                </c:pt>
                <c:pt idx="1">
                  <c:v>0.71</c:v>
                </c:pt>
                <c:pt idx="2">
                  <c:v>1.35</c:v>
                </c:pt>
                <c:pt idx="3">
                  <c:v>57</c:v>
                </c:pt>
                <c:pt idx="4">
                  <c:v>64.900000000000006</c:v>
                </c:pt>
                <c:pt idx="5">
                  <c:v>67.599999999999994</c:v>
                </c:pt>
              </c:numCache>
            </c:numRef>
          </c:xVal>
          <c:yVal>
            <c:numRef>
              <c:f>Sheet1!$D$1:$D$6</c:f>
              <c:numCache>
                <c:formatCode>General</c:formatCode>
                <c:ptCount val="6"/>
                <c:pt idx="0">
                  <c:v>4</c:v>
                </c:pt>
                <c:pt idx="1">
                  <c:v>4.2</c:v>
                </c:pt>
                <c:pt idx="2">
                  <c:v>4.5</c:v>
                </c:pt>
                <c:pt idx="3">
                  <c:v>24</c:v>
                </c:pt>
                <c:pt idx="4">
                  <c:v>26</c:v>
                </c:pt>
                <c:pt idx="5">
                  <c:v>31</c:v>
                </c:pt>
              </c:numCache>
            </c:numRef>
          </c:yVal>
          <c:smooth val="1"/>
          <c:extLst>
            <c:ext xmlns:c16="http://schemas.microsoft.com/office/drawing/2014/chart" uri="{C3380CC4-5D6E-409C-BE32-E72D297353CC}">
              <c16:uniqueId val="{00000000-F5AD-A84F-8B8B-06B25D1E8CF9}"/>
            </c:ext>
          </c:extLst>
        </c:ser>
        <c:dLbls>
          <c:showLegendKey val="0"/>
          <c:showVal val="0"/>
          <c:showCatName val="0"/>
          <c:showSerName val="0"/>
          <c:showPercent val="0"/>
          <c:showBubbleSize val="0"/>
        </c:dLbls>
        <c:axId val="529393104"/>
        <c:axId val="729171279"/>
      </c:scatterChart>
      <c:valAx>
        <c:axId val="5293931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a:t>Throughput (</a:t>
                </a:r>
                <a:r>
                  <a:rPr lang="en-US" altLang="zh-CN" dirty="0" err="1"/>
                  <a:t>Mreqs</a:t>
                </a:r>
                <a:r>
                  <a:rPr lang="en-US" altLang="zh-CN" dirty="0"/>
                  <a:t>/sec)</a:t>
                </a:r>
                <a:endParaRPr lang="zh-CN" altLang="en-US" dirty="0"/>
              </a:p>
            </c:rich>
          </c:tx>
          <c:layout>
            <c:manualLayout>
              <c:xMode val="edge"/>
              <c:yMode val="edge"/>
              <c:x val="0.28373545335599437"/>
              <c:y val="0.81556331193623233"/>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29171279"/>
        <c:crosses val="autoZero"/>
        <c:crossBetween val="midCat"/>
      </c:valAx>
      <c:valAx>
        <c:axId val="729171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29393104"/>
        <c:crosses val="autoZero"/>
        <c:crossBetween val="midCat"/>
        <c:majorUnit val="20"/>
        <c:minorUnit val="0.5"/>
      </c:valAx>
      <c:spPr>
        <a:noFill/>
        <a:ln>
          <a:noFill/>
        </a:ln>
        <a:effectLst/>
      </c:spPr>
    </c:plotArea>
    <c:legend>
      <c:legendPos val="r"/>
      <c:layout>
        <c:manualLayout>
          <c:xMode val="edge"/>
          <c:yMode val="edge"/>
          <c:x val="0.3834422611761133"/>
          <c:y val="0"/>
          <c:w val="0.61655773882388676"/>
          <c:h val="0.33070623173185476"/>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a:outerShdw blurRad="50800" dist="38100" dir="2700000" algn="tl" rotWithShape="0">
        <a:prstClr val="black">
          <a:alpha val="40000"/>
        </a:prstClr>
      </a:outerShdw>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751279943253792E-2"/>
          <c:y val="6.4887535559156537E-2"/>
          <c:w val="0.89874702119897765"/>
          <c:h val="0.70825138585609138"/>
        </c:manualLayout>
      </c:layout>
      <c:barChart>
        <c:barDir val="col"/>
        <c:grouping val="clustered"/>
        <c:varyColors val="0"/>
        <c:ser>
          <c:idx val="0"/>
          <c:order val="0"/>
          <c:tx>
            <c:strRef>
              <c:f>Sheet1!$B$1</c:f>
              <c:strCache>
                <c:ptCount val="1"/>
                <c:pt idx="0">
                  <c:v>RNIC (1)</c:v>
                </c:pt>
              </c:strCache>
            </c:strRef>
          </c:tx>
          <c:spPr>
            <a:solidFill>
              <a:srgbClr val="0571B0"/>
            </a:solidFill>
            <a:ln w="12700">
              <a:solidFill>
                <a:schemeClr val="tx1"/>
              </a:solidFill>
            </a:ln>
            <a:effectLst/>
          </c:spPr>
          <c:invertIfNegative val="0"/>
          <c:cat>
            <c:strRef>
              <c:f>Sheet1!$A$2:$A$4</c:f>
              <c:strCache>
                <c:ptCount val="3"/>
                <c:pt idx="0">
                  <c:v>READ</c:v>
                </c:pt>
                <c:pt idx="1">
                  <c:v>WRITE</c:v>
                </c:pt>
                <c:pt idx="2">
                  <c:v>SEND/
RECV</c:v>
                </c:pt>
              </c:strCache>
            </c:strRef>
          </c:cat>
          <c:val>
            <c:numRef>
              <c:f>Sheet1!$B$2:$B$4</c:f>
              <c:numCache>
                <c:formatCode>General</c:formatCode>
                <c:ptCount val="3"/>
                <c:pt idx="0">
                  <c:v>2.1</c:v>
                </c:pt>
                <c:pt idx="1">
                  <c:v>2</c:v>
                </c:pt>
                <c:pt idx="2">
                  <c:v>3.1</c:v>
                </c:pt>
              </c:numCache>
            </c:numRef>
          </c:val>
          <c:extLst>
            <c:ext xmlns:c16="http://schemas.microsoft.com/office/drawing/2014/chart" uri="{C3380CC4-5D6E-409C-BE32-E72D297353CC}">
              <c16:uniqueId val="{00000000-0FC0-7341-9C58-37189EFCEAA1}"/>
            </c:ext>
          </c:extLst>
        </c:ser>
        <c:ser>
          <c:idx val="1"/>
          <c:order val="1"/>
          <c:tx>
            <c:strRef>
              <c:f>Sheet1!$C$1</c:f>
              <c:strCache>
                <c:ptCount val="1"/>
                <c:pt idx="0">
                  <c:v>SNIC (1)</c:v>
                </c:pt>
              </c:strCache>
            </c:strRef>
          </c:tx>
          <c:spPr>
            <a:solidFill>
              <a:srgbClr val="F4A582"/>
            </a:solidFill>
            <a:ln>
              <a:noFill/>
            </a:ln>
            <a:effectLst/>
          </c:spPr>
          <c:invertIfNegative val="0"/>
          <c:cat>
            <c:strRef>
              <c:f>Sheet1!$A$2:$A$4</c:f>
              <c:strCache>
                <c:ptCount val="3"/>
                <c:pt idx="0">
                  <c:v>READ</c:v>
                </c:pt>
                <c:pt idx="1">
                  <c:v>WRITE</c:v>
                </c:pt>
                <c:pt idx="2">
                  <c:v>SEND/
RECV</c:v>
                </c:pt>
              </c:strCache>
            </c:strRef>
          </c:cat>
          <c:val>
            <c:numRef>
              <c:f>Sheet1!$C$2:$C$4</c:f>
              <c:numCache>
                <c:formatCode>General</c:formatCode>
                <c:ptCount val="3"/>
                <c:pt idx="0">
                  <c:v>2.6</c:v>
                </c:pt>
                <c:pt idx="1">
                  <c:v>2.2999999999999998</c:v>
                </c:pt>
                <c:pt idx="2">
                  <c:v>3.3</c:v>
                </c:pt>
              </c:numCache>
            </c:numRef>
          </c:val>
          <c:extLst>
            <c:ext xmlns:c16="http://schemas.microsoft.com/office/drawing/2014/chart" uri="{C3380CC4-5D6E-409C-BE32-E72D297353CC}">
              <c16:uniqueId val="{00000001-0FC0-7341-9C58-37189EFCEAA1}"/>
            </c:ext>
          </c:extLst>
        </c:ser>
        <c:ser>
          <c:idx val="2"/>
          <c:order val="2"/>
          <c:tx>
            <c:strRef>
              <c:f>Sheet1!$D$1</c:f>
              <c:strCache>
                <c:ptCount val="1"/>
                <c:pt idx="0">
                  <c:v>SNIC (2)</c:v>
                </c:pt>
              </c:strCache>
            </c:strRef>
          </c:tx>
          <c:spPr>
            <a:solidFill>
              <a:srgbClr val="CA0020"/>
            </a:solidFill>
            <a:ln w="12700">
              <a:solidFill>
                <a:schemeClr val="tx1"/>
              </a:solidFill>
            </a:ln>
            <a:effectLst/>
          </c:spPr>
          <c:invertIfNegative val="0"/>
          <c:cat>
            <c:strRef>
              <c:f>Sheet1!$A$2:$A$4</c:f>
              <c:strCache>
                <c:ptCount val="3"/>
                <c:pt idx="0">
                  <c:v>READ</c:v>
                </c:pt>
                <c:pt idx="1">
                  <c:v>WRITE</c:v>
                </c:pt>
                <c:pt idx="2">
                  <c:v>SEND/
RECV</c:v>
                </c:pt>
              </c:strCache>
            </c:strRef>
          </c:cat>
          <c:val>
            <c:numRef>
              <c:f>Sheet1!$D$2:$D$4</c:f>
              <c:numCache>
                <c:formatCode>General</c:formatCode>
                <c:ptCount val="3"/>
                <c:pt idx="0">
                  <c:v>2.2999999999999998</c:v>
                </c:pt>
                <c:pt idx="1">
                  <c:v>2.2999999999999998</c:v>
                </c:pt>
                <c:pt idx="2">
                  <c:v>4.3</c:v>
                </c:pt>
              </c:numCache>
            </c:numRef>
          </c:val>
          <c:extLst>
            <c:ext xmlns:c16="http://schemas.microsoft.com/office/drawing/2014/chart" uri="{C3380CC4-5D6E-409C-BE32-E72D297353CC}">
              <c16:uniqueId val="{00000002-0FC0-7341-9C58-37189EFCEAA1}"/>
            </c:ext>
          </c:extLst>
        </c:ser>
        <c:ser>
          <c:idx val="3"/>
          <c:order val="3"/>
          <c:tx>
            <c:strRef>
              <c:f>Sheet1!$E$1</c:f>
              <c:strCache>
                <c:ptCount val="1"/>
                <c:pt idx="0">
                  <c:v>SNIC (3)</c:v>
                </c:pt>
              </c:strCache>
            </c:strRef>
          </c:tx>
          <c:spPr>
            <a:solidFill>
              <a:schemeClr val="accent4"/>
            </a:solidFill>
            <a:ln>
              <a:noFill/>
            </a:ln>
            <a:effectLst/>
          </c:spPr>
          <c:invertIfNegative val="0"/>
          <c:cat>
            <c:strRef>
              <c:f>Sheet1!$A$2:$A$4</c:f>
              <c:strCache>
                <c:ptCount val="3"/>
                <c:pt idx="0">
                  <c:v>READ</c:v>
                </c:pt>
                <c:pt idx="1">
                  <c:v>WRITE</c:v>
                </c:pt>
                <c:pt idx="2">
                  <c:v>SEND/
RECV</c:v>
                </c:pt>
              </c:strCache>
            </c:strRef>
          </c:cat>
          <c:val>
            <c:numRef>
              <c:f>Sheet1!$E$2:$E$4</c:f>
              <c:numCache>
                <c:formatCode>General</c:formatCode>
                <c:ptCount val="3"/>
                <c:pt idx="0">
                  <c:v>0</c:v>
                </c:pt>
                <c:pt idx="1">
                  <c:v>0</c:v>
                </c:pt>
                <c:pt idx="2">
                  <c:v>0</c:v>
                </c:pt>
              </c:numCache>
            </c:numRef>
          </c:val>
          <c:extLst>
            <c:ext xmlns:c16="http://schemas.microsoft.com/office/drawing/2014/chart" uri="{C3380CC4-5D6E-409C-BE32-E72D297353CC}">
              <c16:uniqueId val="{00000003-0FC0-7341-9C58-37189EFCEAA1}"/>
            </c:ext>
          </c:extLst>
        </c:ser>
        <c:dLbls>
          <c:showLegendKey val="0"/>
          <c:showVal val="0"/>
          <c:showCatName val="0"/>
          <c:showSerName val="0"/>
          <c:showPercent val="0"/>
          <c:showBubbleSize val="0"/>
        </c:dLbls>
        <c:gapWidth val="60"/>
        <c:overlap val="-14"/>
        <c:axId val="37202000"/>
        <c:axId val="2143951967"/>
      </c:barChart>
      <c:catAx>
        <c:axId val="3720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951967"/>
        <c:crosses val="autoZero"/>
        <c:auto val="1"/>
        <c:lblAlgn val="ctr"/>
        <c:lblOffset val="100"/>
        <c:noMultiLvlLbl val="0"/>
      </c:catAx>
      <c:valAx>
        <c:axId val="2143951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202000"/>
        <c:crosses val="autoZero"/>
        <c:crossBetween val="between"/>
      </c:valAx>
      <c:spPr>
        <a:noFill/>
        <a:ln>
          <a:noFill/>
        </a:ln>
        <a:effectLst/>
      </c:spPr>
    </c:plotArea>
    <c:legend>
      <c:legendPos val="r"/>
      <c:legendEntry>
        <c:idx val="3"/>
        <c:delete val="1"/>
      </c:legendEntry>
      <c:layout>
        <c:manualLayout>
          <c:xMode val="edge"/>
          <c:yMode val="edge"/>
          <c:x val="0.41339715152022005"/>
          <c:y val="0"/>
          <c:w val="0.57601711277253753"/>
          <c:h val="0.29400874669987415"/>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760107251201559E-2"/>
          <c:y val="6.1353863503454488E-2"/>
          <c:w val="0.90192616415566573"/>
          <c:h val="0.62089221709379161"/>
        </c:manualLayout>
      </c:layout>
      <c:lineChart>
        <c:grouping val="standard"/>
        <c:varyColors val="0"/>
        <c:ser>
          <c:idx val="0"/>
          <c:order val="0"/>
          <c:tx>
            <c:strRef>
              <c:f>Sheet1!$B$1</c:f>
              <c:strCache>
                <c:ptCount val="1"/>
                <c:pt idx="0">
                  <c:v>SNIC (1)</c:v>
                </c:pt>
              </c:strCache>
            </c:strRef>
          </c:tx>
          <c:spPr>
            <a:ln w="28575" cap="rnd">
              <a:solidFill>
                <a:srgbClr val="0432FF"/>
              </a:solidFill>
              <a:round/>
            </a:ln>
            <a:effectLst/>
          </c:spPr>
          <c:marker>
            <c:symbol val="none"/>
          </c:marker>
          <c:cat>
            <c:strRef>
              <c:f>Sheet1!$A$2:$A$5</c:f>
              <c:strCache>
                <c:ptCount val="4"/>
                <c:pt idx="0">
                  <c:v>256KB</c:v>
                </c:pt>
                <c:pt idx="1">
                  <c:v>1MB</c:v>
                </c:pt>
                <c:pt idx="2">
                  <c:v>9MB</c:v>
                </c:pt>
                <c:pt idx="3">
                  <c:v>64MB</c:v>
                </c:pt>
              </c:strCache>
            </c:strRef>
          </c:cat>
          <c:val>
            <c:numRef>
              <c:f>Sheet1!$B$2:$B$5</c:f>
              <c:numCache>
                <c:formatCode>General</c:formatCode>
                <c:ptCount val="4"/>
                <c:pt idx="0">
                  <c:v>191.3</c:v>
                </c:pt>
                <c:pt idx="1">
                  <c:v>191.3</c:v>
                </c:pt>
                <c:pt idx="2">
                  <c:v>190</c:v>
                </c:pt>
                <c:pt idx="3">
                  <c:v>193.3</c:v>
                </c:pt>
              </c:numCache>
            </c:numRef>
          </c:val>
          <c:smooth val="0"/>
          <c:extLst>
            <c:ext xmlns:c16="http://schemas.microsoft.com/office/drawing/2014/chart" uri="{C3380CC4-5D6E-409C-BE32-E72D297353CC}">
              <c16:uniqueId val="{00000000-26AB-184F-A234-91EB13C7D0F3}"/>
            </c:ext>
          </c:extLst>
        </c:ser>
        <c:ser>
          <c:idx val="1"/>
          <c:order val="1"/>
          <c:tx>
            <c:strRef>
              <c:f>Sheet1!$C$1</c:f>
              <c:strCache>
                <c:ptCount val="1"/>
                <c:pt idx="0">
                  <c:v>SNIC (2)</c:v>
                </c:pt>
              </c:strCache>
            </c:strRef>
          </c:tx>
          <c:spPr>
            <a:ln w="28575" cap="rnd">
              <a:solidFill>
                <a:srgbClr val="CA0020"/>
              </a:solidFill>
              <a:round/>
            </a:ln>
            <a:effectLst/>
          </c:spPr>
          <c:marker>
            <c:symbol val="none"/>
          </c:marker>
          <c:cat>
            <c:strRef>
              <c:f>Sheet1!$A$2:$A$5</c:f>
              <c:strCache>
                <c:ptCount val="4"/>
                <c:pt idx="0">
                  <c:v>256KB</c:v>
                </c:pt>
                <c:pt idx="1">
                  <c:v>1MB</c:v>
                </c:pt>
                <c:pt idx="2">
                  <c:v>9MB</c:v>
                </c:pt>
                <c:pt idx="3">
                  <c:v>64MB</c:v>
                </c:pt>
              </c:strCache>
            </c:strRef>
          </c:cat>
          <c:val>
            <c:numRef>
              <c:f>Sheet1!$C$2:$C$5</c:f>
              <c:numCache>
                <c:formatCode>General</c:formatCode>
                <c:ptCount val="4"/>
                <c:pt idx="0">
                  <c:v>190</c:v>
                </c:pt>
                <c:pt idx="1">
                  <c:v>191.3</c:v>
                </c:pt>
                <c:pt idx="2">
                  <c:v>184.8</c:v>
                </c:pt>
                <c:pt idx="3">
                  <c:v>103.1</c:v>
                </c:pt>
              </c:numCache>
            </c:numRef>
          </c:val>
          <c:smooth val="0"/>
          <c:extLst>
            <c:ext xmlns:c16="http://schemas.microsoft.com/office/drawing/2014/chart" uri="{C3380CC4-5D6E-409C-BE32-E72D297353CC}">
              <c16:uniqueId val="{00000001-26AB-184F-A234-91EB13C7D0F3}"/>
            </c:ext>
          </c:extLst>
        </c:ser>
        <c:dLbls>
          <c:showLegendKey val="0"/>
          <c:showVal val="0"/>
          <c:showCatName val="0"/>
          <c:showSerName val="0"/>
          <c:showPercent val="0"/>
          <c:showBubbleSize val="0"/>
        </c:dLbls>
        <c:smooth val="0"/>
        <c:axId val="529393104"/>
        <c:axId val="729171279"/>
      </c:lineChart>
      <c:catAx>
        <c:axId val="5293931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a:t>READ</a:t>
                </a:r>
                <a:r>
                  <a:rPr lang="en-US" altLang="zh-CN" baseline="0" dirty="0"/>
                  <a:t> payload (Bytes)</a:t>
                </a:r>
                <a:endParaRPr lang="zh-CN" altLang="en-US" dirty="0"/>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29171279"/>
        <c:crosses val="autoZero"/>
        <c:auto val="1"/>
        <c:lblAlgn val="ctr"/>
        <c:lblOffset val="100"/>
        <c:noMultiLvlLbl val="0"/>
      </c:catAx>
      <c:valAx>
        <c:axId val="729171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29393104"/>
        <c:crosses val="autoZero"/>
        <c:crossBetween val="between"/>
        <c:majorUnit val="100"/>
      </c:valAx>
      <c:spPr>
        <a:noFill/>
        <a:ln>
          <a:noFill/>
        </a:ln>
        <a:effectLst/>
      </c:spPr>
    </c:plotArea>
    <c:legend>
      <c:legendPos val="t"/>
      <c:layout>
        <c:manualLayout>
          <c:xMode val="edge"/>
          <c:yMode val="edge"/>
          <c:x val="8.2501476026505302E-2"/>
          <c:y val="0.50090252048383088"/>
          <c:w val="0.48200570147459193"/>
          <c:h val="0.11895740989524724"/>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751279943253792E-2"/>
          <c:y val="3.7122316502509363E-2"/>
          <c:w val="0.89874702119897765"/>
          <c:h val="0.76378182396938565"/>
        </c:manualLayout>
      </c:layout>
      <c:barChart>
        <c:barDir val="col"/>
        <c:grouping val="clustered"/>
        <c:varyColors val="0"/>
        <c:ser>
          <c:idx val="0"/>
          <c:order val="0"/>
          <c:tx>
            <c:strRef>
              <c:f>Sheet1!$B$1</c:f>
              <c:strCache>
                <c:ptCount val="1"/>
                <c:pt idx="0">
                  <c:v>RNIC (1)</c:v>
                </c:pt>
              </c:strCache>
            </c:strRef>
          </c:tx>
          <c:spPr>
            <a:solidFill>
              <a:srgbClr val="0571B0"/>
            </a:solidFill>
            <a:ln w="12700">
              <a:solidFill>
                <a:schemeClr val="tx1"/>
              </a:solidFill>
            </a:ln>
            <a:effectLst/>
          </c:spPr>
          <c:invertIfNegative val="0"/>
          <c:cat>
            <c:strRef>
              <c:f>Sheet1!$A$2:$A$4</c:f>
              <c:strCache>
                <c:ptCount val="3"/>
                <c:pt idx="0">
                  <c:v>READ</c:v>
                </c:pt>
                <c:pt idx="1">
                  <c:v>WRITE</c:v>
                </c:pt>
                <c:pt idx="2">
                  <c:v>SEND/
RECV</c:v>
                </c:pt>
              </c:strCache>
            </c:strRef>
          </c:cat>
          <c:val>
            <c:numRef>
              <c:f>Sheet1!$B$2:$B$4</c:f>
              <c:numCache>
                <c:formatCode>General</c:formatCode>
                <c:ptCount val="3"/>
                <c:pt idx="0">
                  <c:v>2.1</c:v>
                </c:pt>
                <c:pt idx="1">
                  <c:v>2</c:v>
                </c:pt>
                <c:pt idx="2">
                  <c:v>3.1</c:v>
                </c:pt>
              </c:numCache>
            </c:numRef>
          </c:val>
          <c:extLst>
            <c:ext xmlns:c16="http://schemas.microsoft.com/office/drawing/2014/chart" uri="{C3380CC4-5D6E-409C-BE32-E72D297353CC}">
              <c16:uniqueId val="{00000000-9C20-3049-A286-33D8903711AA}"/>
            </c:ext>
          </c:extLst>
        </c:ser>
        <c:ser>
          <c:idx val="1"/>
          <c:order val="1"/>
          <c:tx>
            <c:strRef>
              <c:f>Sheet1!$C$1</c:f>
              <c:strCache>
                <c:ptCount val="1"/>
                <c:pt idx="0">
                  <c:v>SNIC (1)</c:v>
                </c:pt>
              </c:strCache>
            </c:strRef>
          </c:tx>
          <c:spPr>
            <a:solidFill>
              <a:srgbClr val="F4A582"/>
            </a:solidFill>
            <a:ln>
              <a:noFill/>
            </a:ln>
            <a:effectLst/>
          </c:spPr>
          <c:invertIfNegative val="0"/>
          <c:cat>
            <c:strRef>
              <c:f>Sheet1!$A$2:$A$4</c:f>
              <c:strCache>
                <c:ptCount val="3"/>
                <c:pt idx="0">
                  <c:v>READ</c:v>
                </c:pt>
                <c:pt idx="1">
                  <c:v>WRITE</c:v>
                </c:pt>
                <c:pt idx="2">
                  <c:v>SEND/
RECV</c:v>
                </c:pt>
              </c:strCache>
            </c:strRef>
          </c:cat>
          <c:val>
            <c:numRef>
              <c:f>Sheet1!$C$2:$C$4</c:f>
              <c:numCache>
                <c:formatCode>General</c:formatCode>
                <c:ptCount val="3"/>
                <c:pt idx="0">
                  <c:v>2.6</c:v>
                </c:pt>
                <c:pt idx="1">
                  <c:v>2.2999999999999998</c:v>
                </c:pt>
                <c:pt idx="2">
                  <c:v>3.3</c:v>
                </c:pt>
              </c:numCache>
            </c:numRef>
          </c:val>
          <c:extLst>
            <c:ext xmlns:c16="http://schemas.microsoft.com/office/drawing/2014/chart" uri="{C3380CC4-5D6E-409C-BE32-E72D297353CC}">
              <c16:uniqueId val="{00000001-9C20-3049-A286-33D8903711AA}"/>
            </c:ext>
          </c:extLst>
        </c:ser>
        <c:ser>
          <c:idx val="2"/>
          <c:order val="2"/>
          <c:tx>
            <c:strRef>
              <c:f>Sheet1!$D$1</c:f>
              <c:strCache>
                <c:ptCount val="1"/>
                <c:pt idx="0">
                  <c:v>SNIC (2)</c:v>
                </c:pt>
              </c:strCache>
            </c:strRef>
          </c:tx>
          <c:spPr>
            <a:solidFill>
              <a:srgbClr val="CA0020"/>
            </a:solidFill>
            <a:ln w="12700">
              <a:solidFill>
                <a:schemeClr val="tx1"/>
              </a:solidFill>
            </a:ln>
            <a:effectLst/>
          </c:spPr>
          <c:invertIfNegative val="0"/>
          <c:cat>
            <c:strRef>
              <c:f>Sheet1!$A$2:$A$4</c:f>
              <c:strCache>
                <c:ptCount val="3"/>
                <c:pt idx="0">
                  <c:v>READ</c:v>
                </c:pt>
                <c:pt idx="1">
                  <c:v>WRITE</c:v>
                </c:pt>
                <c:pt idx="2">
                  <c:v>SEND/
RECV</c:v>
                </c:pt>
              </c:strCache>
            </c:strRef>
          </c:cat>
          <c:val>
            <c:numRef>
              <c:f>Sheet1!$D$2:$D$4</c:f>
              <c:numCache>
                <c:formatCode>General</c:formatCode>
                <c:ptCount val="3"/>
                <c:pt idx="0">
                  <c:v>2.2999999999999998</c:v>
                </c:pt>
                <c:pt idx="1">
                  <c:v>2.4</c:v>
                </c:pt>
                <c:pt idx="2">
                  <c:v>4.3</c:v>
                </c:pt>
              </c:numCache>
            </c:numRef>
          </c:val>
          <c:extLst>
            <c:ext xmlns:c16="http://schemas.microsoft.com/office/drawing/2014/chart" uri="{C3380CC4-5D6E-409C-BE32-E72D297353CC}">
              <c16:uniqueId val="{00000002-9C20-3049-A286-33D8903711AA}"/>
            </c:ext>
          </c:extLst>
        </c:ser>
        <c:ser>
          <c:idx val="3"/>
          <c:order val="3"/>
          <c:tx>
            <c:strRef>
              <c:f>Sheet1!$E$1</c:f>
              <c:strCache>
                <c:ptCount val="1"/>
                <c:pt idx="0">
                  <c:v>SNIC (3)</c:v>
                </c:pt>
              </c:strCache>
            </c:strRef>
          </c:tx>
          <c:spPr>
            <a:solidFill>
              <a:schemeClr val="tx1"/>
            </a:solidFill>
            <a:ln>
              <a:noFill/>
            </a:ln>
            <a:effectLst/>
          </c:spPr>
          <c:invertIfNegative val="0"/>
          <c:cat>
            <c:strRef>
              <c:f>Sheet1!$A$2:$A$4</c:f>
              <c:strCache>
                <c:ptCount val="3"/>
                <c:pt idx="0">
                  <c:v>READ</c:v>
                </c:pt>
                <c:pt idx="1">
                  <c:v>WRITE</c:v>
                </c:pt>
                <c:pt idx="2">
                  <c:v>SEND/
RECV</c:v>
                </c:pt>
              </c:strCache>
            </c:strRef>
          </c:cat>
          <c:val>
            <c:numRef>
              <c:f>Sheet1!$E$2:$E$4</c:f>
              <c:numCache>
                <c:formatCode>General</c:formatCode>
                <c:ptCount val="3"/>
                <c:pt idx="0">
                  <c:v>3.3</c:v>
                </c:pt>
                <c:pt idx="1">
                  <c:v>2.9</c:v>
                </c:pt>
                <c:pt idx="2">
                  <c:v>4.4000000000000004</c:v>
                </c:pt>
              </c:numCache>
            </c:numRef>
          </c:val>
          <c:extLst>
            <c:ext xmlns:c16="http://schemas.microsoft.com/office/drawing/2014/chart" uri="{C3380CC4-5D6E-409C-BE32-E72D297353CC}">
              <c16:uniqueId val="{00000003-9C20-3049-A286-33D8903711AA}"/>
            </c:ext>
          </c:extLst>
        </c:ser>
        <c:dLbls>
          <c:showLegendKey val="0"/>
          <c:showVal val="0"/>
          <c:showCatName val="0"/>
          <c:showSerName val="0"/>
          <c:showPercent val="0"/>
          <c:showBubbleSize val="0"/>
        </c:dLbls>
        <c:gapWidth val="60"/>
        <c:overlap val="-14"/>
        <c:axId val="37202000"/>
        <c:axId val="2143951967"/>
      </c:barChart>
      <c:catAx>
        <c:axId val="3720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951967"/>
        <c:crosses val="autoZero"/>
        <c:auto val="1"/>
        <c:lblAlgn val="ctr"/>
        <c:lblOffset val="100"/>
        <c:noMultiLvlLbl val="0"/>
      </c:catAx>
      <c:valAx>
        <c:axId val="2143951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202000"/>
        <c:crosses val="autoZero"/>
        <c:crossBetween val="between"/>
      </c:valAx>
      <c:spPr>
        <a:noFill/>
        <a:ln>
          <a:noFill/>
        </a:ln>
        <a:effectLst/>
      </c:spPr>
    </c:plotArea>
    <c:legend>
      <c:legendPos val="r"/>
      <c:layout>
        <c:manualLayout>
          <c:xMode val="edge"/>
          <c:yMode val="edge"/>
          <c:x val="0.2557454430203871"/>
          <c:y val="5.5530438113294339E-3"/>
          <c:w val="0.53683561972295379"/>
          <c:h val="0.21071308952993262"/>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2751279943253792E-2"/>
          <c:y val="6.4887535559156537E-2"/>
          <c:w val="0.89874702119897765"/>
          <c:h val="0.70825138585609138"/>
        </c:manualLayout>
      </c:layout>
      <c:barChart>
        <c:barDir val="col"/>
        <c:grouping val="clustered"/>
        <c:varyColors val="0"/>
        <c:ser>
          <c:idx val="0"/>
          <c:order val="0"/>
          <c:tx>
            <c:strRef>
              <c:f>Sheet1!$B$1</c:f>
              <c:strCache>
                <c:ptCount val="1"/>
                <c:pt idx="0">
                  <c:v>RDMA</c:v>
                </c:pt>
              </c:strCache>
            </c:strRef>
          </c:tx>
          <c:spPr>
            <a:solidFill>
              <a:srgbClr val="C00000"/>
            </a:solidFill>
            <a:ln w="12700">
              <a:solidFill>
                <a:schemeClr val="tx1"/>
              </a:solidFill>
            </a:ln>
            <a:effectLst/>
          </c:spPr>
          <c:invertIfNegative val="0"/>
          <c:cat>
            <c:strRef>
              <c:f>Sheet1!$A$2:$A$3</c:f>
              <c:strCache>
                <c:ptCount val="2"/>
                <c:pt idx="0">
                  <c:v>READ</c:v>
                </c:pt>
                <c:pt idx="1">
                  <c:v>WRITE</c:v>
                </c:pt>
              </c:strCache>
            </c:strRef>
          </c:cat>
          <c:val>
            <c:numRef>
              <c:f>Sheet1!$B$2:$B$3</c:f>
              <c:numCache>
                <c:formatCode>General</c:formatCode>
                <c:ptCount val="2"/>
                <c:pt idx="0">
                  <c:v>3.3</c:v>
                </c:pt>
                <c:pt idx="1">
                  <c:v>2.9</c:v>
                </c:pt>
              </c:numCache>
            </c:numRef>
          </c:val>
          <c:extLst>
            <c:ext xmlns:c16="http://schemas.microsoft.com/office/drawing/2014/chart" uri="{C3380CC4-5D6E-409C-BE32-E72D297353CC}">
              <c16:uniqueId val="{00000000-E670-5B42-9D59-87078043C024}"/>
            </c:ext>
          </c:extLst>
        </c:ser>
        <c:ser>
          <c:idx val="1"/>
          <c:order val="1"/>
          <c:tx>
            <c:strRef>
              <c:f>Sheet1!$C$1</c:f>
              <c:strCache>
                <c:ptCount val="1"/>
                <c:pt idx="0">
                  <c:v>DMA</c:v>
                </c:pt>
              </c:strCache>
            </c:strRef>
          </c:tx>
          <c:spPr>
            <a:solidFill>
              <a:srgbClr val="0432FF"/>
            </a:solidFill>
            <a:ln>
              <a:noFill/>
            </a:ln>
            <a:effectLst/>
          </c:spPr>
          <c:invertIfNegative val="0"/>
          <c:cat>
            <c:strRef>
              <c:f>Sheet1!$A$2:$A$3</c:f>
              <c:strCache>
                <c:ptCount val="2"/>
                <c:pt idx="0">
                  <c:v>READ</c:v>
                </c:pt>
                <c:pt idx="1">
                  <c:v>WRITE</c:v>
                </c:pt>
              </c:strCache>
            </c:strRef>
          </c:cat>
          <c:val>
            <c:numRef>
              <c:f>Sheet1!$C$2:$C$3</c:f>
              <c:numCache>
                <c:formatCode>General</c:formatCode>
                <c:ptCount val="2"/>
                <c:pt idx="0">
                  <c:v>2.14</c:v>
                </c:pt>
                <c:pt idx="1">
                  <c:v>1.93</c:v>
                </c:pt>
              </c:numCache>
            </c:numRef>
          </c:val>
          <c:extLst>
            <c:ext xmlns:c16="http://schemas.microsoft.com/office/drawing/2014/chart" uri="{C3380CC4-5D6E-409C-BE32-E72D297353CC}">
              <c16:uniqueId val="{00000001-E670-5B42-9D59-87078043C024}"/>
            </c:ext>
          </c:extLst>
        </c:ser>
        <c:dLbls>
          <c:showLegendKey val="0"/>
          <c:showVal val="0"/>
          <c:showCatName val="0"/>
          <c:showSerName val="0"/>
          <c:showPercent val="0"/>
          <c:showBubbleSize val="0"/>
        </c:dLbls>
        <c:gapWidth val="183"/>
        <c:overlap val="-14"/>
        <c:axId val="37202000"/>
        <c:axId val="2143951967"/>
      </c:barChart>
      <c:catAx>
        <c:axId val="37202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2143951967"/>
        <c:crosses val="autoZero"/>
        <c:auto val="1"/>
        <c:lblAlgn val="ctr"/>
        <c:lblOffset val="100"/>
        <c:noMultiLvlLbl val="0"/>
      </c:catAx>
      <c:valAx>
        <c:axId val="21439519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7202000"/>
        <c:crosses val="autoZero"/>
        <c:crossBetween val="between"/>
        <c:majorUnit val="1"/>
      </c:valAx>
      <c:spPr>
        <a:noFill/>
        <a:ln>
          <a:noFill/>
        </a:ln>
        <a:effectLst/>
      </c:spPr>
    </c:plotArea>
    <c:legend>
      <c:legendPos val="r"/>
      <c:layout>
        <c:manualLayout>
          <c:xMode val="edge"/>
          <c:yMode val="edge"/>
          <c:x val="0.57218318712885663"/>
          <c:y val="0"/>
          <c:w val="0.37841671290401191"/>
          <c:h val="0.18850091428461491"/>
        </c:manualLayout>
      </c:layout>
      <c:overlay val="0"/>
      <c:spPr>
        <a:solidFill>
          <a:schemeClr val="bg1"/>
        </a:solid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6760107251201559E-2"/>
          <c:y val="6.1353863503454488E-2"/>
          <c:w val="0.90192616415566573"/>
          <c:h val="0.62089221709379161"/>
        </c:manualLayout>
      </c:layout>
      <c:lineChart>
        <c:grouping val="standard"/>
        <c:varyColors val="0"/>
        <c:ser>
          <c:idx val="0"/>
          <c:order val="0"/>
          <c:tx>
            <c:strRef>
              <c:f>Sheet1!$B$1</c:f>
              <c:strCache>
                <c:ptCount val="1"/>
                <c:pt idx="0">
                  <c:v>DMA</c:v>
                </c:pt>
              </c:strCache>
            </c:strRef>
          </c:tx>
          <c:spPr>
            <a:ln w="28575" cap="rnd">
              <a:solidFill>
                <a:srgbClr val="0432FF"/>
              </a:solidFill>
              <a:round/>
            </a:ln>
            <a:effectLst/>
          </c:spPr>
          <c:marker>
            <c:symbol val="none"/>
          </c:marker>
          <c:cat>
            <c:strRef>
              <c:f>Sheet1!$A$2:$A$8</c:f>
              <c:strCache>
                <c:ptCount val="7"/>
                <c:pt idx="0">
                  <c:v>16B</c:v>
                </c:pt>
                <c:pt idx="1">
                  <c:v>64B</c:v>
                </c:pt>
                <c:pt idx="2">
                  <c:v>256B</c:v>
                </c:pt>
                <c:pt idx="3">
                  <c:v>1KB</c:v>
                </c:pt>
                <c:pt idx="4">
                  <c:v>4KB</c:v>
                </c:pt>
                <c:pt idx="5">
                  <c:v>16KB</c:v>
                </c:pt>
                <c:pt idx="6">
                  <c:v>64KB</c:v>
                </c:pt>
              </c:strCache>
            </c:strRef>
          </c:cat>
          <c:val>
            <c:numRef>
              <c:f>Sheet1!$B$2:$B$8</c:f>
              <c:numCache>
                <c:formatCode>General</c:formatCode>
                <c:ptCount val="7"/>
                <c:pt idx="0">
                  <c:v>10.5</c:v>
                </c:pt>
                <c:pt idx="1">
                  <c:v>10.5</c:v>
                </c:pt>
                <c:pt idx="2">
                  <c:v>10.5</c:v>
                </c:pt>
                <c:pt idx="3">
                  <c:v>6.82</c:v>
                </c:pt>
                <c:pt idx="4">
                  <c:v>3.87</c:v>
                </c:pt>
                <c:pt idx="5">
                  <c:v>1.5</c:v>
                </c:pt>
                <c:pt idx="6">
                  <c:v>0.39</c:v>
                </c:pt>
              </c:numCache>
            </c:numRef>
          </c:val>
          <c:smooth val="0"/>
          <c:extLst>
            <c:ext xmlns:c16="http://schemas.microsoft.com/office/drawing/2014/chart" uri="{C3380CC4-5D6E-409C-BE32-E72D297353CC}">
              <c16:uniqueId val="{00000000-2415-4344-813D-43B4D042B060}"/>
            </c:ext>
          </c:extLst>
        </c:ser>
        <c:ser>
          <c:idx val="1"/>
          <c:order val="1"/>
          <c:tx>
            <c:strRef>
              <c:f>Sheet1!$C$1</c:f>
              <c:strCache>
                <c:ptCount val="1"/>
                <c:pt idx="0">
                  <c:v>RDMA</c:v>
                </c:pt>
              </c:strCache>
            </c:strRef>
          </c:tx>
          <c:spPr>
            <a:ln w="28575" cap="rnd">
              <a:solidFill>
                <a:srgbClr val="CA0020"/>
              </a:solidFill>
              <a:round/>
            </a:ln>
            <a:effectLst/>
          </c:spPr>
          <c:marker>
            <c:symbol val="none"/>
          </c:marker>
          <c:cat>
            <c:strRef>
              <c:f>Sheet1!$A$2:$A$8</c:f>
              <c:strCache>
                <c:ptCount val="7"/>
                <c:pt idx="0">
                  <c:v>16B</c:v>
                </c:pt>
                <c:pt idx="1">
                  <c:v>64B</c:v>
                </c:pt>
                <c:pt idx="2">
                  <c:v>256B</c:v>
                </c:pt>
                <c:pt idx="3">
                  <c:v>1KB</c:v>
                </c:pt>
                <c:pt idx="4">
                  <c:v>4KB</c:v>
                </c:pt>
                <c:pt idx="5">
                  <c:v>16KB</c:v>
                </c:pt>
                <c:pt idx="6">
                  <c:v>64KB</c:v>
                </c:pt>
              </c:strCache>
            </c:strRef>
          </c:cat>
          <c:val>
            <c:numRef>
              <c:f>Sheet1!$C$2:$C$8</c:f>
              <c:numCache>
                <c:formatCode>General</c:formatCode>
                <c:ptCount val="7"/>
                <c:pt idx="0">
                  <c:v>25.7</c:v>
                </c:pt>
                <c:pt idx="1">
                  <c:v>25.7</c:v>
                </c:pt>
                <c:pt idx="2">
                  <c:v>25.7</c:v>
                </c:pt>
                <c:pt idx="3">
                  <c:v>21.6</c:v>
                </c:pt>
                <c:pt idx="4">
                  <c:v>6.14</c:v>
                </c:pt>
                <c:pt idx="5">
                  <c:v>1.56</c:v>
                </c:pt>
                <c:pt idx="6">
                  <c:v>0.39</c:v>
                </c:pt>
              </c:numCache>
            </c:numRef>
          </c:val>
          <c:smooth val="0"/>
          <c:extLst>
            <c:ext xmlns:c16="http://schemas.microsoft.com/office/drawing/2014/chart" uri="{C3380CC4-5D6E-409C-BE32-E72D297353CC}">
              <c16:uniqueId val="{00000001-2415-4344-813D-43B4D042B060}"/>
            </c:ext>
          </c:extLst>
        </c:ser>
        <c:dLbls>
          <c:showLegendKey val="0"/>
          <c:showVal val="0"/>
          <c:showCatName val="0"/>
          <c:showSerName val="0"/>
          <c:showPercent val="0"/>
          <c:showBubbleSize val="0"/>
        </c:dLbls>
        <c:smooth val="0"/>
        <c:axId val="529393104"/>
        <c:axId val="729171279"/>
      </c:lineChart>
      <c:catAx>
        <c:axId val="529393104"/>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a:t>READ</a:t>
                </a:r>
                <a:r>
                  <a:rPr lang="en-US" altLang="zh-CN" baseline="0" dirty="0"/>
                  <a:t> payload (Bytes)</a:t>
                </a:r>
                <a:endParaRPr lang="zh-CN" altLang="en-US" dirty="0"/>
              </a:p>
            </c:rich>
          </c:tx>
          <c:layout>
            <c:manualLayout>
              <c:xMode val="edge"/>
              <c:yMode val="edge"/>
              <c:x val="0.28373545335599437"/>
              <c:y val="0.81556331193623233"/>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729171279"/>
        <c:crosses val="autoZero"/>
        <c:auto val="1"/>
        <c:lblAlgn val="ctr"/>
        <c:lblOffset val="100"/>
        <c:noMultiLvlLbl val="0"/>
      </c:catAx>
      <c:valAx>
        <c:axId val="72917127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29393104"/>
        <c:crosses val="autoZero"/>
        <c:crossBetween val="between"/>
        <c:majorUnit val="5"/>
        <c:minorUnit val="0.5"/>
      </c:valAx>
      <c:spPr>
        <a:noFill/>
        <a:ln>
          <a:noFill/>
        </a:ln>
        <a:effectLst/>
      </c:spPr>
    </c:plotArea>
    <c:legend>
      <c:legendPos val="t"/>
      <c:layout>
        <c:manualLayout>
          <c:xMode val="edge"/>
          <c:yMode val="edge"/>
          <c:x val="0.49992857697507193"/>
          <c:y val="1.3886185759989853E-2"/>
          <c:w val="0.48200570147459193"/>
          <c:h val="0.11895740989524724"/>
        </c:manualLayout>
      </c:layout>
      <c:overlay val="0"/>
      <c:spPr>
        <a:solidFill>
          <a:schemeClr val="bg1"/>
        </a:solid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49177943048658"/>
          <c:y val="5.1069535095163467E-2"/>
          <c:w val="0.69526243101589102"/>
          <c:h val="0.72022291645588443"/>
        </c:manualLayout>
      </c:layout>
      <c:barChart>
        <c:barDir val="col"/>
        <c:grouping val="clustered"/>
        <c:varyColors val="0"/>
        <c:ser>
          <c:idx val="0"/>
          <c:order val="0"/>
          <c:tx>
            <c:strRef>
              <c:f>Sheet1!$B$1</c:f>
              <c:strCache>
                <c:ptCount val="1"/>
                <c:pt idx="0">
                  <c:v>RDMA-KVS</c:v>
                </c:pt>
              </c:strCache>
            </c:strRef>
          </c:tx>
          <c:spPr>
            <a:solidFill>
              <a:schemeClr val="accent1"/>
            </a:solidFill>
            <a:ln>
              <a:noFill/>
            </a:ln>
            <a:effectLst/>
          </c:spPr>
          <c:invertIfNegative val="0"/>
          <c:dPt>
            <c:idx val="0"/>
            <c:invertIfNegative val="0"/>
            <c:bubble3D val="0"/>
            <c:spPr>
              <a:solidFill>
                <a:srgbClr val="B2182B"/>
              </a:solidFill>
              <a:ln>
                <a:noFill/>
              </a:ln>
              <a:effectLst/>
            </c:spPr>
            <c:extLst>
              <c:ext xmlns:c16="http://schemas.microsoft.com/office/drawing/2014/chart" uri="{C3380CC4-5D6E-409C-BE32-E72D297353CC}">
                <c16:uniqueId val="{00000001-6016-A542-967F-785D817157B1}"/>
              </c:ext>
            </c:extLst>
          </c:dPt>
          <c:cat>
            <c:strRef>
              <c:f>Sheet1!$A$2</c:f>
              <c:strCache>
                <c:ptCount val="1"/>
                <c:pt idx="0">
                  <c:v>Throughput: Mops</c:v>
                </c:pt>
              </c:strCache>
            </c:strRef>
          </c:cat>
          <c:val>
            <c:numRef>
              <c:f>Sheet1!$B$2</c:f>
              <c:numCache>
                <c:formatCode>General</c:formatCode>
                <c:ptCount val="1"/>
                <c:pt idx="0">
                  <c:v>53.8</c:v>
                </c:pt>
              </c:numCache>
            </c:numRef>
          </c:val>
          <c:extLst>
            <c:ext xmlns:c16="http://schemas.microsoft.com/office/drawing/2014/chart" uri="{C3380CC4-5D6E-409C-BE32-E72D297353CC}">
              <c16:uniqueId val="{00000002-6016-A542-967F-785D817157B1}"/>
            </c:ext>
          </c:extLst>
        </c:ser>
        <c:ser>
          <c:idx val="1"/>
          <c:order val="1"/>
          <c:tx>
            <c:strRef>
              <c:f>Sheet1!$C$1</c:f>
              <c:strCache>
                <c:ptCount val="1"/>
                <c:pt idx="0">
                  <c:v>SmartNIC-KVS</c:v>
                </c:pt>
              </c:strCache>
            </c:strRef>
          </c:tx>
          <c:spPr>
            <a:solidFill>
              <a:srgbClr val="0432FF"/>
            </a:solidFill>
            <a:ln>
              <a:noFill/>
            </a:ln>
            <a:effectLst/>
          </c:spPr>
          <c:invertIfNegative val="0"/>
          <c:cat>
            <c:strRef>
              <c:f>Sheet1!$A$2</c:f>
              <c:strCache>
                <c:ptCount val="1"/>
                <c:pt idx="0">
                  <c:v>Throughput: Mops</c:v>
                </c:pt>
              </c:strCache>
            </c:strRef>
          </c:cat>
          <c:val>
            <c:numRef>
              <c:f>Sheet1!$C$2</c:f>
              <c:numCache>
                <c:formatCode>General</c:formatCode>
                <c:ptCount val="1"/>
                <c:pt idx="0">
                  <c:v>5.0999999999999996</c:v>
                </c:pt>
              </c:numCache>
            </c:numRef>
          </c:val>
          <c:extLst>
            <c:ext xmlns:c16="http://schemas.microsoft.com/office/drawing/2014/chart" uri="{C3380CC4-5D6E-409C-BE32-E72D297353CC}">
              <c16:uniqueId val="{00000003-6016-A542-967F-785D817157B1}"/>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a:t>Throughput (</a:t>
                </a:r>
                <a:r>
                  <a:rPr lang="en-US" altLang="zh-CN" dirty="0" err="1"/>
                  <a:t>Mreqs</a:t>
                </a:r>
                <a:r>
                  <a:rPr lang="en-US" altLang="zh-CN" dirty="0"/>
                  <a:t>/sec)</a:t>
                </a:r>
                <a:endParaRPr lang="zh-CN" altLang="en-US" dirty="0"/>
              </a:p>
            </c:rich>
          </c:tx>
          <c:layout>
            <c:manualLayout>
              <c:xMode val="edge"/>
              <c:yMode val="edge"/>
              <c:x val="3.7520745061174275E-2"/>
              <c:y val="0.2575075762343683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44061535"/>
        <c:crosses val="autoZero"/>
        <c:crossBetween val="between"/>
        <c:majorUnit val="15"/>
      </c:valAx>
      <c:spPr>
        <a:noFill/>
        <a:ln>
          <a:noFill/>
        </a:ln>
        <a:effectLst/>
      </c:spPr>
    </c:plotArea>
    <c:legend>
      <c:legendPos val="b"/>
      <c:layout>
        <c:manualLayout>
          <c:xMode val="edge"/>
          <c:yMode val="edge"/>
          <c:x val="9.4858353302583465E-2"/>
          <c:y val="0.87222223369336649"/>
          <c:w val="0.89999984862223514"/>
          <c:h val="8.4072705948912557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949177943048658"/>
          <c:y val="5.1069535095163467E-2"/>
          <c:w val="0.69526243101589102"/>
          <c:h val="0.72022291645588443"/>
        </c:manualLayout>
      </c:layout>
      <c:barChart>
        <c:barDir val="col"/>
        <c:grouping val="clustered"/>
        <c:varyColors val="0"/>
        <c:ser>
          <c:idx val="0"/>
          <c:order val="0"/>
          <c:tx>
            <c:strRef>
              <c:f>Sheet1!$B$1</c:f>
              <c:strCache>
                <c:ptCount val="1"/>
                <c:pt idx="0">
                  <c:v>RDMA-KVS</c:v>
                </c:pt>
              </c:strCache>
            </c:strRef>
          </c:tx>
          <c:spPr>
            <a:solidFill>
              <a:schemeClr val="accent1"/>
            </a:solidFill>
            <a:ln>
              <a:noFill/>
            </a:ln>
            <a:effectLst/>
          </c:spPr>
          <c:invertIfNegative val="0"/>
          <c:dPt>
            <c:idx val="0"/>
            <c:invertIfNegative val="0"/>
            <c:bubble3D val="0"/>
            <c:spPr>
              <a:solidFill>
                <a:srgbClr val="B2182B"/>
              </a:solidFill>
              <a:ln>
                <a:noFill/>
              </a:ln>
              <a:effectLst/>
            </c:spPr>
            <c:extLst>
              <c:ext xmlns:c16="http://schemas.microsoft.com/office/drawing/2014/chart" uri="{C3380CC4-5D6E-409C-BE32-E72D297353CC}">
                <c16:uniqueId val="{00000001-DE34-E44B-9285-0E38D49F09FE}"/>
              </c:ext>
            </c:extLst>
          </c:dPt>
          <c:cat>
            <c:strRef>
              <c:f>Sheet1!$A$2</c:f>
              <c:strCache>
                <c:ptCount val="1"/>
                <c:pt idx="0">
                  <c:v>Throughput: Mops</c:v>
                </c:pt>
              </c:strCache>
            </c:strRef>
          </c:cat>
          <c:val>
            <c:numRef>
              <c:f>Sheet1!$B$2</c:f>
              <c:numCache>
                <c:formatCode>General</c:formatCode>
                <c:ptCount val="1"/>
                <c:pt idx="0">
                  <c:v>53.8</c:v>
                </c:pt>
              </c:numCache>
            </c:numRef>
          </c:val>
          <c:extLst>
            <c:ext xmlns:c16="http://schemas.microsoft.com/office/drawing/2014/chart" uri="{C3380CC4-5D6E-409C-BE32-E72D297353CC}">
              <c16:uniqueId val="{00000002-DE34-E44B-9285-0E38D49F09FE}"/>
            </c:ext>
          </c:extLst>
        </c:ser>
        <c:ser>
          <c:idx val="1"/>
          <c:order val="1"/>
          <c:tx>
            <c:strRef>
              <c:f>Sheet1!$C$1</c:f>
              <c:strCache>
                <c:ptCount val="1"/>
                <c:pt idx="0">
                  <c:v>SmartNIC-KVS</c:v>
                </c:pt>
              </c:strCache>
            </c:strRef>
          </c:tx>
          <c:spPr>
            <a:solidFill>
              <a:srgbClr val="0432FF"/>
            </a:solidFill>
            <a:ln>
              <a:noFill/>
            </a:ln>
            <a:effectLst/>
          </c:spPr>
          <c:invertIfNegative val="0"/>
          <c:cat>
            <c:strRef>
              <c:f>Sheet1!$A$2</c:f>
              <c:strCache>
                <c:ptCount val="1"/>
                <c:pt idx="0">
                  <c:v>Throughput: Mops</c:v>
                </c:pt>
              </c:strCache>
            </c:strRef>
          </c:cat>
          <c:val>
            <c:numRef>
              <c:f>Sheet1!$C$2</c:f>
              <c:numCache>
                <c:formatCode>General</c:formatCode>
                <c:ptCount val="1"/>
                <c:pt idx="0">
                  <c:v>5.0999999999999996</c:v>
                </c:pt>
              </c:numCache>
            </c:numRef>
          </c:val>
          <c:extLst>
            <c:ext xmlns:c16="http://schemas.microsoft.com/office/drawing/2014/chart" uri="{C3380CC4-5D6E-409C-BE32-E72D297353CC}">
              <c16:uniqueId val="{00000003-DE34-E44B-9285-0E38D49F09FE}"/>
            </c:ext>
          </c:extLst>
        </c:ser>
        <c:ser>
          <c:idx val="2"/>
          <c:order val="2"/>
          <c:tx>
            <c:strRef>
              <c:f>Sheet1!$D$1</c:f>
              <c:strCache>
                <c:ptCount val="1"/>
                <c:pt idx="0">
                  <c:v>SmartNIC-KVS + RDMA </c:v>
                </c:pt>
              </c:strCache>
            </c:strRef>
          </c:tx>
          <c:spPr>
            <a:solidFill>
              <a:srgbClr val="0432FF"/>
            </a:solidFill>
            <a:ln>
              <a:noFill/>
            </a:ln>
            <a:effectLst/>
          </c:spPr>
          <c:invertIfNegative val="0"/>
          <c:cat>
            <c:strRef>
              <c:f>Sheet1!$A$2</c:f>
              <c:strCache>
                <c:ptCount val="1"/>
                <c:pt idx="0">
                  <c:v>Throughput: Mops</c:v>
                </c:pt>
              </c:strCache>
            </c:strRef>
          </c:cat>
          <c:val>
            <c:numRef>
              <c:f>Sheet1!$D$2</c:f>
              <c:numCache>
                <c:formatCode>General</c:formatCode>
                <c:ptCount val="1"/>
                <c:pt idx="0">
                  <c:v>5.0999999999999996</c:v>
                </c:pt>
              </c:numCache>
            </c:numRef>
          </c:val>
          <c:extLst>
            <c:ext xmlns:c16="http://schemas.microsoft.com/office/drawing/2014/chart" uri="{C3380CC4-5D6E-409C-BE32-E72D297353CC}">
              <c16:uniqueId val="{00000004-DE34-E44B-9285-0E38D49F09FE}"/>
            </c:ext>
          </c:extLst>
        </c:ser>
        <c:dLbls>
          <c:showLegendKey val="0"/>
          <c:showVal val="0"/>
          <c:showCatName val="0"/>
          <c:showSerName val="0"/>
          <c:showPercent val="0"/>
          <c:showBubbleSize val="0"/>
        </c:dLbls>
        <c:gapWidth val="241"/>
        <c:overlap val="-56"/>
        <c:axId val="1844061535"/>
        <c:axId val="1844063263"/>
      </c:barChart>
      <c:catAx>
        <c:axId val="1844061535"/>
        <c:scaling>
          <c:orientation val="minMax"/>
        </c:scaling>
        <c:delete val="1"/>
        <c:axPos val="b"/>
        <c:numFmt formatCode="General" sourceLinked="1"/>
        <c:majorTickMark val="none"/>
        <c:minorTickMark val="none"/>
        <c:tickLblPos val="nextTo"/>
        <c:crossAx val="1844063263"/>
        <c:crosses val="autoZero"/>
        <c:auto val="1"/>
        <c:lblAlgn val="ctr"/>
        <c:lblOffset val="100"/>
        <c:noMultiLvlLbl val="0"/>
      </c:catAx>
      <c:valAx>
        <c:axId val="184406326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ltLang="zh-CN" dirty="0"/>
                  <a:t>Throughput (</a:t>
                </a:r>
                <a:r>
                  <a:rPr lang="en-US" altLang="zh-CN" dirty="0" err="1"/>
                  <a:t>Mreqs</a:t>
                </a:r>
                <a:r>
                  <a:rPr lang="en-US" altLang="zh-CN" dirty="0"/>
                  <a:t>/sec)</a:t>
                </a:r>
                <a:endParaRPr lang="zh-CN" altLang="en-US" dirty="0"/>
              </a:p>
            </c:rich>
          </c:tx>
          <c:layout>
            <c:manualLayout>
              <c:xMode val="edge"/>
              <c:yMode val="edge"/>
              <c:x val="3.7520745061174275E-2"/>
              <c:y val="0.25750757623436837"/>
            </c:manualLayout>
          </c:layout>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844061535"/>
        <c:crosses val="autoZero"/>
        <c:crossBetween val="between"/>
        <c:majorUnit val="1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384E5B-0B7C-A143-A087-04B582FC4BEF}" type="datetimeFigureOut">
              <a:rPr kumimoji="1" lang="zh-CN" altLang="en-US" smtClean="0"/>
              <a:t>2023/12/19</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78370ED-3FEA-E543-9D41-DF20FAD761C7}" type="slidenum">
              <a:rPr kumimoji="1" lang="zh-CN" altLang="en-US" smtClean="0"/>
              <a:t>‹#›</a:t>
            </a:fld>
            <a:endParaRPr kumimoji="1" lang="zh-CN" altLang="en-US"/>
          </a:p>
        </p:txBody>
      </p:sp>
    </p:spTree>
    <p:extLst>
      <p:ext uri="{BB962C8B-B14F-4D97-AF65-F5344CB8AC3E}">
        <p14:creationId xmlns:p14="http://schemas.microsoft.com/office/powerpoint/2010/main" val="35551917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D7DB94-E0DE-4F0F-A9B7-54654CD8C8B1}" type="datetimeFigureOut">
              <a:rPr lang="zh-CN" altLang="en-US" smtClean="0"/>
              <a:t>2023/12/19</a:t>
            </a:fld>
            <a:endParaRPr lang="zh-CN" altLang="en-US"/>
          </a:p>
        </p:txBody>
      </p:sp>
      <p:sp>
        <p:nvSpPr>
          <p:cNvPr id="4" name="幻灯片图像占位符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4A077-83E9-49A7-9F59-234D78BD6949}" type="slidenum">
              <a:rPr lang="zh-CN" altLang="en-US" smtClean="0"/>
              <a:t>‹#›</a:t>
            </a:fld>
            <a:endParaRPr lang="zh-CN" altLang="en-US"/>
          </a:p>
        </p:txBody>
      </p:sp>
    </p:spTree>
    <p:extLst>
      <p:ext uri="{BB962C8B-B14F-4D97-AF65-F5344CB8AC3E}">
        <p14:creationId xmlns:p14="http://schemas.microsoft.com/office/powerpoint/2010/main" val="24302659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A84A077-83E9-49A7-9F59-234D78BD6949}"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17982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a:t>
            </a:fld>
            <a:endParaRPr lang="zh-CN" altLang="en-US"/>
          </a:p>
        </p:txBody>
      </p:sp>
    </p:spTree>
    <p:extLst>
      <p:ext uri="{BB962C8B-B14F-4D97-AF65-F5344CB8AC3E}">
        <p14:creationId xmlns:p14="http://schemas.microsoft.com/office/powerpoint/2010/main" val="1036010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15</a:t>
            </a:fld>
            <a:endParaRPr lang="zh-CN" altLang="en-US"/>
          </a:p>
        </p:txBody>
      </p:sp>
    </p:spTree>
    <p:extLst>
      <p:ext uri="{BB962C8B-B14F-4D97-AF65-F5344CB8AC3E}">
        <p14:creationId xmlns:p14="http://schemas.microsoft.com/office/powerpoint/2010/main" val="1486347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a:t>
            </a:fld>
            <a:endParaRPr lang="zh-CN" altLang="en-US"/>
          </a:p>
        </p:txBody>
      </p:sp>
    </p:spTree>
    <p:extLst>
      <p:ext uri="{BB962C8B-B14F-4D97-AF65-F5344CB8AC3E}">
        <p14:creationId xmlns:p14="http://schemas.microsoft.com/office/powerpoint/2010/main" val="16555893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19</a:t>
            </a:fld>
            <a:endParaRPr lang="zh-CN" altLang="en-US"/>
          </a:p>
        </p:txBody>
      </p:sp>
    </p:spTree>
    <p:extLst>
      <p:ext uri="{BB962C8B-B14F-4D97-AF65-F5344CB8AC3E}">
        <p14:creationId xmlns:p14="http://schemas.microsoft.com/office/powerpoint/2010/main" val="304441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问题：这里有哪些</a:t>
            </a:r>
            <a:r>
              <a:rPr kumimoji="1" lang="en-US" altLang="zh-CN" dirty="0"/>
              <a:t>network</a:t>
            </a:r>
            <a:r>
              <a:rPr kumimoji="1" lang="zh-CN" altLang="en-US" dirty="0"/>
              <a:t> </a:t>
            </a:r>
            <a:r>
              <a:rPr kumimoji="1" lang="en-US" altLang="zh-CN" dirty="0"/>
              <a:t>amplification</a:t>
            </a:r>
            <a:r>
              <a:rPr kumimoji="1" lang="zh-CN" altLang="en-US" dirty="0"/>
              <a:t>？</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20</a:t>
            </a:fld>
            <a:endParaRPr lang="zh-CN" altLang="en-US"/>
          </a:p>
        </p:txBody>
      </p:sp>
    </p:spTree>
    <p:extLst>
      <p:ext uri="{BB962C8B-B14F-4D97-AF65-F5344CB8AC3E}">
        <p14:creationId xmlns:p14="http://schemas.microsoft.com/office/powerpoint/2010/main" val="3724457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21</a:t>
            </a:fld>
            <a:endParaRPr lang="zh-CN" altLang="en-US"/>
          </a:p>
        </p:txBody>
      </p:sp>
    </p:spTree>
    <p:extLst>
      <p:ext uri="{BB962C8B-B14F-4D97-AF65-F5344CB8AC3E}">
        <p14:creationId xmlns:p14="http://schemas.microsoft.com/office/powerpoint/2010/main" val="785960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will not cover many details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42</a:t>
            </a:fld>
            <a:endParaRPr lang="zh-CN" altLang="en-US"/>
          </a:p>
        </p:txBody>
      </p:sp>
    </p:spTree>
    <p:extLst>
      <p:ext uri="{BB962C8B-B14F-4D97-AF65-F5344CB8AC3E}">
        <p14:creationId xmlns:p14="http://schemas.microsoft.com/office/powerpoint/2010/main" val="38763693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44</a:t>
            </a:fld>
            <a:endParaRPr lang="zh-CN" altLang="en-US"/>
          </a:p>
        </p:txBody>
      </p:sp>
    </p:spTree>
    <p:extLst>
      <p:ext uri="{BB962C8B-B14F-4D97-AF65-F5344CB8AC3E}">
        <p14:creationId xmlns:p14="http://schemas.microsoft.com/office/powerpoint/2010/main" val="42324626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45</a:t>
            </a:fld>
            <a:endParaRPr lang="zh-CN" altLang="en-US"/>
          </a:p>
        </p:txBody>
      </p:sp>
    </p:spTree>
    <p:extLst>
      <p:ext uri="{BB962C8B-B14F-4D97-AF65-F5344CB8AC3E}">
        <p14:creationId xmlns:p14="http://schemas.microsoft.com/office/powerpoint/2010/main" val="25294459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48</a:t>
            </a:fld>
            <a:endParaRPr lang="zh-CN" altLang="en-US"/>
          </a:p>
        </p:txBody>
      </p:sp>
    </p:spTree>
    <p:extLst>
      <p:ext uri="{BB962C8B-B14F-4D97-AF65-F5344CB8AC3E}">
        <p14:creationId xmlns:p14="http://schemas.microsoft.com/office/powerpoint/2010/main" val="119499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2</a:t>
            </a:fld>
            <a:endParaRPr lang="zh-CN" altLang="en-US"/>
          </a:p>
        </p:txBody>
      </p:sp>
    </p:spTree>
    <p:extLst>
      <p:ext uri="{BB962C8B-B14F-4D97-AF65-F5344CB8AC3E}">
        <p14:creationId xmlns:p14="http://schemas.microsoft.com/office/powerpoint/2010/main" val="1052667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51</a:t>
            </a:fld>
            <a:endParaRPr lang="zh-CN" altLang="en-US"/>
          </a:p>
        </p:txBody>
      </p:sp>
    </p:spTree>
    <p:extLst>
      <p:ext uri="{BB962C8B-B14F-4D97-AF65-F5344CB8AC3E}">
        <p14:creationId xmlns:p14="http://schemas.microsoft.com/office/powerpoint/2010/main" val="10563847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52</a:t>
            </a:fld>
            <a:endParaRPr lang="zh-CN" altLang="en-US"/>
          </a:p>
        </p:txBody>
      </p:sp>
    </p:spTree>
    <p:extLst>
      <p:ext uri="{BB962C8B-B14F-4D97-AF65-F5344CB8AC3E}">
        <p14:creationId xmlns:p14="http://schemas.microsoft.com/office/powerpoint/2010/main" val="39704655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53</a:t>
            </a:fld>
            <a:endParaRPr lang="zh-CN" altLang="en-US"/>
          </a:p>
        </p:txBody>
      </p:sp>
    </p:spTree>
    <p:extLst>
      <p:ext uri="{BB962C8B-B14F-4D97-AF65-F5344CB8AC3E}">
        <p14:creationId xmlns:p14="http://schemas.microsoft.com/office/powerpoint/2010/main" val="4205356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54</a:t>
            </a:fld>
            <a:endParaRPr lang="zh-CN" altLang="en-US"/>
          </a:p>
        </p:txBody>
      </p:sp>
    </p:spTree>
    <p:extLst>
      <p:ext uri="{BB962C8B-B14F-4D97-AF65-F5344CB8AC3E}">
        <p14:creationId xmlns:p14="http://schemas.microsoft.com/office/powerpoint/2010/main" val="28961672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55</a:t>
            </a:fld>
            <a:endParaRPr lang="zh-CN" altLang="en-US"/>
          </a:p>
        </p:txBody>
      </p:sp>
    </p:spTree>
    <p:extLst>
      <p:ext uri="{BB962C8B-B14F-4D97-AF65-F5344CB8AC3E}">
        <p14:creationId xmlns:p14="http://schemas.microsoft.com/office/powerpoint/2010/main" val="32567484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56</a:t>
            </a:fld>
            <a:endParaRPr lang="zh-CN" altLang="en-US"/>
          </a:p>
        </p:txBody>
      </p:sp>
    </p:spTree>
    <p:extLst>
      <p:ext uri="{BB962C8B-B14F-4D97-AF65-F5344CB8AC3E}">
        <p14:creationId xmlns:p14="http://schemas.microsoft.com/office/powerpoint/2010/main" val="42401953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57</a:t>
            </a:fld>
            <a:endParaRPr lang="zh-CN" altLang="en-US"/>
          </a:p>
        </p:txBody>
      </p:sp>
    </p:spTree>
    <p:extLst>
      <p:ext uri="{BB962C8B-B14F-4D97-AF65-F5344CB8AC3E}">
        <p14:creationId xmlns:p14="http://schemas.microsoft.com/office/powerpoint/2010/main" val="36387241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58</a:t>
            </a:fld>
            <a:endParaRPr lang="zh-CN" altLang="en-US"/>
          </a:p>
        </p:txBody>
      </p:sp>
    </p:spTree>
    <p:extLst>
      <p:ext uri="{BB962C8B-B14F-4D97-AF65-F5344CB8AC3E}">
        <p14:creationId xmlns:p14="http://schemas.microsoft.com/office/powerpoint/2010/main" val="2829103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60</a:t>
            </a:fld>
            <a:endParaRPr lang="zh-CN" altLang="en-US"/>
          </a:p>
        </p:txBody>
      </p:sp>
    </p:spTree>
    <p:extLst>
      <p:ext uri="{BB962C8B-B14F-4D97-AF65-F5344CB8AC3E}">
        <p14:creationId xmlns:p14="http://schemas.microsoft.com/office/powerpoint/2010/main" val="20279062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61</a:t>
            </a:fld>
            <a:endParaRPr lang="zh-CN" altLang="en-US"/>
          </a:p>
        </p:txBody>
      </p:sp>
    </p:spTree>
    <p:extLst>
      <p:ext uri="{BB962C8B-B14F-4D97-AF65-F5344CB8AC3E}">
        <p14:creationId xmlns:p14="http://schemas.microsoft.com/office/powerpoint/2010/main" val="39476572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4</a:t>
            </a:fld>
            <a:endParaRPr lang="zh-CN" altLang="en-US"/>
          </a:p>
        </p:txBody>
      </p:sp>
    </p:spTree>
    <p:extLst>
      <p:ext uri="{BB962C8B-B14F-4D97-AF65-F5344CB8AC3E}">
        <p14:creationId xmlns:p14="http://schemas.microsoft.com/office/powerpoint/2010/main" val="17837355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62</a:t>
            </a:fld>
            <a:endParaRPr lang="zh-CN" altLang="en-US"/>
          </a:p>
        </p:txBody>
      </p:sp>
    </p:spTree>
    <p:extLst>
      <p:ext uri="{BB962C8B-B14F-4D97-AF65-F5344CB8AC3E}">
        <p14:creationId xmlns:p14="http://schemas.microsoft.com/office/powerpoint/2010/main" val="2563770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63</a:t>
            </a:fld>
            <a:endParaRPr lang="zh-CN" altLang="en-US"/>
          </a:p>
        </p:txBody>
      </p:sp>
    </p:spTree>
    <p:extLst>
      <p:ext uri="{BB962C8B-B14F-4D97-AF65-F5344CB8AC3E}">
        <p14:creationId xmlns:p14="http://schemas.microsoft.com/office/powerpoint/2010/main" val="4126914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64</a:t>
            </a:fld>
            <a:endParaRPr lang="zh-CN" altLang="en-US"/>
          </a:p>
        </p:txBody>
      </p:sp>
    </p:spTree>
    <p:extLst>
      <p:ext uri="{BB962C8B-B14F-4D97-AF65-F5344CB8AC3E}">
        <p14:creationId xmlns:p14="http://schemas.microsoft.com/office/powerpoint/2010/main" val="7821811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65</a:t>
            </a:fld>
            <a:endParaRPr lang="zh-CN" altLang="en-US"/>
          </a:p>
        </p:txBody>
      </p:sp>
    </p:spTree>
    <p:extLst>
      <p:ext uri="{BB962C8B-B14F-4D97-AF65-F5344CB8AC3E}">
        <p14:creationId xmlns:p14="http://schemas.microsoft.com/office/powerpoint/2010/main" val="40910321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66</a:t>
            </a:fld>
            <a:endParaRPr lang="zh-CN" altLang="en-US"/>
          </a:p>
        </p:txBody>
      </p:sp>
    </p:spTree>
    <p:extLst>
      <p:ext uri="{BB962C8B-B14F-4D97-AF65-F5344CB8AC3E}">
        <p14:creationId xmlns:p14="http://schemas.microsoft.com/office/powerpoint/2010/main" val="4152479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67</a:t>
            </a:fld>
            <a:endParaRPr lang="zh-CN" altLang="en-US"/>
          </a:p>
        </p:txBody>
      </p:sp>
    </p:spTree>
    <p:extLst>
      <p:ext uri="{BB962C8B-B14F-4D97-AF65-F5344CB8AC3E}">
        <p14:creationId xmlns:p14="http://schemas.microsoft.com/office/powerpoint/2010/main" val="1014393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69</a:t>
            </a:fld>
            <a:endParaRPr lang="zh-CN" altLang="en-US"/>
          </a:p>
        </p:txBody>
      </p:sp>
    </p:spTree>
    <p:extLst>
      <p:ext uri="{BB962C8B-B14F-4D97-AF65-F5344CB8AC3E}">
        <p14:creationId xmlns:p14="http://schemas.microsoft.com/office/powerpoint/2010/main" val="246911770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73</a:t>
            </a:fld>
            <a:endParaRPr lang="zh-CN" altLang="en-US"/>
          </a:p>
        </p:txBody>
      </p:sp>
    </p:spTree>
    <p:extLst>
      <p:ext uri="{BB962C8B-B14F-4D97-AF65-F5344CB8AC3E}">
        <p14:creationId xmlns:p14="http://schemas.microsoft.com/office/powerpoint/2010/main" val="826745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74</a:t>
            </a:fld>
            <a:endParaRPr lang="zh-CN" altLang="en-US"/>
          </a:p>
        </p:txBody>
      </p:sp>
    </p:spTree>
    <p:extLst>
      <p:ext uri="{BB962C8B-B14F-4D97-AF65-F5344CB8AC3E}">
        <p14:creationId xmlns:p14="http://schemas.microsoft.com/office/powerpoint/2010/main" val="11086241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78</a:t>
            </a:fld>
            <a:endParaRPr lang="zh-CN" altLang="en-US"/>
          </a:p>
        </p:txBody>
      </p:sp>
    </p:spTree>
    <p:extLst>
      <p:ext uri="{BB962C8B-B14F-4D97-AF65-F5344CB8AC3E}">
        <p14:creationId xmlns:p14="http://schemas.microsoft.com/office/powerpoint/2010/main" val="1432116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A84A077-83E9-49A7-9F59-234D78BD6949}" type="slidenum">
              <a:rPr lang="zh-CN" altLang="en-US" smtClean="0"/>
              <a:t>6</a:t>
            </a:fld>
            <a:endParaRPr lang="zh-CN" altLang="en-US"/>
          </a:p>
        </p:txBody>
      </p:sp>
    </p:spTree>
    <p:extLst>
      <p:ext uri="{BB962C8B-B14F-4D97-AF65-F5344CB8AC3E}">
        <p14:creationId xmlns:p14="http://schemas.microsoft.com/office/powerpoint/2010/main" val="9004593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83</a:t>
            </a:fld>
            <a:endParaRPr lang="zh-CN" altLang="en-US"/>
          </a:p>
        </p:txBody>
      </p:sp>
    </p:spTree>
    <p:extLst>
      <p:ext uri="{BB962C8B-B14F-4D97-AF65-F5344CB8AC3E}">
        <p14:creationId xmlns:p14="http://schemas.microsoft.com/office/powerpoint/2010/main" val="9035450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84</a:t>
            </a:fld>
            <a:endParaRPr lang="zh-CN" altLang="en-US"/>
          </a:p>
        </p:txBody>
      </p:sp>
    </p:spTree>
    <p:extLst>
      <p:ext uri="{BB962C8B-B14F-4D97-AF65-F5344CB8AC3E}">
        <p14:creationId xmlns:p14="http://schemas.microsoft.com/office/powerpoint/2010/main" val="18676251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85</a:t>
            </a:fld>
            <a:endParaRPr lang="zh-CN" altLang="en-US"/>
          </a:p>
        </p:txBody>
      </p:sp>
    </p:spTree>
    <p:extLst>
      <p:ext uri="{BB962C8B-B14F-4D97-AF65-F5344CB8AC3E}">
        <p14:creationId xmlns:p14="http://schemas.microsoft.com/office/powerpoint/2010/main" val="19966913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88</a:t>
            </a:fld>
            <a:endParaRPr lang="zh-CN" altLang="en-US"/>
          </a:p>
        </p:txBody>
      </p:sp>
    </p:spTree>
    <p:extLst>
      <p:ext uri="{BB962C8B-B14F-4D97-AF65-F5344CB8AC3E}">
        <p14:creationId xmlns:p14="http://schemas.microsoft.com/office/powerpoint/2010/main" val="1991345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92</a:t>
            </a:fld>
            <a:endParaRPr lang="zh-CN" altLang="en-US"/>
          </a:p>
        </p:txBody>
      </p:sp>
    </p:spTree>
    <p:extLst>
      <p:ext uri="{BB962C8B-B14F-4D97-AF65-F5344CB8AC3E}">
        <p14:creationId xmlns:p14="http://schemas.microsoft.com/office/powerpoint/2010/main" val="295219732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98</a:t>
            </a:fld>
            <a:endParaRPr lang="zh-CN" altLang="en-US"/>
          </a:p>
        </p:txBody>
      </p:sp>
    </p:spTree>
    <p:extLst>
      <p:ext uri="{BB962C8B-B14F-4D97-AF65-F5344CB8AC3E}">
        <p14:creationId xmlns:p14="http://schemas.microsoft.com/office/powerpoint/2010/main" val="39037489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99</a:t>
            </a:fld>
            <a:endParaRPr lang="zh-CN" altLang="en-US"/>
          </a:p>
        </p:txBody>
      </p:sp>
    </p:spTree>
    <p:extLst>
      <p:ext uri="{BB962C8B-B14F-4D97-AF65-F5344CB8AC3E}">
        <p14:creationId xmlns:p14="http://schemas.microsoft.com/office/powerpoint/2010/main" val="30781852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100</a:t>
            </a:fld>
            <a:endParaRPr lang="zh-CN" altLang="en-US"/>
          </a:p>
        </p:txBody>
      </p:sp>
    </p:spTree>
    <p:extLst>
      <p:ext uri="{BB962C8B-B14F-4D97-AF65-F5344CB8AC3E}">
        <p14:creationId xmlns:p14="http://schemas.microsoft.com/office/powerpoint/2010/main" val="12027643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102</a:t>
            </a:fld>
            <a:endParaRPr lang="zh-CN" altLang="en-US"/>
          </a:p>
        </p:txBody>
      </p:sp>
    </p:spTree>
    <p:extLst>
      <p:ext uri="{BB962C8B-B14F-4D97-AF65-F5344CB8AC3E}">
        <p14:creationId xmlns:p14="http://schemas.microsoft.com/office/powerpoint/2010/main" val="12027643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104</a:t>
            </a:fld>
            <a:endParaRPr lang="zh-CN" altLang="en-US"/>
          </a:p>
        </p:txBody>
      </p:sp>
    </p:spTree>
    <p:extLst>
      <p:ext uri="{BB962C8B-B14F-4D97-AF65-F5344CB8AC3E}">
        <p14:creationId xmlns:p14="http://schemas.microsoft.com/office/powerpoint/2010/main" val="39444801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7</a:t>
            </a:fld>
            <a:endParaRPr lang="zh-CN" altLang="en-US"/>
          </a:p>
        </p:txBody>
      </p:sp>
    </p:spTree>
    <p:extLst>
      <p:ext uri="{BB962C8B-B14F-4D97-AF65-F5344CB8AC3E}">
        <p14:creationId xmlns:p14="http://schemas.microsoft.com/office/powerpoint/2010/main" val="26355804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ATM: a network protocol </a:t>
            </a:r>
          </a:p>
          <a:p>
            <a:endParaRPr kumimoji="1" lang="en-US" altLang="zh-CN" dirty="0"/>
          </a:p>
          <a:p>
            <a:r>
              <a:rPr kumimoji="1" lang="en-US" altLang="zh-CN" dirty="0"/>
              <a:t>90</a:t>
            </a:r>
            <a:r>
              <a:rPr kumimoji="1" lang="zh-CN" altLang="en-US" dirty="0"/>
              <a:t>年代的智能网卡是作为实验平台来使用的。当时的网络界百花齐放，有许多问题悬而未决。所以有一个可编程的网络设备可以方便地进行开发和实验。而到了</a:t>
            </a:r>
            <a:r>
              <a:rPr kumimoji="1" lang="en-US" altLang="zh-CN" dirty="0"/>
              <a:t>2000</a:t>
            </a:r>
            <a:r>
              <a:rPr kumimoji="1" lang="zh-CN" altLang="en-US" dirty="0"/>
              <a:t>年以后，很多问题得到了结果，以太网一统江湖。这个时候固化的网卡就占了上风</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108</a:t>
            </a:fld>
            <a:endParaRPr lang="zh-CN" altLang="en-US"/>
          </a:p>
        </p:txBody>
      </p:sp>
    </p:spTree>
    <p:extLst>
      <p:ext uri="{BB962C8B-B14F-4D97-AF65-F5344CB8AC3E}">
        <p14:creationId xmlns:p14="http://schemas.microsoft.com/office/powerpoint/2010/main" val="28927949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113</a:t>
            </a:fld>
            <a:endParaRPr lang="zh-CN" altLang="en-US"/>
          </a:p>
        </p:txBody>
      </p:sp>
    </p:spTree>
    <p:extLst>
      <p:ext uri="{BB962C8B-B14F-4D97-AF65-F5344CB8AC3E}">
        <p14:creationId xmlns:p14="http://schemas.microsoft.com/office/powerpoint/2010/main" val="36175125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Echo server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116</a:t>
            </a:fld>
            <a:endParaRPr lang="zh-CN" altLang="en-US"/>
          </a:p>
        </p:txBody>
      </p:sp>
    </p:spTree>
    <p:extLst>
      <p:ext uri="{BB962C8B-B14F-4D97-AF65-F5344CB8AC3E}">
        <p14:creationId xmlns:p14="http://schemas.microsoft.com/office/powerpoint/2010/main" val="18959674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117</a:t>
            </a:fld>
            <a:endParaRPr lang="zh-CN" altLang="en-US"/>
          </a:p>
        </p:txBody>
      </p:sp>
    </p:spTree>
    <p:extLst>
      <p:ext uri="{BB962C8B-B14F-4D97-AF65-F5344CB8AC3E}">
        <p14:creationId xmlns:p14="http://schemas.microsoft.com/office/powerpoint/2010/main" val="33008468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就是</a:t>
            </a:r>
            <a:r>
              <a:rPr kumimoji="1" lang="en-US" altLang="zh-CN" dirty="0"/>
              <a:t>working-set</a:t>
            </a:r>
            <a:r>
              <a:rPr kumimoji="1" lang="zh-CN" altLang="en-US" dirty="0"/>
              <a:t>超过</a:t>
            </a:r>
            <a:r>
              <a:rPr kumimoji="1" lang="en-US" altLang="zh-CN" dirty="0"/>
              <a:t>cache</a:t>
            </a:r>
            <a:r>
              <a:rPr kumimoji="1" lang="zh-CN" altLang="en-US" dirty="0"/>
              <a:t> </a:t>
            </a:r>
            <a:r>
              <a:rPr kumimoji="1" lang="en-US" altLang="zh-CN" dirty="0"/>
              <a:t>size</a:t>
            </a:r>
            <a:r>
              <a:rPr kumimoji="1" lang="zh-CN" altLang="en-US" dirty="0"/>
              <a:t>的话，性能影响会很大，因为</a:t>
            </a:r>
            <a:r>
              <a:rPr kumimoji="1" lang="en-US" altLang="zh-CN" dirty="0"/>
              <a:t>DRAM</a:t>
            </a:r>
            <a:r>
              <a:rPr kumimoji="1" lang="zh-CN" altLang="en-US" dirty="0"/>
              <a:t>访问延迟高，而网卡的</a:t>
            </a:r>
            <a:r>
              <a:rPr kumimoji="1" lang="en-US" altLang="zh-CN" dirty="0"/>
              <a:t>L2</a:t>
            </a:r>
            <a:r>
              <a:rPr kumimoji="1" lang="zh-CN" altLang="en-US" dirty="0"/>
              <a:t>和</a:t>
            </a:r>
            <a:r>
              <a:rPr kumimoji="1" lang="en-US" altLang="zh-CN" dirty="0"/>
              <a:t>host</a:t>
            </a:r>
            <a:r>
              <a:rPr kumimoji="1" lang="zh-CN" altLang="en-US" dirty="0"/>
              <a:t>的</a:t>
            </a:r>
            <a:r>
              <a:rPr kumimoji="1" lang="en-US" altLang="zh-CN" dirty="0"/>
              <a:t>L3</a:t>
            </a:r>
            <a:r>
              <a:rPr kumimoji="1" lang="zh-CN" altLang="en-US" dirty="0"/>
              <a:t>差不多</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118</a:t>
            </a:fld>
            <a:endParaRPr lang="zh-CN" altLang="en-US"/>
          </a:p>
        </p:txBody>
      </p:sp>
    </p:spTree>
    <p:extLst>
      <p:ext uri="{BB962C8B-B14F-4D97-AF65-F5344CB8AC3E}">
        <p14:creationId xmlns:p14="http://schemas.microsoft.com/office/powerpoint/2010/main" val="19322746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121</a:t>
            </a:fld>
            <a:endParaRPr lang="zh-CN" altLang="en-US"/>
          </a:p>
        </p:txBody>
      </p:sp>
    </p:spTree>
    <p:extLst>
      <p:ext uri="{BB962C8B-B14F-4D97-AF65-F5344CB8AC3E}">
        <p14:creationId xmlns:p14="http://schemas.microsoft.com/office/powerpoint/2010/main" val="15201565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123</a:t>
            </a:fld>
            <a:endParaRPr lang="zh-CN" altLang="en-US"/>
          </a:p>
        </p:txBody>
      </p:sp>
    </p:spTree>
    <p:extLst>
      <p:ext uri="{BB962C8B-B14F-4D97-AF65-F5344CB8AC3E}">
        <p14:creationId xmlns:p14="http://schemas.microsoft.com/office/powerpoint/2010/main" val="21610788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First, PCIe credit-based flow control constrains the number of in-flight requests for each DMA type. </a:t>
            </a:r>
          </a:p>
          <a:p>
            <a:r>
              <a:rPr lang="en" altLang="zh-CN" dirty="0"/>
              <a:t>Second, DMA read requires assigning a unique PCIe tag to identify DMA responses which may come out of order. The DMA engine in our FPGA only support 64 PCIe tags, further limiting our DMA read concurrency to 64 requests, which renders a throughput of 60 Mops.</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127</a:t>
            </a:fld>
            <a:endParaRPr lang="zh-CN" altLang="en-US"/>
          </a:p>
        </p:txBody>
      </p:sp>
    </p:spTree>
    <p:extLst>
      <p:ext uri="{BB962C8B-B14F-4D97-AF65-F5344CB8AC3E}">
        <p14:creationId xmlns:p14="http://schemas.microsoft.com/office/powerpoint/2010/main" val="182306035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First, PCIe credit-based flow control constrains the number of in-flight requests for each DMA type. </a:t>
            </a:r>
          </a:p>
          <a:p>
            <a:r>
              <a:rPr lang="en" altLang="zh-CN" dirty="0"/>
              <a:t>Second, DMA read requires assigning a unique PCIe tag to identify DMA responses which may come out of order. The DMA engine in our FPGA only support 64 PCIe tags, further limiting our DMA read concurrency to 64 requests, which renders a throughput of 60 Mops.</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128</a:t>
            </a:fld>
            <a:endParaRPr lang="zh-CN" altLang="en-US"/>
          </a:p>
        </p:txBody>
      </p:sp>
    </p:spTree>
    <p:extLst>
      <p:ext uri="{BB962C8B-B14F-4D97-AF65-F5344CB8AC3E}">
        <p14:creationId xmlns:p14="http://schemas.microsoft.com/office/powerpoint/2010/main" val="4670932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129</a:t>
            </a:fld>
            <a:endParaRPr lang="zh-CN" altLang="en-US"/>
          </a:p>
        </p:txBody>
      </p:sp>
    </p:spTree>
    <p:extLst>
      <p:ext uri="{BB962C8B-B14F-4D97-AF65-F5344CB8AC3E}">
        <p14:creationId xmlns:p14="http://schemas.microsoft.com/office/powerpoint/2010/main" val="4229150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8</a:t>
            </a:fld>
            <a:endParaRPr lang="zh-CN" altLang="en-US"/>
          </a:p>
        </p:txBody>
      </p:sp>
    </p:spTree>
    <p:extLst>
      <p:ext uri="{BB962C8B-B14F-4D97-AF65-F5344CB8AC3E}">
        <p14:creationId xmlns:p14="http://schemas.microsoft.com/office/powerpoint/2010/main" val="13770843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130</a:t>
            </a:fld>
            <a:endParaRPr lang="zh-CN" altLang="en-US"/>
          </a:p>
        </p:txBody>
      </p:sp>
    </p:spTree>
    <p:extLst>
      <p:ext uri="{BB962C8B-B14F-4D97-AF65-F5344CB8AC3E}">
        <p14:creationId xmlns:p14="http://schemas.microsoft.com/office/powerpoint/2010/main" val="29296927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131</a:t>
            </a:fld>
            <a:endParaRPr lang="zh-CN" altLang="en-US"/>
          </a:p>
        </p:txBody>
      </p:sp>
    </p:spTree>
    <p:extLst>
      <p:ext uri="{BB962C8B-B14F-4D97-AF65-F5344CB8AC3E}">
        <p14:creationId xmlns:p14="http://schemas.microsoft.com/office/powerpoint/2010/main" val="16760700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143</a:t>
            </a:fld>
            <a:endParaRPr lang="zh-CN" altLang="en-US"/>
          </a:p>
        </p:txBody>
      </p:sp>
    </p:spTree>
    <p:extLst>
      <p:ext uri="{BB962C8B-B14F-4D97-AF65-F5344CB8AC3E}">
        <p14:creationId xmlns:p14="http://schemas.microsoft.com/office/powerpoint/2010/main" val="20895563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limitation of RDMA is that its offloading options are restricted by the NIC ASIC </a:t>
            </a:r>
            <a:r>
              <a:rPr lang="en" altLang="zh-CN" dirty="0" err="1"/>
              <a:t>cores.In</a:t>
            </a:r>
            <a:r>
              <a:rPr lang="en" altLang="zh-CN" dirty="0"/>
              <a:t> response to this, modern NICs are extending the RDMA NIC to equip with programmable computing units, such as SoC cores. These units enable developers to offload more complex application logic onto the NIC.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144</a:t>
            </a:fld>
            <a:endParaRPr lang="zh-CN" altLang="en-US"/>
          </a:p>
        </p:txBody>
      </p:sp>
    </p:spTree>
    <p:extLst>
      <p:ext uri="{BB962C8B-B14F-4D97-AF65-F5344CB8AC3E}">
        <p14:creationId xmlns:p14="http://schemas.microsoft.com/office/powerpoint/2010/main" val="3776923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With the help of SoC, it is possible to offload the more complex KVS logic to the NIC, addressing the network amplification problem of one-sided RDMA, while avoid the CPU bottleneck of the two-sided RDMA (click). </a:t>
            </a:r>
          </a:p>
          <a:p>
            <a:endParaRPr lang="en" altLang="zh-CN" dirty="0"/>
          </a:p>
          <a:p>
            <a:r>
              <a:rPr lang="en" altLang="zh-CN" dirty="0"/>
              <a:t>Specifically, we can send the request to the </a:t>
            </a:r>
            <a:r>
              <a:rPr lang="en" altLang="zh-CN" dirty="0" err="1"/>
              <a:t>SmartNIC</a:t>
            </a:r>
            <a:r>
              <a:rPr lang="en" altLang="zh-CN" dirty="0"/>
              <a:t> SoC to help execute the request.</a:t>
            </a:r>
          </a:p>
          <a:p>
            <a:r>
              <a:rPr kumimoji="1" lang="en-US" altLang="zh-CN" dirty="0"/>
              <a:t>.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145</a:t>
            </a:fld>
            <a:endParaRPr lang="zh-CN" altLang="en-US"/>
          </a:p>
        </p:txBody>
      </p:sp>
    </p:spTree>
    <p:extLst>
      <p:ext uri="{BB962C8B-B14F-4D97-AF65-F5344CB8AC3E}">
        <p14:creationId xmlns:p14="http://schemas.microsoft.com/office/powerpoint/2010/main" val="12251640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However, our initial results show that when we offload the request to the SoC, </a:t>
            </a:r>
            <a:r>
              <a:rPr lang="en" altLang="zh-CN" dirty="0" err="1"/>
              <a:t>SmartNIC</a:t>
            </a:r>
            <a:r>
              <a:rPr lang="en" altLang="zh-CN" dirty="0"/>
              <a:t>-accelerated KVS can only achieve 14% of the performance of RDMA-accelerated KVS.</a:t>
            </a:r>
          </a:p>
          <a:p>
            <a:endParaRPr kumimoji="1" lang="en" altLang="zh-CN" dirty="0"/>
          </a:p>
          <a:p>
            <a:r>
              <a:rPr kumimoji="1" lang="en" altLang="zh-CN" dirty="0"/>
              <a:t>The problem can be the weak computation power of SoC or the hidden performance tax introduced by the </a:t>
            </a:r>
            <a:r>
              <a:rPr kumimoji="1" lang="en" altLang="zh-CN" dirty="0" err="1"/>
              <a:t>SmartNIC</a:t>
            </a:r>
            <a:r>
              <a:rPr kumimoji="1" lang="en" altLang="zh-CN" dirty="0"/>
              <a:t> hardware. </a:t>
            </a:r>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146</a:t>
            </a:fld>
            <a:endParaRPr lang="zh-CN" altLang="en-US"/>
          </a:p>
        </p:txBody>
      </p:sp>
    </p:spTree>
    <p:extLst>
      <p:ext uri="{BB962C8B-B14F-4D97-AF65-F5344CB8AC3E}">
        <p14:creationId xmlns:p14="http://schemas.microsoft.com/office/powerpoint/2010/main" val="329983727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 altLang="zh-CN" dirty="0"/>
              <a:t>By examining the usually incomplete documentation of </a:t>
            </a:r>
            <a:r>
              <a:rPr lang="en" altLang="zh-CN" dirty="0" err="1"/>
              <a:t>SmartNICs</a:t>
            </a:r>
            <a:r>
              <a:rPr lang="en" altLang="zh-CN" dirty="0"/>
              <a:t> and conducting extensive evaluations (click), we discovered that the hardware units of </a:t>
            </a:r>
            <a:r>
              <a:rPr lang="en" altLang="zh-CN" dirty="0" err="1"/>
              <a:t>SmartNICs</a:t>
            </a:r>
            <a:r>
              <a:rPr lang="en" altLang="zh-CN" dirty="0"/>
              <a:t> are much more complex than we had previously thought. If developers do not carefully consider these factors, they may encounter unexpected performance anomalies.</a:t>
            </a:r>
          </a:p>
          <a:p>
            <a:pPr algn="l"/>
            <a:endParaRPr lang="en" altLang="zh-CN" dirty="0"/>
          </a:p>
          <a:p>
            <a:pPr algn="l"/>
            <a:r>
              <a:rPr lang="en" altLang="zh-CN" dirty="0"/>
              <a:t>Specifically, the </a:t>
            </a:r>
            <a:r>
              <a:rPr lang="en" altLang="zh-CN" dirty="0" err="1"/>
              <a:t>SmartNIC</a:t>
            </a:r>
            <a:r>
              <a:rPr lang="en" altLang="zh-CN" dirty="0"/>
              <a:t> doesn't simply add the SoC to it. The SoC is bridged with the NIC ASIC cores with a PCIe switch, where there are two PCIe channels linked the NIC cores and switch and the switch with the host together. Meanwhile, the SoC itself is also complex, with memory hierarchies and some accelerators.</a:t>
            </a:r>
          </a:p>
          <a:p>
            <a:pPr algn="l"/>
            <a:endParaRPr lang="en" altLang="zh-CN" dirty="0"/>
          </a:p>
          <a:p>
            <a:pPr algn="l"/>
            <a:r>
              <a:rPr lang="en" altLang="zh-CN" dirty="0"/>
              <a:t>Note that the study primarily focus on the off-path </a:t>
            </a:r>
            <a:r>
              <a:rPr lang="en" altLang="zh-CN" dirty="0" err="1"/>
              <a:t>SmartNIC</a:t>
            </a:r>
            <a:r>
              <a:rPr lang="en" altLang="zh-CN" dirty="0"/>
              <a:t>.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147</a:t>
            </a:fld>
            <a:endParaRPr lang="zh-CN" altLang="en-US"/>
          </a:p>
        </p:txBody>
      </p:sp>
    </p:spTree>
    <p:extLst>
      <p:ext uri="{BB962C8B-B14F-4D97-AF65-F5344CB8AC3E}">
        <p14:creationId xmlns:p14="http://schemas.microsoft.com/office/powerpoint/2010/main" val="113660189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There have been valuable measurement studies in the literature that analyze the performance characteristics of </a:t>
            </a:r>
            <a:r>
              <a:rPr lang="en" altLang="zh-CN" dirty="0" err="1"/>
              <a:t>SmartNICs</a:t>
            </a:r>
            <a:r>
              <a:rPr lang="en" altLang="zh-CN" dirty="0"/>
              <a:t>. Most of them focus on the </a:t>
            </a:r>
            <a:r>
              <a:rPr lang="en" altLang="zh-CN" dirty="0" err="1"/>
              <a:t>SmartNIC's</a:t>
            </a:r>
            <a:r>
              <a:rPr lang="en" altLang="zh-CN" dirty="0"/>
              <a:t> programmable computing capabilities.</a:t>
            </a:r>
          </a:p>
          <a:p>
            <a:r>
              <a:rPr lang="en" altLang="zh-CN" dirty="0"/>
              <a:t>A well-known finding is that the computing capability of </a:t>
            </a:r>
            <a:r>
              <a:rPr lang="en" altLang="zh-CN" dirty="0" err="1"/>
              <a:t>SmartNICs</a:t>
            </a:r>
            <a:r>
              <a:rPr lang="en" altLang="zh-CN" dirty="0"/>
              <a:t> is weak except for the limited accelerators. This observation is unlikely to change due to the power constraints of the NIC. Therefore, we take the weak computing power of SoC as a premise of our study.</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148</a:t>
            </a:fld>
            <a:endParaRPr lang="zh-CN" altLang="en-US"/>
          </a:p>
        </p:txBody>
      </p:sp>
    </p:spTree>
    <p:extLst>
      <p:ext uri="{BB962C8B-B14F-4D97-AF65-F5344CB8AC3E}">
        <p14:creationId xmlns:p14="http://schemas.microsoft.com/office/powerpoint/2010/main" val="93649130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However, the communication performance features of </a:t>
            </a:r>
            <a:r>
              <a:rPr lang="en" altLang="zh-CN" dirty="0" err="1"/>
              <a:t>SmartNIC</a:t>
            </a:r>
            <a:r>
              <a:rPr lang="en" altLang="zh-CN" dirty="0"/>
              <a:t> have not been well-explored, which is actually an essential functionality of a network device. So understanding them is definitely important. </a:t>
            </a:r>
          </a:p>
          <a:p>
            <a:endParaRPr lang="en" altLang="zh-CN" dirty="0"/>
          </a:p>
          <a:p>
            <a:r>
              <a:rPr lang="en" altLang="zh-CN" dirty="0"/>
              <a:t>The communication path of </a:t>
            </a:r>
            <a:r>
              <a:rPr lang="en" altLang="zh-CN" dirty="0" err="1"/>
              <a:t>SmartNIC</a:t>
            </a:r>
            <a:r>
              <a:rPr lang="en" altLang="zh-CN" dirty="0"/>
              <a:t> is much more complex than traditional NICs. Specifically, traditional NICs only provide a single communication path to the system, which connects the network traffic to the host CPU and vice versa.</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149</a:t>
            </a:fld>
            <a:endParaRPr lang="zh-CN" altLang="en-US"/>
          </a:p>
        </p:txBody>
      </p:sp>
    </p:spTree>
    <p:extLst>
      <p:ext uri="{BB962C8B-B14F-4D97-AF65-F5344CB8AC3E}">
        <p14:creationId xmlns:p14="http://schemas.microsoft.com/office/powerpoint/2010/main" val="31532973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err="1"/>
              <a:t>SmartNIC</a:t>
            </a:r>
            <a:r>
              <a:rPr lang="en" altLang="zh-CN" dirty="0"/>
              <a:t> also provides this capability.</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150</a:t>
            </a:fld>
            <a:endParaRPr lang="zh-CN" altLang="en-US"/>
          </a:p>
        </p:txBody>
      </p:sp>
    </p:spTree>
    <p:extLst>
      <p:ext uri="{BB962C8B-B14F-4D97-AF65-F5344CB8AC3E}">
        <p14:creationId xmlns:p14="http://schemas.microsoft.com/office/powerpoint/2010/main" val="3770337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10</a:t>
            </a:fld>
            <a:endParaRPr lang="zh-CN" altLang="en-US"/>
          </a:p>
        </p:txBody>
      </p:sp>
    </p:spTree>
    <p:extLst>
      <p:ext uri="{BB962C8B-B14F-4D97-AF65-F5344CB8AC3E}">
        <p14:creationId xmlns:p14="http://schemas.microsoft.com/office/powerpoint/2010/main" val="40692502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Meanwhile, </a:t>
            </a:r>
            <a:r>
              <a:rPr lang="en" altLang="zh-CN" dirty="0" err="1"/>
              <a:t>SmartNIC</a:t>
            </a:r>
            <a:r>
              <a:rPr lang="en" altLang="zh-CN" dirty="0"/>
              <a:t> enables more paths, including communicating with the on-board SoC memory and cores, (click)</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151</a:t>
            </a:fld>
            <a:endParaRPr lang="zh-CN" altLang="en-US"/>
          </a:p>
        </p:txBody>
      </p:sp>
    </p:spTree>
    <p:extLst>
      <p:ext uri="{BB962C8B-B14F-4D97-AF65-F5344CB8AC3E}">
        <p14:creationId xmlns:p14="http://schemas.microsoft.com/office/powerpoint/2010/main" val="4175168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and the SoC can further communicate with the host, and vice versa.</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152</a:t>
            </a:fld>
            <a:endParaRPr lang="zh-CN" altLang="en-US"/>
          </a:p>
        </p:txBody>
      </p:sp>
    </p:spTree>
    <p:extLst>
      <p:ext uri="{BB962C8B-B14F-4D97-AF65-F5344CB8AC3E}">
        <p14:creationId xmlns:p14="http://schemas.microsoft.com/office/powerpoint/2010/main" val="32653303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Characterizing these paths are the focus of this work.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153</a:t>
            </a:fld>
            <a:endParaRPr lang="zh-CN" altLang="en-US"/>
          </a:p>
        </p:txBody>
      </p:sp>
    </p:spTree>
    <p:extLst>
      <p:ext uri="{BB962C8B-B14F-4D97-AF65-F5344CB8AC3E}">
        <p14:creationId xmlns:p14="http://schemas.microsoft.com/office/powerpoint/2010/main" val="314017709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More specifically, our characterization aims to answer two specific questions by measuring the performance of off-path </a:t>
            </a:r>
            <a:r>
              <a:rPr lang="en" altLang="zh-CN" dirty="0" err="1"/>
              <a:t>SmartNICs</a:t>
            </a:r>
            <a:r>
              <a:rPr lang="en" altLang="zh-CN" dirty="0"/>
              <a:t>: </a:t>
            </a:r>
          </a:p>
          <a:p>
            <a:endParaRPr lang="en" altLang="zh-CN" dirty="0"/>
          </a:p>
          <a:p>
            <a:pPr>
              <a:buFont typeface="+mj-lt"/>
              <a:buAutoNum type="arabicPeriod"/>
            </a:pPr>
            <a:r>
              <a:rPr lang="en" altLang="zh-CN" dirty="0"/>
              <a:t>What is the performance implication of the off-path </a:t>
            </a:r>
            <a:r>
              <a:rPr lang="en" altLang="zh-CN" dirty="0" err="1"/>
              <a:t>SmartNIC</a:t>
            </a:r>
            <a:r>
              <a:rPr lang="en" altLang="zh-CN" dirty="0"/>
              <a:t> hardware architecture?</a:t>
            </a:r>
          </a:p>
          <a:p>
            <a:pPr>
              <a:buFont typeface="+mj-lt"/>
              <a:buAutoNum type="arabicPeriod"/>
            </a:pPr>
            <a:endParaRPr lang="en" altLang="zh-CN" dirty="0"/>
          </a:p>
          <a:p>
            <a:pPr>
              <a:buFont typeface="+mj-lt"/>
              <a:buAutoNum type="arabicPeriod"/>
            </a:pPr>
            <a:r>
              <a:rPr lang="en" altLang="zh-CN" dirty="0"/>
              <a:t>Given these implications, how can system developers better utilize the </a:t>
            </a:r>
            <a:r>
              <a:rPr lang="en" altLang="zh-CN" dirty="0" err="1"/>
              <a:t>SmartNIC</a:t>
            </a:r>
            <a:r>
              <a:rPr lang="en" altLang="zh-CN" dirty="0"/>
              <a:t>?</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154</a:t>
            </a:fld>
            <a:endParaRPr lang="zh-CN" altLang="en-US"/>
          </a:p>
        </p:txBody>
      </p:sp>
    </p:spTree>
    <p:extLst>
      <p:ext uri="{BB962C8B-B14F-4D97-AF65-F5344CB8AC3E}">
        <p14:creationId xmlns:p14="http://schemas.microsoft.com/office/powerpoint/2010/main" val="308491595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Our first finding is that extending the RNIC to a </a:t>
            </a:r>
            <a:r>
              <a:rPr lang="en" altLang="zh-CN" dirty="0" err="1"/>
              <a:t>SmartNIC</a:t>
            </a:r>
            <a:r>
              <a:rPr lang="en" altLang="zh-CN" dirty="0"/>
              <a:t> will slow down path 1 in terms of latency and throughput. </a:t>
            </a:r>
          </a:p>
          <a:p>
            <a:endParaRPr lang="en" altLang="zh-CN" dirty="0"/>
          </a:p>
          <a:p>
            <a:r>
              <a:rPr lang="en" altLang="zh-CN" dirty="0"/>
              <a:t>This is because extra hardware components, i.e., the </a:t>
            </a:r>
            <a:r>
              <a:rPr lang="en" altLang="zh-CN" dirty="0" err="1"/>
              <a:t>SmartNIC's</a:t>
            </a:r>
            <a:r>
              <a:rPr lang="en" altLang="zh-CN" dirty="0"/>
              <a:t> internal PCIe and PCIe switch, are added to the critical path of each network packet process.</a:t>
            </a:r>
          </a:p>
          <a:p>
            <a:endParaRPr lang="en" altLang="zh-CN" dirty="0"/>
          </a:p>
          <a:p>
            <a:r>
              <a:rPr lang="en" altLang="zh-CN" dirty="0"/>
              <a:t>Our </a:t>
            </a:r>
            <a:r>
              <a:rPr lang="en" altLang="zh-CN" dirty="0" err="1"/>
              <a:t>empircial</a:t>
            </a:r>
            <a:r>
              <a:rPr lang="en" altLang="zh-CN" dirty="0"/>
              <a:t> results show that passing them will increase request latency by approximately 300ns. This delay is significant given the low latency of RNIC, which operates on the microsecond scale.</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155</a:t>
            </a:fld>
            <a:endParaRPr lang="zh-CN" altLang="en-US"/>
          </a:p>
        </p:txBody>
      </p:sp>
    </p:spTree>
    <p:extLst>
      <p:ext uri="{BB962C8B-B14F-4D97-AF65-F5344CB8AC3E}">
        <p14:creationId xmlns:p14="http://schemas.microsoft.com/office/powerpoint/2010/main" val="177965389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Compared to Path #1, Path #2 has much better RDMA performance, except for send/</a:t>
            </a:r>
            <a:r>
              <a:rPr lang="en" altLang="zh-CN" dirty="0" err="1"/>
              <a:t>recv</a:t>
            </a:r>
            <a:r>
              <a:rPr lang="en" altLang="zh-CN" dirty="0"/>
              <a:t>, which is bottlenecked by the weak SoC computing power.</a:t>
            </a:r>
          </a:p>
          <a:p>
            <a:endParaRPr lang="en" altLang="zh-CN" dirty="0"/>
          </a:p>
          <a:p>
            <a:r>
              <a:rPr lang="en" altLang="zh-CN" dirty="0"/>
              <a:t>Path #2 is faster because it omits passing one PCIe channel from the switch to </a:t>
            </a:r>
            <a:r>
              <a:rPr lang="en" altLang="zh-CN" dirty="0" err="1"/>
              <a:t>SoC.</a:t>
            </a:r>
            <a:r>
              <a:rPr lang="en" altLang="zh-CN" dirty="0"/>
              <a:t> Specifically, the PCIe switch directly links to the SoC with a faster internal connection other than PCIe, thanks to the close packaging of the hardware.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156</a:t>
            </a:fld>
            <a:endParaRPr lang="zh-CN" altLang="en-US"/>
          </a:p>
        </p:txBody>
      </p:sp>
    </p:spTree>
    <p:extLst>
      <p:ext uri="{BB962C8B-B14F-4D97-AF65-F5344CB8AC3E}">
        <p14:creationId xmlns:p14="http://schemas.microsoft.com/office/powerpoint/2010/main" val="12490720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Although Path 2 is faster due to the closer package of SoC and NIC, the weaker hardware of SoC introduces anomalies even to packets not directly processed by the SoC cores. </a:t>
            </a:r>
          </a:p>
          <a:p>
            <a:endParaRPr lang="en" altLang="zh-CN" dirty="0"/>
          </a:p>
          <a:p>
            <a:r>
              <a:rPr lang="en" altLang="zh-CN" dirty="0"/>
              <a:t>For example, when issuing large RDMA READs to SoC, we observe a performance collapse on Path 2. We suspect this is due to head-of-line blocking, as more PCIe packets need to be processed at </a:t>
            </a:r>
            <a:r>
              <a:rPr lang="en" altLang="zh-CN"/>
              <a:t>the DMA </a:t>
            </a:r>
            <a:r>
              <a:rPr lang="en" altLang="zh-CN" dirty="0"/>
              <a:t>engine for larger reads.</a:t>
            </a:r>
          </a:p>
          <a:p>
            <a:endParaRPr lang="en" altLang="zh-CN" dirty="0"/>
          </a:p>
          <a:p>
            <a:r>
              <a:rPr lang="en" altLang="zh-CN" dirty="0"/>
              <a:t>One may wonder why Path 1 doesn’t suffer from this phenomenon. This is because, due to the more powerful host CPU, Path 1 can support a 4X PCIe MTU compared to </a:t>
            </a:r>
            <a:r>
              <a:rPr lang="en" altLang="zh-CN" dirty="0" err="1"/>
              <a:t>SoC.</a:t>
            </a:r>
            <a:r>
              <a:rPr lang="en" altLang="zh-CN" dirty="0"/>
              <a:t> Consequently, Path 1 only requires processing one fourth of the PCIe packets, which is much smaller than Path 2.</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157</a:t>
            </a:fld>
            <a:endParaRPr lang="zh-CN" altLang="en-US"/>
          </a:p>
        </p:txBody>
      </p:sp>
    </p:spTree>
    <p:extLst>
      <p:ext uri="{BB962C8B-B14F-4D97-AF65-F5344CB8AC3E}">
        <p14:creationId xmlns:p14="http://schemas.microsoft.com/office/powerpoint/2010/main" val="400353601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Next, we will explore the performance features of path 3. Interestingly, </a:t>
            </a:r>
            <a:r>
              <a:rPr lang="en" altLang="zh-CN" dirty="0" err="1"/>
              <a:t>SmartNIC</a:t>
            </a:r>
            <a:r>
              <a:rPr lang="en" altLang="zh-CN" dirty="0"/>
              <a:t> provides several alternatives for path 3, and each alternative has different trade-offs.</a:t>
            </a:r>
          </a:p>
          <a:p>
            <a:endParaRPr lang="en" altLang="zh-CN" dirty="0"/>
          </a:p>
          <a:p>
            <a:r>
              <a:rPr lang="en" altLang="zh-CN" dirty="0"/>
              <a:t>The most straightforward option is to use RDMA to communicate between the host and </a:t>
            </a:r>
            <a:r>
              <a:rPr lang="en" altLang="zh-CN" dirty="0" err="1"/>
              <a:t>SoC.</a:t>
            </a:r>
            <a:r>
              <a:rPr lang="en" altLang="zh-CN" dirty="0"/>
              <a:t> However (click), this option has higher latency than the others, even though it doesn't go through the network.</a:t>
            </a:r>
          </a:p>
          <a:p>
            <a:endParaRPr lang="en" altLang="zh-CN" dirty="0"/>
          </a:p>
          <a:p>
            <a:r>
              <a:rPr lang="en" altLang="zh-CN" dirty="0"/>
              <a:t>Why? Because to support the RDMA protocol, packets must first come to the NIC core for processing, then be transferred back. The transfer is necessary for network protocol support, but the added cost is non-trivial.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158</a:t>
            </a:fld>
            <a:endParaRPr lang="zh-CN" altLang="en-US"/>
          </a:p>
        </p:txBody>
      </p:sp>
    </p:spTree>
    <p:extLst>
      <p:ext uri="{BB962C8B-B14F-4D97-AF65-F5344CB8AC3E}">
        <p14:creationId xmlns:p14="http://schemas.microsoft.com/office/powerpoint/2010/main" val="13387537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To make matters worse, RDMA can overuse the PCIe bandwidth between the PCIe switch and NIC. This occurs because a single unidirectional traffic will occupy the bidirectional bandwidth of PCIe. (click)</a:t>
            </a:r>
          </a:p>
          <a:p>
            <a:endParaRPr lang="en" altLang="zh-CN" dirty="0"/>
          </a:p>
          <a:p>
            <a:r>
              <a:rPr lang="en" altLang="zh-CN" dirty="0"/>
              <a:t>What anomaly maybe caused by this fact? Let's consider a typical offloading design, where the client offloads a piece of data to the SoC for processing, and then the SoC sends it out to the host. This design is adopted by the state-of-the-art </a:t>
            </a:r>
            <a:r>
              <a:rPr lang="en" altLang="zh-CN" dirty="0" err="1"/>
              <a:t>SmartNIC</a:t>
            </a:r>
            <a:r>
              <a:rPr lang="en" altLang="zh-CN" dirty="0"/>
              <a:t>-accelerated system. (click)</a:t>
            </a:r>
          </a:p>
          <a:p>
            <a:endParaRPr lang="en" altLang="zh-CN" dirty="0"/>
          </a:p>
          <a:p>
            <a:r>
              <a:rPr lang="en" altLang="zh-CN" dirty="0"/>
              <a:t>For the targeted application, a system requirement is to saturate the network bandwidth. </a:t>
            </a:r>
            <a:r>
              <a:rPr lang="en" altLang="zh-CN" dirty="0" err="1"/>
              <a:t>However,this</a:t>
            </a:r>
            <a:r>
              <a:rPr lang="en" altLang="zh-CN" dirty="0"/>
              <a:t> offloading design fails to do so.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159</a:t>
            </a:fld>
            <a:endParaRPr lang="zh-CN" altLang="en-US"/>
          </a:p>
        </p:txBody>
      </p:sp>
    </p:spTree>
    <p:extLst>
      <p:ext uri="{BB962C8B-B14F-4D97-AF65-F5344CB8AC3E}">
        <p14:creationId xmlns:p14="http://schemas.microsoft.com/office/powerpoint/2010/main" val="30298328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From the more zoomed in graph, let's see what's happens. Under path 3, a single piece of data will pass the same PCIe link twice. This may seems not be a problem if the PCIe bandwidth is bi-directional. However, the SoC may concurrently issuing path 2 requests on the same link, so the performance interference happen and we can only achieve half of the PCIe link. (click)</a:t>
            </a:r>
          </a:p>
          <a:p>
            <a:endParaRPr kumimoji="1" lang="en-US" altLang="zh-CN" dirty="0"/>
          </a:p>
          <a:p>
            <a:r>
              <a:rPr kumimoji="1" lang="en-US" altLang="zh-CN" dirty="0"/>
              <a:t>On our evaluated NIC, it is 128Gbps, which is lower than the 200Gbps supported by the NIC. </a:t>
            </a:r>
          </a:p>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160</a:t>
            </a:fld>
            <a:endParaRPr lang="zh-CN" altLang="en-US"/>
          </a:p>
        </p:txBody>
      </p:sp>
    </p:spTree>
    <p:extLst>
      <p:ext uri="{BB962C8B-B14F-4D97-AF65-F5344CB8AC3E}">
        <p14:creationId xmlns:p14="http://schemas.microsoft.com/office/powerpoint/2010/main" val="18589601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11</a:t>
            </a:fld>
            <a:endParaRPr lang="zh-CN" altLang="en-US"/>
          </a:p>
        </p:txBody>
      </p:sp>
    </p:spTree>
    <p:extLst>
      <p:ext uri="{BB962C8B-B14F-4D97-AF65-F5344CB8AC3E}">
        <p14:creationId xmlns:p14="http://schemas.microsoft.com/office/powerpoint/2010/main" val="223421507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Is there an alternative to Path 3? (click) Yes, the SoC provides a DMA primitive for communication between the SoC and the host. (click) </a:t>
            </a:r>
          </a:p>
          <a:p>
            <a:endParaRPr lang="en" altLang="zh-CN" dirty="0"/>
          </a:p>
          <a:p>
            <a:r>
              <a:rPr lang="en" altLang="zh-CN" dirty="0"/>
              <a:t>Using DMA bypasses the NIC core and its PCIe channels, resulting in lower latency and better PCIe utilization compared to RDMA.</a:t>
            </a:r>
          </a:p>
          <a:p>
            <a:endParaRPr kumimoji="1" lang="en-US" altLang="zh-CN" dirty="0"/>
          </a:p>
          <a:p>
            <a:r>
              <a:rPr kumimoji="1" lang="en-US" altLang="zh-CN" dirty="0"/>
              <a:t>But is DMA always better? </a:t>
            </a:r>
            <a:endParaRPr kumimoji="1" lang="en" altLang="zh-CN"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161</a:t>
            </a:fld>
            <a:endParaRPr lang="zh-CN" altLang="en-US"/>
          </a:p>
        </p:txBody>
      </p:sp>
    </p:spTree>
    <p:extLst>
      <p:ext uri="{BB962C8B-B14F-4D97-AF65-F5344CB8AC3E}">
        <p14:creationId xmlns:p14="http://schemas.microsoft.com/office/powerpoint/2010/main" val="12827761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The problem of DMA is that it has a lower throughput (click), because it relies on the engines on the SoC for execution. Due to the weak capabilities of the SoC, the DMA engine on the SoC is orders of magnitude slower than the engines on the NIC cores, which are used by RDMA. </a:t>
            </a:r>
          </a:p>
          <a:p>
            <a:endParaRPr kumimoji="1" lang="en" altLang="zh-CN" dirty="0"/>
          </a:p>
          <a:p>
            <a:r>
              <a:rPr lang="en" altLang="zh-CN" dirty="0"/>
              <a:t>This results in a fundamental trade-off between throughput and latency for path 3.</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162</a:t>
            </a:fld>
            <a:endParaRPr lang="zh-CN" altLang="en-US"/>
          </a:p>
        </p:txBody>
      </p:sp>
    </p:spTree>
    <p:extLst>
      <p:ext uri="{BB962C8B-B14F-4D97-AF65-F5344CB8AC3E}">
        <p14:creationId xmlns:p14="http://schemas.microsoft.com/office/powerpoint/2010/main" val="19258924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In summary, the key takeaway from our findings are as follows: the communication path of </a:t>
            </a:r>
            <a:r>
              <a:rPr lang="en" altLang="zh-CN" dirty="0" err="1"/>
              <a:t>SmartNIC</a:t>
            </a:r>
            <a:r>
              <a:rPr lang="en" altLang="zh-CN" dirty="0"/>
              <a:t> is not faster than its corresponding path in a dumb NIC, a performance tax paid to being smart. Furthermore, each path has performance anomalies that developers need to consider when using </a:t>
            </a:r>
            <a:r>
              <a:rPr lang="en" altLang="zh-CN" dirty="0" err="1"/>
              <a:t>SmartNIC</a:t>
            </a:r>
            <a:r>
              <a:rPr lang="en" altLang="zh-CN" dirty="0"/>
              <a:t>.</a:t>
            </a:r>
          </a:p>
          <a:p>
            <a:endParaRPr lang="en" altLang="zh-CN" dirty="0"/>
          </a:p>
          <a:p>
            <a:r>
              <a:rPr lang="en" altLang="zh-CN" dirty="0"/>
              <a:t>Regarding path #1, the hardware that supports programmability will make its critical path longer.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163</a:t>
            </a:fld>
            <a:endParaRPr lang="zh-CN" altLang="en-US"/>
          </a:p>
        </p:txBody>
      </p:sp>
    </p:spTree>
    <p:extLst>
      <p:ext uri="{BB962C8B-B14F-4D97-AF65-F5344CB8AC3E}">
        <p14:creationId xmlns:p14="http://schemas.microsoft.com/office/powerpoint/2010/main" val="22516980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For path 2, although it is faster than path 1, it has anomalies such as using more PCIe packets. Note that there are more anomalies revealed in our paper.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164</a:t>
            </a:fld>
            <a:endParaRPr lang="zh-CN" altLang="en-US"/>
          </a:p>
        </p:txBody>
      </p:sp>
    </p:spTree>
    <p:extLst>
      <p:ext uri="{BB962C8B-B14F-4D97-AF65-F5344CB8AC3E}">
        <p14:creationId xmlns:p14="http://schemas.microsoft.com/office/powerpoint/2010/main" val="19053248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For path 3, it is evident that neither RDMA nor DMA paths are perfect for achieving low latency and high throughput.</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165</a:t>
            </a:fld>
            <a:endParaRPr lang="zh-CN" altLang="en-US"/>
          </a:p>
        </p:txBody>
      </p:sp>
    </p:spTree>
    <p:extLst>
      <p:ext uri="{BB962C8B-B14F-4D97-AF65-F5344CB8AC3E}">
        <p14:creationId xmlns:p14="http://schemas.microsoft.com/office/powerpoint/2010/main" val="202217593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Back to our previous </a:t>
            </a:r>
            <a:r>
              <a:rPr lang="en" altLang="zh-CN" dirty="0" err="1"/>
              <a:t>exmaple</a:t>
            </a:r>
            <a:r>
              <a:rPr lang="en" altLang="zh-CN" dirty="0"/>
              <a:t>, </a:t>
            </a:r>
          </a:p>
          <a:p>
            <a:r>
              <a:rPr lang="en" altLang="zh-CN" dirty="0"/>
              <a:t>our analysis shows why offloading a key-value store onto a </a:t>
            </a:r>
            <a:r>
              <a:rPr lang="en" altLang="zh-CN" dirty="0" err="1"/>
              <a:t>SmartNIC</a:t>
            </a:r>
            <a:r>
              <a:rPr lang="en" altLang="zh-CN" dirty="0"/>
              <a:t> is slow.</a:t>
            </a:r>
            <a:endParaRPr kumimoji="1" lang="en-US" altLang="zh-CN" dirty="0"/>
          </a:p>
          <a:p>
            <a:r>
              <a:rPr lang="en" altLang="zh-CN" dirty="0"/>
              <a:t>First, the computation power of the SoC is weak for processing key-value requests.</a:t>
            </a:r>
            <a:endParaRPr kumimoji="1" lang="en-US" altLang="zh-CN" dirty="0"/>
          </a:p>
          <a:p>
            <a:endParaRPr kumimoji="1" lang="en-US" altLang="zh-CN" dirty="0"/>
          </a:p>
          <a:p>
            <a:r>
              <a:rPr kumimoji="1" lang="en-US" altLang="zh-CN" dirty="0"/>
              <a:t>Second, the communication required to read the key-value store content, namely, path 3 is </a:t>
            </a:r>
            <a:r>
              <a:rPr kumimoji="1" lang="en-US" altLang="zh-CN" dirty="0" err="1"/>
              <a:t>ineferior</a:t>
            </a:r>
            <a:r>
              <a:rPr kumimoji="1" lang="en-US" altLang="zh-CN" dirty="0"/>
              <a:t> both in terms of throughput and latency. (click) </a:t>
            </a:r>
          </a:p>
          <a:p>
            <a:endParaRPr kumimoji="1" lang="en-US" altLang="zh-CN" dirty="0"/>
          </a:p>
          <a:p>
            <a:r>
              <a:rPr lang="en" altLang="zh-CN" dirty="0"/>
              <a:t>A more intriguing question to consider is how</a:t>
            </a:r>
          </a:p>
          <a:p>
            <a:r>
              <a:rPr lang="en" altLang="zh-CN" dirty="0"/>
              <a:t> we can improve the acceleration of key-value stores by using </a:t>
            </a:r>
            <a:r>
              <a:rPr lang="en" altLang="zh-CN" dirty="0" err="1"/>
              <a:t>smartnics</a:t>
            </a:r>
            <a:r>
              <a:rPr lang="en" altLang="zh-CN" dirty="0"/>
              <a:t>? (click)</a:t>
            </a:r>
          </a:p>
          <a:p>
            <a:endParaRPr kumimoji="1" lang="en-US" altLang="zh-CN" dirty="0"/>
          </a:p>
          <a:p>
            <a:r>
              <a:rPr lang="en" altLang="zh-CN" dirty="0"/>
              <a:t>We have made one key observation: the powerful NIC cores on the </a:t>
            </a:r>
            <a:r>
              <a:rPr lang="en" altLang="zh-CN" dirty="0" err="1"/>
              <a:t>SmartNIC</a:t>
            </a:r>
            <a:r>
              <a:rPr lang="en" altLang="zh-CN" dirty="0"/>
              <a:t> are underutilized, opens new design opportunities.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166</a:t>
            </a:fld>
            <a:endParaRPr lang="zh-CN" altLang="en-US"/>
          </a:p>
        </p:txBody>
      </p:sp>
    </p:spTree>
    <p:extLst>
      <p:ext uri="{BB962C8B-B14F-4D97-AF65-F5344CB8AC3E}">
        <p14:creationId xmlns:p14="http://schemas.microsoft.com/office/powerpoint/2010/main" val="22668759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More specifically, since a single communication path is unable to fully utilize the </a:t>
            </a:r>
            <a:r>
              <a:rPr lang="en" altLang="zh-CN" dirty="0" err="1"/>
              <a:t>SmartNIC</a:t>
            </a:r>
            <a:r>
              <a:rPr lang="en" altLang="zh-CN" dirty="0"/>
              <a:t>, we can take advantage of the unused resources on the </a:t>
            </a:r>
            <a:r>
              <a:rPr lang="en" altLang="zh-CN" dirty="0" err="1"/>
              <a:t>SmartNIC</a:t>
            </a:r>
            <a:r>
              <a:rPr lang="en" altLang="zh-CN" dirty="0"/>
              <a:t> to achieve better performance! (click)</a:t>
            </a:r>
          </a:p>
          <a:p>
            <a:endParaRPr kumimoji="1" lang="en-US" altLang="zh-CN" dirty="0"/>
          </a:p>
          <a:p>
            <a:r>
              <a:rPr lang="en" altLang="zh-CN" dirty="0"/>
              <a:t>For example, after saturating the </a:t>
            </a:r>
            <a:r>
              <a:rPr lang="en" altLang="zh-CN" dirty="0" err="1"/>
              <a:t>SmartNIC</a:t>
            </a:r>
            <a:r>
              <a:rPr lang="en" altLang="zh-CN" dirty="0"/>
              <a:t> SoC, we found that the NIC can still handle 127 million RDMA traffic for the key-value store.</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167</a:t>
            </a:fld>
            <a:endParaRPr lang="zh-CN" altLang="en-US"/>
          </a:p>
        </p:txBody>
      </p:sp>
    </p:spTree>
    <p:extLst>
      <p:ext uri="{BB962C8B-B14F-4D97-AF65-F5344CB8AC3E}">
        <p14:creationId xmlns:p14="http://schemas.microsoft.com/office/powerpoint/2010/main" val="423656989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Based on our observations, we further characterize the concurrent usage of communication paths of the </a:t>
            </a:r>
            <a:r>
              <a:rPr lang="en" altLang="zh-CN" dirty="0" err="1"/>
              <a:t>SmartNIC</a:t>
            </a:r>
            <a:r>
              <a:rPr lang="en" altLang="zh-CN" dirty="0"/>
              <a:t>.</a:t>
            </a:r>
          </a:p>
          <a:p>
            <a:endParaRPr lang="en" altLang="zh-CN" dirty="0"/>
          </a:p>
          <a:p>
            <a:r>
              <a:rPr lang="en" altLang="zh-CN" dirty="0"/>
              <a:t>First, if both clients use path #1 and path #2 alone, they would hit a a similar bottleneck. Nevertheless, if we dispatch the clients to different paths, they can typically achieve high throughput. (click) This also applies to RDMA READ and WRITE operations.</a:t>
            </a:r>
          </a:p>
          <a:p>
            <a:endParaRPr lang="en" altLang="zh-CN" dirty="0"/>
          </a:p>
          <a:p>
            <a:r>
              <a:rPr lang="en" altLang="zh-CN" dirty="0"/>
              <a:t>We suspect that the NIC internally reserves NIC cores for different paths so a concurrent usage can utilize both of them. </a:t>
            </a:r>
          </a:p>
        </p:txBody>
      </p:sp>
      <p:sp>
        <p:nvSpPr>
          <p:cNvPr id="4" name="灯片编号占位符 3"/>
          <p:cNvSpPr>
            <a:spLocks noGrp="1"/>
          </p:cNvSpPr>
          <p:nvPr>
            <p:ph type="sldNum" sz="quarter" idx="5"/>
          </p:nvPr>
        </p:nvSpPr>
        <p:spPr/>
        <p:txBody>
          <a:bodyPr/>
          <a:lstStyle/>
          <a:p>
            <a:fld id="{3A84A077-83E9-49A7-9F59-234D78BD6949}" type="slidenum">
              <a:rPr lang="zh-CN" altLang="en-US" smtClean="0"/>
              <a:t>168</a:t>
            </a:fld>
            <a:endParaRPr lang="zh-CN" altLang="en-US"/>
          </a:p>
        </p:txBody>
      </p:sp>
    </p:spTree>
    <p:extLst>
      <p:ext uri="{BB962C8B-B14F-4D97-AF65-F5344CB8AC3E}">
        <p14:creationId xmlns:p14="http://schemas.microsoft.com/office/powerpoint/2010/main" val="385096868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Moreover, concurrently using the internal and external of </a:t>
            </a:r>
            <a:r>
              <a:rPr kumimoji="1" lang="en-US" altLang="zh-CN" dirty="0" err="1"/>
              <a:t>SmartNICs</a:t>
            </a:r>
            <a:r>
              <a:rPr kumimoji="1" lang="en-US" altLang="zh-CN" dirty="0"/>
              <a:t>, namely, using path 1 and path 3 together achieves a better </a:t>
            </a:r>
            <a:r>
              <a:rPr kumimoji="1" lang="en-US" altLang="zh-CN" dirty="0" err="1"/>
              <a:t>aggregrated</a:t>
            </a:r>
            <a:r>
              <a:rPr kumimoji="1" lang="en-US" altLang="zh-CN" dirty="0"/>
              <a:t> bandwidth even higher than the network (click). </a:t>
            </a:r>
          </a:p>
          <a:p>
            <a:endParaRPr kumimoji="1" lang="en-US" altLang="zh-CN" dirty="0"/>
          </a:p>
          <a:p>
            <a:r>
              <a:rPr kumimoji="1" lang="en-US" altLang="zh-CN" dirty="0"/>
              <a:t>Note that we still need to take care of the network interference. RDMA is not a good choice due to the competition on the NIC core and NIC DMA for path 3.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169</a:t>
            </a:fld>
            <a:endParaRPr lang="zh-CN" altLang="en-US"/>
          </a:p>
        </p:txBody>
      </p:sp>
    </p:spTree>
    <p:extLst>
      <p:ext uri="{BB962C8B-B14F-4D97-AF65-F5344CB8AC3E}">
        <p14:creationId xmlns:p14="http://schemas.microsoft.com/office/powerpoint/2010/main" val="41795772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That's the all characterization of our study. Based on it, we suggest utilize the </a:t>
            </a:r>
            <a:r>
              <a:rPr kumimoji="1" lang="en-US" altLang="zh-CN" dirty="0" err="1"/>
              <a:t>SmartNIC</a:t>
            </a:r>
            <a:r>
              <a:rPr kumimoji="1" lang="en-US" altLang="zh-CN" dirty="0"/>
              <a:t> as follows (click). </a:t>
            </a:r>
          </a:p>
          <a:p>
            <a:endParaRPr kumimoji="1" lang="en-US" altLang="zh-CN" dirty="0"/>
          </a:p>
          <a:p>
            <a:r>
              <a:rPr kumimoji="1" lang="en-US" altLang="zh-CN" dirty="0"/>
              <a:t>First, we need to derive different alternatives to implement a given user networked request. (click)</a:t>
            </a:r>
          </a:p>
          <a:p>
            <a:endParaRPr kumimoji="1" lang="en-US" altLang="zh-CN" dirty="0"/>
          </a:p>
          <a:p>
            <a:r>
              <a:rPr kumimoji="1" lang="en-US" altLang="zh-CN" dirty="0"/>
              <a:t>Afterward, we need to optimize each path with the help of our performance characterization. (click)</a:t>
            </a:r>
          </a:p>
          <a:p>
            <a:endParaRPr kumimoji="1" lang="en-US" altLang="zh-CN" dirty="0"/>
          </a:p>
          <a:p>
            <a:r>
              <a:rPr kumimoji="1" lang="en-US" altLang="zh-CN" dirty="0"/>
              <a:t>Then, evaluate and rank each alternative based on system requirements, e.g., latency and throughput. (click)</a:t>
            </a:r>
          </a:p>
          <a:p>
            <a:endParaRPr kumimoji="1" lang="en-US" altLang="zh-CN" dirty="0"/>
          </a:p>
          <a:p>
            <a:r>
              <a:rPr kumimoji="1" lang="en-US" altLang="zh-CN" dirty="0"/>
              <a:t>Finally, we </a:t>
            </a:r>
            <a:r>
              <a:rPr kumimoji="1" lang="en-US" altLang="zh-CN" dirty="0" err="1"/>
              <a:t>greedyly</a:t>
            </a:r>
            <a:r>
              <a:rPr kumimoji="1" lang="en-US" altLang="zh-CN" dirty="0"/>
              <a:t> combine different alternatives until the hardware resources of </a:t>
            </a:r>
            <a:r>
              <a:rPr kumimoji="1" lang="en-US" altLang="zh-CN" dirty="0" err="1"/>
              <a:t>SmartNIC</a:t>
            </a:r>
            <a:r>
              <a:rPr kumimoji="1" lang="en-US" altLang="zh-CN" dirty="0"/>
              <a:t> are saturated. </a:t>
            </a:r>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170</a:t>
            </a:fld>
            <a:endParaRPr lang="zh-CN" altLang="en-US"/>
          </a:p>
        </p:txBody>
      </p:sp>
    </p:spTree>
    <p:extLst>
      <p:ext uri="{BB962C8B-B14F-4D97-AF65-F5344CB8AC3E}">
        <p14:creationId xmlns:p14="http://schemas.microsoft.com/office/powerpoint/2010/main" val="2799209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12</a:t>
            </a:fld>
            <a:endParaRPr lang="zh-CN" altLang="en-US"/>
          </a:p>
        </p:txBody>
      </p:sp>
    </p:spTree>
    <p:extLst>
      <p:ext uri="{BB962C8B-B14F-4D97-AF65-F5344CB8AC3E}">
        <p14:creationId xmlns:p14="http://schemas.microsoft.com/office/powerpoint/2010/main" val="71488327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Let's make a final revisit to our key-value store case. </a:t>
            </a:r>
          </a:p>
          <a:p>
            <a:endParaRPr kumimoji="1" lang="en-US" altLang="zh-CN" dirty="0"/>
          </a:p>
          <a:p>
            <a:r>
              <a:rPr kumimoji="1" lang="en-US" altLang="zh-CN" dirty="0"/>
              <a:t>The system requirement is low host CPU usage, low latency and high throughput. </a:t>
            </a:r>
          </a:p>
          <a:p>
            <a:endParaRPr kumimoji="1" lang="en-US" altLang="zh-CN" dirty="0"/>
          </a:p>
          <a:p>
            <a:r>
              <a:rPr kumimoji="1" lang="en-US" altLang="zh-CN" dirty="0"/>
              <a:t>We can see that </a:t>
            </a:r>
            <a:r>
              <a:rPr kumimoji="1" lang="en-US" altLang="zh-CN" dirty="0" err="1"/>
              <a:t>SmartNIC</a:t>
            </a:r>
            <a:r>
              <a:rPr kumimoji="1" lang="en-US" altLang="zh-CN" dirty="0"/>
              <a:t> enables many alternatives for a key-value store. </a:t>
            </a:r>
          </a:p>
          <a:p>
            <a:r>
              <a:rPr kumimoji="1" lang="en-US" altLang="zh-CN" dirty="0"/>
              <a:t>We won't talk about them in details due to the time constraints.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171</a:t>
            </a:fld>
            <a:endParaRPr lang="zh-CN" altLang="en-US"/>
          </a:p>
        </p:txBody>
      </p:sp>
    </p:spTree>
    <p:extLst>
      <p:ext uri="{BB962C8B-B14F-4D97-AF65-F5344CB8AC3E}">
        <p14:creationId xmlns:p14="http://schemas.microsoft.com/office/powerpoint/2010/main" val="358717728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Based on our guideline, we next rank each alternative with evaluations. </a:t>
            </a:r>
          </a:p>
          <a:p>
            <a:endParaRPr kumimoji="1" lang="en-US" altLang="zh-CN" dirty="0"/>
          </a:p>
          <a:p>
            <a:r>
              <a:rPr kumimoji="1" lang="en-US" altLang="zh-CN" dirty="0"/>
              <a:t>The lowest latency is achieved when all the keys and values are cached on the SoC because we can use one RTT to retrieve it with the help of offloading.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172</a:t>
            </a:fld>
            <a:endParaRPr lang="zh-CN" altLang="en-US"/>
          </a:p>
        </p:txBody>
      </p:sp>
    </p:spTree>
    <p:extLst>
      <p:ext uri="{BB962C8B-B14F-4D97-AF65-F5344CB8AC3E}">
        <p14:creationId xmlns:p14="http://schemas.microsoft.com/office/powerpoint/2010/main" val="206662143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On the other hand, the highest throughput is achieved when using RDMA to access the cached key-value store entries on the SoC, mainly thanks to the efficiency of path #2 RDMA.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173</a:t>
            </a:fld>
            <a:endParaRPr lang="zh-CN" altLang="en-US"/>
          </a:p>
        </p:txBody>
      </p:sp>
    </p:spTree>
    <p:extLst>
      <p:ext uri="{BB962C8B-B14F-4D97-AF65-F5344CB8AC3E}">
        <p14:creationId xmlns:p14="http://schemas.microsoft.com/office/powerpoint/2010/main" val="67812604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Based on our rank, we choose A5 for our key-value store whenever possible, and switch to A4,the second best alternative if the value is not cached. Our results show much performance gain compared to a pure RDMA-KVS. </a:t>
            </a:r>
            <a:endParaRPr kumimoji="1" lang="zh-CN" altLang="en-US" dirty="0"/>
          </a:p>
        </p:txBody>
      </p:sp>
      <p:sp>
        <p:nvSpPr>
          <p:cNvPr id="4" name="灯片编号占位符 3"/>
          <p:cNvSpPr>
            <a:spLocks noGrp="1"/>
          </p:cNvSpPr>
          <p:nvPr>
            <p:ph type="sldNum" sz="quarter" idx="5"/>
          </p:nvPr>
        </p:nvSpPr>
        <p:spPr/>
        <p:txBody>
          <a:bodyPr/>
          <a:lstStyle/>
          <a:p>
            <a:fld id="{3A84A077-83E9-49A7-9F59-234D78BD6949}" type="slidenum">
              <a:rPr lang="zh-CN" altLang="en-US" smtClean="0"/>
              <a:t>174</a:t>
            </a:fld>
            <a:endParaRPr lang="zh-CN" altLang="en-US"/>
          </a:p>
        </p:txBody>
      </p:sp>
    </p:spTree>
    <p:extLst>
      <p:ext uri="{BB962C8B-B14F-4D97-AF65-F5344CB8AC3E}">
        <p14:creationId xmlns:p14="http://schemas.microsoft.com/office/powerpoint/2010/main" val="15128856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5358"/>
            <a:ext cx="7772400" cy="1225021"/>
          </a:xfrm>
        </p:spPr>
        <p:txBody>
          <a:bodyPr>
            <a:normAutofit/>
          </a:bodyPr>
          <a:lstStyle>
            <a:lvl1pPr algn="ctr">
              <a:defRPr sz="4400">
                <a:latin typeface="+mj-lt"/>
              </a:defRPr>
            </a:lvl1pPr>
          </a:lstStyle>
          <a:p>
            <a:r>
              <a:rPr lang="zh-CN" altLang="en-US" dirty="0"/>
              <a:t>单击此处编辑母版标题样式</a:t>
            </a:r>
          </a:p>
        </p:txBody>
      </p:sp>
      <p:sp>
        <p:nvSpPr>
          <p:cNvPr id="3" name="副标题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endParaRPr lang="zh-CN" altLang="en-US" dirty="0"/>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Tree>
    <p:extLst>
      <p:ext uri="{BB962C8B-B14F-4D97-AF65-F5344CB8AC3E}">
        <p14:creationId xmlns:p14="http://schemas.microsoft.com/office/powerpoint/2010/main" val="2941585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457200" y="228866"/>
            <a:ext cx="8229600" cy="900442"/>
          </a:xfrm>
        </p:spPr>
        <p:txBody>
          <a:bodyPr>
            <a:normAutofit/>
          </a:bodyPr>
          <a:lstStyle>
            <a:lvl1pPr>
              <a:defRPr sz="2400" b="1">
                <a:solidFill>
                  <a:schemeClr val="accent1"/>
                </a:solidFill>
                <a:latin typeface="+mn-lt"/>
                <a:ea typeface="+mj-ea"/>
                <a:cs typeface="微软雅黑 Light" panose="020B0502040204020203" pitchFamily="34" charset="-122"/>
              </a:defRPr>
            </a:lvl1pPr>
          </a:lstStyle>
          <a:p>
            <a:r>
              <a:rPr lang="en-US" altLang="zh-CN" dirty="0"/>
              <a:t>xx</a:t>
            </a:r>
            <a:endParaRPr lang="zh-CN" altLang="en-US" dirty="0"/>
          </a:p>
        </p:txBody>
      </p:sp>
      <p:sp>
        <p:nvSpPr>
          <p:cNvPr id="3" name="内容占位符 2"/>
          <p:cNvSpPr>
            <a:spLocks noGrp="1"/>
          </p:cNvSpPr>
          <p:nvPr>
            <p:ph idx="1" hasCustomPrompt="1"/>
          </p:nvPr>
        </p:nvSpPr>
        <p:spPr>
          <a:xfrm>
            <a:off x="457200" y="1129308"/>
            <a:ext cx="8229600" cy="3771636"/>
          </a:xfrm>
        </p:spPr>
        <p:txBody>
          <a:bodyPr>
            <a:normAutofit/>
          </a:bodyPr>
          <a:lstStyle>
            <a:lvl1pPr marL="0" indent="0">
              <a:lnSpc>
                <a:spcPct val="120000"/>
              </a:lnSpc>
              <a:buFontTx/>
              <a:buNone/>
              <a:defRPr sz="1800" b="1" i="0">
                <a:solidFill>
                  <a:schemeClr val="tx1"/>
                </a:solidFill>
                <a:latin typeface="+mn-lt"/>
                <a:ea typeface="微软雅黑" panose="020B0503020204020204" pitchFamily="34" charset="-122"/>
                <a:cs typeface="微软雅黑" panose="020B0503020204020204" pitchFamily="34" charset="-122"/>
              </a:defRPr>
            </a:lvl1pPr>
            <a:lvl2pPr marL="360000">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2pPr>
            <a:lvl3pPr>
              <a:lnSpc>
                <a:spcPct val="120000"/>
              </a:lnSpc>
              <a:defRPr sz="2000" b="0" i="0">
                <a:solidFill>
                  <a:schemeClr val="tx1"/>
                </a:solidFill>
                <a:latin typeface="+mn-lt"/>
                <a:ea typeface="微软雅黑" panose="020B0503020204020204" pitchFamily="34" charset="-122"/>
                <a:cs typeface="微软雅黑" panose="020B0503020204020204" pitchFamily="34" charset="-122"/>
              </a:defRPr>
            </a:lvl3pPr>
            <a:lvl4pPr>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4pPr>
            <a:lvl5pPr>
              <a:lnSpc>
                <a:spcPct val="120000"/>
              </a:lnSpc>
              <a:defRPr sz="1800" b="0" i="0">
                <a:solidFill>
                  <a:schemeClr val="tx1"/>
                </a:solidFill>
                <a:latin typeface="+mn-lt"/>
                <a:ea typeface="微软雅黑" panose="020B0503020204020204" pitchFamily="34" charset="-122"/>
                <a:cs typeface="微软雅黑" panose="020B0503020204020204" pitchFamily="34" charset="-122"/>
              </a:defRPr>
            </a:lvl5pPr>
          </a:lstStyle>
          <a:p>
            <a:pPr lvl="0"/>
            <a:r>
              <a:rPr lang="en-US" altLang="zh-CN" dirty="0" err="1"/>
              <a:t>yy</a:t>
            </a:r>
            <a:endParaRPr lang="zh-CN" altLang="en-US" dirty="0"/>
          </a:p>
          <a:p>
            <a:pPr lvl="1"/>
            <a:r>
              <a:rPr lang="en-US" altLang="zh-CN" dirty="0"/>
              <a:t>xx</a:t>
            </a:r>
            <a:endParaRPr lang="zh-CN" altLang="en-US" dirty="0"/>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a:latin typeface="Consolas" panose="020B0609020204030204" pitchFamily="49" charset="0"/>
                <a:cs typeface="Consolas" panose="020B0609020204030204" pitchFamily="49" charset="0"/>
              </a:defRPr>
            </a:lvl1pPr>
          </a:lstStyle>
          <a:p>
            <a:fld id="{ADE361C3-C043-4A6E-BDCE-8DA1E7D90A3B}" type="slidenum">
              <a:rPr lang="zh-CN" altLang="en-US" smtClean="0"/>
              <a:pPr/>
              <a:t>‹#›</a:t>
            </a:fld>
            <a:endParaRPr lang="zh-CN" altLang="en-US" dirty="0"/>
          </a:p>
        </p:txBody>
      </p:sp>
      <p:sp>
        <p:nvSpPr>
          <p:cNvPr id="7" name="矩形 6"/>
          <p:cNvSpPr/>
          <p:nvPr userDrawn="1"/>
        </p:nvSpPr>
        <p:spPr>
          <a:xfrm>
            <a:off x="-180527" y="439062"/>
            <a:ext cx="164581" cy="4800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 name="三角形 7">
            <a:extLst>
              <a:ext uri="{FF2B5EF4-FFF2-40B4-BE49-F238E27FC236}">
                <a16:creationId xmlns:a16="http://schemas.microsoft.com/office/drawing/2014/main" id="{066DE83E-C489-9340-8A6C-F2C63F8574DC}"/>
              </a:ext>
            </a:extLst>
          </p:cNvPr>
          <p:cNvSpPr/>
          <p:nvPr userDrawn="1"/>
        </p:nvSpPr>
        <p:spPr>
          <a:xfrm rot="5400000">
            <a:off x="-160702" y="599536"/>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3624512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672418"/>
            <a:ext cx="7772400" cy="1135062"/>
          </a:xfrm>
        </p:spPr>
        <p:txBody>
          <a:bodyPr anchor="t"/>
          <a:lstStyle>
            <a:lvl1pPr algn="l">
              <a:defRPr sz="4000" b="1" cap="all">
                <a:latin typeface="+mj-lt"/>
              </a:defRPr>
            </a:lvl1pPr>
          </a:lstStyle>
          <a:p>
            <a:r>
              <a:rPr lang="zh-CN" altLang="en-US" dirty="0"/>
              <a:t>单击此处编辑母版标题样式</a:t>
            </a:r>
          </a:p>
        </p:txBody>
      </p:sp>
      <p:sp>
        <p:nvSpPr>
          <p:cNvPr id="3" name="文本占位符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E361C3-C043-4A6E-BDCE-8DA1E7D90A3B}" type="slidenum">
              <a:rPr lang="zh-CN" altLang="en-US" smtClean="0"/>
              <a:t>‹#›</a:t>
            </a:fld>
            <a:endParaRPr lang="zh-CN" altLang="en-US"/>
          </a:p>
        </p:txBody>
      </p:sp>
      <p:sp>
        <p:nvSpPr>
          <p:cNvPr id="8" name="三角形 7">
            <a:extLst>
              <a:ext uri="{FF2B5EF4-FFF2-40B4-BE49-F238E27FC236}">
                <a16:creationId xmlns:a16="http://schemas.microsoft.com/office/drawing/2014/main" id="{A8EE614D-B549-154F-943F-0F3919AB5939}"/>
              </a:ext>
            </a:extLst>
          </p:cNvPr>
          <p:cNvSpPr/>
          <p:nvPr userDrawn="1"/>
        </p:nvSpPr>
        <p:spPr>
          <a:xfrm rot="5400000">
            <a:off x="-160703" y="3920373"/>
            <a:ext cx="480280" cy="15887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p>
        </p:txBody>
      </p:sp>
    </p:spTree>
    <p:extLst>
      <p:ext uri="{BB962C8B-B14F-4D97-AF65-F5344CB8AC3E}">
        <p14:creationId xmlns:p14="http://schemas.microsoft.com/office/powerpoint/2010/main" val="136057603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28866"/>
            <a:ext cx="8229600" cy="9525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333501"/>
            <a:ext cx="8229600" cy="3771636"/>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1" y="5296962"/>
            <a:ext cx="2133600" cy="304271"/>
          </a:xfrm>
          <a:prstGeom prst="rect">
            <a:avLst/>
          </a:prstGeom>
        </p:spPr>
        <p:txBody>
          <a:bodyPr vert="horz" lIns="91440" tIns="45720" rIns="91440" bIns="45720" rtlCol="0" anchor="ctr"/>
          <a:lstStyle>
            <a:lvl1pPr algn="l">
              <a:defRPr sz="1200">
                <a:solidFill>
                  <a:schemeClr val="tx1">
                    <a:tint val="75000"/>
                  </a:schemeClr>
                </a:solidFill>
                <a:latin typeface="DengXian" charset="0"/>
                <a:ea typeface="DengXian" charset="0"/>
                <a:cs typeface="DengXian" charset="0"/>
              </a:defRPr>
            </a:lvl1pPr>
          </a:lstStyle>
          <a:p>
            <a:endParaRPr lang="zh-CN" altLang="en-US" dirty="0"/>
          </a:p>
        </p:txBody>
      </p:sp>
      <p:sp>
        <p:nvSpPr>
          <p:cNvPr id="5" name="页脚占位符 4"/>
          <p:cNvSpPr>
            <a:spLocks noGrp="1"/>
          </p:cNvSpPr>
          <p:nvPr>
            <p:ph type="ftr" sz="quarter" idx="3"/>
          </p:nvPr>
        </p:nvSpPr>
        <p:spPr>
          <a:xfrm>
            <a:off x="3124201" y="5296962"/>
            <a:ext cx="2895600" cy="304271"/>
          </a:xfrm>
          <a:prstGeom prst="rect">
            <a:avLst/>
          </a:prstGeom>
        </p:spPr>
        <p:txBody>
          <a:bodyPr vert="horz" lIns="91440" tIns="45720" rIns="91440" bIns="45720" rtlCol="0" anchor="ctr"/>
          <a:lstStyle>
            <a:lvl1pPr algn="ctr">
              <a:defRPr sz="1200">
                <a:solidFill>
                  <a:schemeClr val="tx1">
                    <a:tint val="75000"/>
                  </a:schemeClr>
                </a:solidFill>
                <a:latin typeface="DengXian" charset="0"/>
                <a:ea typeface="DengXian" charset="0"/>
                <a:cs typeface="DengXian" charset="0"/>
              </a:defRPr>
            </a:lvl1pPr>
          </a:lstStyle>
          <a:p>
            <a:endParaRPr lang="zh-CN" altLang="en-US"/>
          </a:p>
        </p:txBody>
      </p:sp>
      <p:sp>
        <p:nvSpPr>
          <p:cNvPr id="6" name="灯片编号占位符 5"/>
          <p:cNvSpPr>
            <a:spLocks noGrp="1"/>
          </p:cNvSpPr>
          <p:nvPr>
            <p:ph type="sldNum" sz="quarter" idx="4"/>
          </p:nvPr>
        </p:nvSpPr>
        <p:spPr>
          <a:xfrm>
            <a:off x="6553200" y="5296962"/>
            <a:ext cx="2133600" cy="304271"/>
          </a:xfrm>
          <a:prstGeom prst="rect">
            <a:avLst/>
          </a:prstGeom>
        </p:spPr>
        <p:txBody>
          <a:bodyPr vert="horz" lIns="91440" tIns="45720" rIns="91440" bIns="45720" rtlCol="0" anchor="ctr"/>
          <a:lstStyle>
            <a:lvl1pPr algn="r">
              <a:defRPr sz="1200">
                <a:solidFill>
                  <a:schemeClr val="tx1">
                    <a:tint val="75000"/>
                  </a:schemeClr>
                </a:solidFill>
                <a:latin typeface="DengXian" charset="0"/>
                <a:ea typeface="DengXian" charset="0"/>
                <a:cs typeface="DengXian" charset="0"/>
              </a:defRPr>
            </a:lvl1pPr>
          </a:lstStyle>
          <a:p>
            <a:fld id="{ADE361C3-C043-4A6E-BDCE-8DA1E7D90A3B}" type="slidenum">
              <a:rPr lang="zh-CN" altLang="en-US" smtClean="0"/>
              <a:pPr/>
              <a:t>‹#›</a:t>
            </a:fld>
            <a:endParaRPr lang="zh-CN" altLang="en-US"/>
          </a:p>
        </p:txBody>
      </p:sp>
    </p:spTree>
    <p:extLst>
      <p:ext uri="{BB962C8B-B14F-4D97-AF65-F5344CB8AC3E}">
        <p14:creationId xmlns:p14="http://schemas.microsoft.com/office/powerpoint/2010/main" val="2633814230"/>
      </p:ext>
    </p:extLst>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Lst>
  <p:hf hdr="0" ftr="0" dt="0"/>
  <p:txStyles>
    <p:titleStyle>
      <a:lvl1pPr algn="l" defTabSz="914400" rtl="0" eaLnBrk="1" latinLnBrk="0" hangingPunct="1">
        <a:spcBef>
          <a:spcPct val="0"/>
        </a:spcBef>
        <a:buNone/>
        <a:defRPr sz="3600" b="1" kern="1200">
          <a:solidFill>
            <a:schemeClr val="accent1"/>
          </a:solidFill>
          <a:latin typeface="+mj-lt"/>
          <a:ea typeface="+mj-ea"/>
          <a:cs typeface="微软雅黑 Light" panose="020B0502040204020203" pitchFamily="34" charset="-122"/>
        </a:defRPr>
      </a:lvl1pPr>
    </p:titleStyle>
    <p:bodyStyle>
      <a:lvl1pPr marL="342900" indent="-342900" algn="l" defTabSz="914400" rtl="0" eaLnBrk="1" latinLnBrk="0" hangingPunct="1">
        <a:lnSpc>
          <a:spcPct val="120000"/>
        </a:lnSpc>
        <a:spcBef>
          <a:spcPts val="1200"/>
        </a:spcBef>
        <a:buFont typeface="Arial" pitchFamily="34" charset="0"/>
        <a:buChar char="•"/>
        <a:defRPr sz="2600" b="0" kern="1200">
          <a:solidFill>
            <a:schemeClr val="tx1"/>
          </a:solidFill>
          <a:latin typeface="+mn-lt"/>
          <a:ea typeface="+mn-ea"/>
          <a:cs typeface="DengXian" charset="0"/>
        </a:defRPr>
      </a:lvl1pPr>
      <a:lvl2pPr marL="742950" indent="-285750" algn="l" defTabSz="914400" rtl="0" eaLnBrk="1" latinLnBrk="0" hangingPunct="1">
        <a:lnSpc>
          <a:spcPct val="120000"/>
        </a:lnSpc>
        <a:spcBef>
          <a:spcPct val="20000"/>
        </a:spcBef>
        <a:buFont typeface="Arial" pitchFamily="34" charset="0"/>
        <a:buChar char="–"/>
        <a:defRPr sz="2400" kern="1200">
          <a:solidFill>
            <a:schemeClr val="tx1"/>
          </a:solidFill>
          <a:latin typeface="+mn-lt"/>
          <a:ea typeface="+mn-ea"/>
          <a:cs typeface="DengXian" charset="0"/>
        </a:defRPr>
      </a:lvl2pPr>
      <a:lvl3pPr marL="1143000" indent="-228600" algn="l" defTabSz="914400" rtl="0" eaLnBrk="1" latinLnBrk="0" hangingPunct="1">
        <a:lnSpc>
          <a:spcPct val="120000"/>
        </a:lnSpc>
        <a:spcBef>
          <a:spcPct val="20000"/>
        </a:spcBef>
        <a:buFont typeface="Arial" pitchFamily="34" charset="0"/>
        <a:buChar char="•"/>
        <a:defRPr sz="2000" kern="1200">
          <a:solidFill>
            <a:schemeClr val="tx1"/>
          </a:solidFill>
          <a:latin typeface="+mn-lt"/>
          <a:ea typeface="+mn-ea"/>
          <a:cs typeface="DengXian" charset="0"/>
        </a:defRPr>
      </a:lvl3pPr>
      <a:lvl4pPr marL="1600200" indent="-228600" algn="l" defTabSz="914400" rtl="0" eaLnBrk="1" latinLnBrk="0" hangingPunct="1">
        <a:lnSpc>
          <a:spcPct val="120000"/>
        </a:lnSpc>
        <a:spcBef>
          <a:spcPct val="20000"/>
        </a:spcBef>
        <a:buFont typeface="Arial" pitchFamily="34" charset="0"/>
        <a:buChar char="–"/>
        <a:defRPr sz="1800" kern="1200">
          <a:solidFill>
            <a:schemeClr val="tx1"/>
          </a:solidFill>
          <a:latin typeface="+mn-lt"/>
          <a:ea typeface="+mn-ea"/>
          <a:cs typeface="DengXian" charset="0"/>
        </a:defRPr>
      </a:lvl4pPr>
      <a:lvl5pPr marL="2057400" indent="-228600" algn="l" defTabSz="914400" rtl="0" eaLnBrk="1" latinLnBrk="0" hangingPunct="1">
        <a:lnSpc>
          <a:spcPct val="120000"/>
        </a:lnSpc>
        <a:spcBef>
          <a:spcPct val="20000"/>
        </a:spcBef>
        <a:buFont typeface="Arial" pitchFamily="34" charset="0"/>
        <a:buChar char="»"/>
        <a:defRPr sz="1800" kern="1200">
          <a:solidFill>
            <a:schemeClr val="tx1"/>
          </a:solidFill>
          <a:latin typeface="+mn-lt"/>
          <a:ea typeface="+mn-ea"/>
          <a:cs typeface="DengXian"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9.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0.png"/></Relationships>
</file>

<file path=ppt/slides/_rels/slide1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1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7.png"/><Relationship Id="rId4" Type="http://schemas.openxmlformats.org/officeDocument/2006/relationships/image" Target="../media/image76.png"/></Relationships>
</file>

<file path=ppt/slides/_rels/slide1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1.jpe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6.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chart" Target="../charts/chart3.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1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1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88.png"/><Relationship Id="rId4" Type="http://schemas.openxmlformats.org/officeDocument/2006/relationships/chart" Target="../charts/chart6.xml"/></Relationships>
</file>

<file path=ppt/slides/_rels/slide1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chart" Target="../charts/chart7.xml"/><Relationship Id="rId4" Type="http://schemas.openxmlformats.org/officeDocument/2006/relationships/image" Target="../media/image75.png"/></Relationships>
</file>

<file path=ppt/slides/_rels/slide1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chart" Target="../charts/chart8.xml"/></Relationships>
</file>

<file path=ppt/slides/_rels/slide1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chart" Target="../charts/chart9.xml"/></Relationships>
</file>

<file path=ppt/slides/_rels/slide168.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87.xml"/><Relationship Id="rId1" Type="http://schemas.openxmlformats.org/officeDocument/2006/relationships/slideLayout" Target="../slideLayouts/slideLayout2.xml"/><Relationship Id="rId5" Type="http://schemas.openxmlformats.org/officeDocument/2006/relationships/chart" Target="../charts/chart11.xml"/><Relationship Id="rId4" Type="http://schemas.openxmlformats.org/officeDocument/2006/relationships/image" Target="../media/image83.png"/></Relationships>
</file>

<file path=ppt/slides/_rels/slide16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8" Type="http://schemas.openxmlformats.org/officeDocument/2006/relationships/chart" Target="../charts/chart17.xml"/><Relationship Id="rId3" Type="http://schemas.openxmlformats.org/officeDocument/2006/relationships/image" Target="../media/image77.png"/><Relationship Id="rId7" Type="http://schemas.openxmlformats.org/officeDocument/2006/relationships/chart" Target="../charts/chart16.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chart" Target="../charts/chart15.xml"/><Relationship Id="rId5" Type="http://schemas.openxmlformats.org/officeDocument/2006/relationships/chart" Target="../charts/chart14.xml"/><Relationship Id="rId4" Type="http://schemas.openxmlformats.org/officeDocument/2006/relationships/chart" Target="../charts/chart13.xml"/></Relationships>
</file>

<file path=ppt/slides/_rels/slide173.xml.rels><?xml version="1.0" encoding="UTF-8" standalone="yes"?>
<Relationships xmlns="http://schemas.openxmlformats.org/package/2006/relationships"><Relationship Id="rId8" Type="http://schemas.openxmlformats.org/officeDocument/2006/relationships/chart" Target="../charts/chart22.xml"/><Relationship Id="rId3" Type="http://schemas.openxmlformats.org/officeDocument/2006/relationships/image" Target="../media/image77.png"/><Relationship Id="rId7" Type="http://schemas.openxmlformats.org/officeDocument/2006/relationships/chart" Target="../charts/chart21.xml"/><Relationship Id="rId2" Type="http://schemas.openxmlformats.org/officeDocument/2006/relationships/notesSlide" Target="../notesSlides/notesSlide92.xml"/><Relationship Id="rId1" Type="http://schemas.openxmlformats.org/officeDocument/2006/relationships/slideLayout" Target="../slideLayouts/slideLayout2.xml"/><Relationship Id="rId6" Type="http://schemas.openxmlformats.org/officeDocument/2006/relationships/chart" Target="../charts/chart20.xml"/><Relationship Id="rId5" Type="http://schemas.openxmlformats.org/officeDocument/2006/relationships/chart" Target="../charts/chart19.xml"/><Relationship Id="rId4" Type="http://schemas.openxmlformats.org/officeDocument/2006/relationships/chart" Target="../charts/chart18.xml"/></Relationships>
</file>

<file path=ppt/slides/_rels/slide17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chart" Target="../charts/chart2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6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2C7C6228-E47F-EA4B-8DD8-28647C76DDD6}"/>
              </a:ext>
            </a:extLst>
          </p:cNvPr>
          <p:cNvSpPr>
            <a:spLocks noGrp="1"/>
          </p:cNvSpPr>
          <p:nvPr>
            <p:ph type="ctrTitle"/>
          </p:nvPr>
        </p:nvSpPr>
        <p:spPr>
          <a:xfrm>
            <a:off x="685800" y="1720996"/>
            <a:ext cx="7772400" cy="1225021"/>
          </a:xfrm>
        </p:spPr>
        <p:txBody>
          <a:bodyPr>
            <a:noAutofit/>
          </a:bodyPr>
          <a:lstStyle/>
          <a:p>
            <a:pPr>
              <a:lnSpc>
                <a:spcPct val="110000"/>
              </a:lnSpc>
            </a:pPr>
            <a:r>
              <a:rPr kumimoji="1" lang="en-US" altLang="zh-CN" sz="3600" dirty="0"/>
              <a:t>From RDMA to </a:t>
            </a:r>
            <a:r>
              <a:rPr kumimoji="1" lang="en-US" altLang="zh-CN" sz="3600" dirty="0" err="1"/>
              <a:t>SmartNIC</a:t>
            </a:r>
            <a:endParaRPr kumimoji="1" lang="zh-CN" altLang="en-US" sz="3600" b="0" dirty="0">
              <a:latin typeface="+mn-lt"/>
            </a:endParaRPr>
          </a:p>
        </p:txBody>
      </p:sp>
      <p:pic>
        <p:nvPicPr>
          <p:cNvPr id="9" name="图片 8">
            <a:extLst>
              <a:ext uri="{FF2B5EF4-FFF2-40B4-BE49-F238E27FC236}">
                <a16:creationId xmlns:a16="http://schemas.microsoft.com/office/drawing/2014/main" id="{23A70DCB-3E4D-4449-82B8-441C200ABD69}"/>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5652120" y="252561"/>
            <a:ext cx="1362088" cy="492009"/>
          </a:xfrm>
          <a:prstGeom prst="rect">
            <a:avLst/>
          </a:prstGeom>
        </p:spPr>
      </p:pic>
      <p:sp>
        <p:nvSpPr>
          <p:cNvPr id="7" name="副标题 2">
            <a:extLst>
              <a:ext uri="{FF2B5EF4-FFF2-40B4-BE49-F238E27FC236}">
                <a16:creationId xmlns:a16="http://schemas.microsoft.com/office/drawing/2014/main" id="{E2120B98-7095-B94B-B13B-75606426BFB4}"/>
              </a:ext>
            </a:extLst>
          </p:cNvPr>
          <p:cNvSpPr txBox="1">
            <a:spLocks/>
          </p:cNvSpPr>
          <p:nvPr/>
        </p:nvSpPr>
        <p:spPr>
          <a:xfrm>
            <a:off x="467544" y="252559"/>
            <a:ext cx="3240360" cy="504056"/>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ea"/>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ea"/>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ea"/>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ea"/>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altLang="zh-CN" sz="1400" dirty="0">
                <a:solidFill>
                  <a:srgbClr val="000000">
                    <a:lumMod val="75000"/>
                    <a:lumOff val="25000"/>
                  </a:srgbClr>
                </a:solidFill>
                <a:latin typeface="+mj-lt"/>
              </a:rPr>
              <a:t>Computer</a:t>
            </a:r>
            <a:r>
              <a:rPr lang="zh-CN" altLang="en-US" sz="1400" dirty="0">
                <a:solidFill>
                  <a:srgbClr val="000000">
                    <a:lumMod val="75000"/>
                    <a:lumOff val="25000"/>
                  </a:srgbClr>
                </a:solidFill>
                <a:latin typeface="+mj-lt"/>
              </a:rPr>
              <a:t> </a:t>
            </a:r>
            <a:r>
              <a:rPr lang="en-US" altLang="zh-CN" sz="1400" dirty="0">
                <a:solidFill>
                  <a:srgbClr val="000000">
                    <a:lumMod val="75000"/>
                    <a:lumOff val="25000"/>
                  </a:srgbClr>
                </a:solidFill>
                <a:latin typeface="+mj-lt"/>
              </a:rPr>
              <a:t>System</a:t>
            </a:r>
            <a:r>
              <a:rPr lang="zh-CN" altLang="en-US" sz="1400" dirty="0">
                <a:solidFill>
                  <a:srgbClr val="000000">
                    <a:lumMod val="75000"/>
                    <a:lumOff val="25000"/>
                  </a:srgbClr>
                </a:solidFill>
                <a:latin typeface="+mj-lt"/>
              </a:rPr>
              <a:t> </a:t>
            </a:r>
            <a:r>
              <a:rPr lang="en-US" altLang="zh-CN" sz="1400" dirty="0">
                <a:solidFill>
                  <a:srgbClr val="000000">
                    <a:lumMod val="75000"/>
                    <a:lumOff val="25000"/>
                  </a:srgbClr>
                </a:solidFill>
                <a:latin typeface="+mj-lt"/>
              </a:rPr>
              <a:t>Principle</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j-lt"/>
                <a:ea typeface="微软雅黑"/>
              </a:rPr>
              <a:t>(2022</a:t>
            </a:r>
            <a:r>
              <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rPr>
              <a:t> </a:t>
            </a:r>
            <a:r>
              <a:rPr kumimoji="0" lang="en-US" altLang="zh-CN" sz="1400" b="0" i="0" u="none" strike="noStrike" kern="1200" cap="none" spc="0" normalizeH="0" baseline="0" noProof="0" dirty="0">
                <a:ln>
                  <a:noFill/>
                </a:ln>
                <a:solidFill>
                  <a:srgbClr val="000000">
                    <a:lumMod val="75000"/>
                    <a:lumOff val="25000"/>
                  </a:srgbClr>
                </a:solidFill>
                <a:effectLst/>
                <a:uLnTx/>
                <a:uFillTx/>
                <a:latin typeface="+mj-lt"/>
                <a:ea typeface="微软雅黑"/>
              </a:rPr>
              <a:t>Fall)</a:t>
            </a:r>
            <a:endParaRPr kumimoji="0" lang="zh-CN" altLang="en-US" sz="1400" b="0" i="0" u="none" strike="noStrike" kern="1200" cap="none" spc="0" normalizeH="0" baseline="0" noProof="0" dirty="0">
              <a:ln>
                <a:noFill/>
              </a:ln>
              <a:solidFill>
                <a:srgbClr val="000000">
                  <a:lumMod val="75000"/>
                  <a:lumOff val="25000"/>
                </a:srgbClr>
              </a:solidFill>
              <a:effectLst/>
              <a:uLnTx/>
              <a:uFillTx/>
              <a:latin typeface="+mj-lt"/>
              <a:ea typeface="微软雅黑"/>
            </a:endParaRPr>
          </a:p>
        </p:txBody>
      </p:sp>
      <p:pic>
        <p:nvPicPr>
          <p:cNvPr id="8" name="Picture 6" descr="http://korean.onlinesjtu.com/%E6%A0%A1%E5%BE%BD%E7%B3%BB%E5%88%97/%E7%BC%A9%E5%B0%8F%E7%89%88/%E8%93%9D%E8%89%B2%E7%B3%BB%20%E5%B0%8F%E5%B0%BA%E5%AF%B8%E6%A0%A1%E5%BE%BD%E5%B1%95%E5%BC%80%E5%BC%8F%20(10mm%E4%BB%A5%E4%B8%8B%E4%BD%BF%E7%94%A8)%20%5b%E8%BD%AC%E6%8D%A2%5d.png">
            <a:extLst>
              <a:ext uri="{FF2B5EF4-FFF2-40B4-BE49-F238E27FC236}">
                <a16:creationId xmlns:a16="http://schemas.microsoft.com/office/drawing/2014/main" id="{9D0C1772-9C9E-534B-9410-16BA28CA6EB4}"/>
              </a:ext>
            </a:extLst>
          </p:cNvPr>
          <p:cNvPicPr>
            <a:picLocks noChangeAspect="1" noChangeArrowheads="1"/>
          </p:cNvPicPr>
          <p:nvPr/>
        </p:nvPicPr>
        <p:blipFill>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164288" y="282539"/>
            <a:ext cx="1642840" cy="432048"/>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副标题 5">
            <a:extLst>
              <a:ext uri="{FF2B5EF4-FFF2-40B4-BE49-F238E27FC236}">
                <a16:creationId xmlns:a16="http://schemas.microsoft.com/office/drawing/2014/main" id="{55205806-95B5-1349-B265-4053404601BB}"/>
              </a:ext>
            </a:extLst>
          </p:cNvPr>
          <p:cNvSpPr>
            <a:spLocks noGrp="1"/>
          </p:cNvSpPr>
          <p:nvPr>
            <p:ph type="subTitle" idx="1"/>
          </p:nvPr>
        </p:nvSpPr>
        <p:spPr>
          <a:xfrm>
            <a:off x="685800" y="3412362"/>
            <a:ext cx="7772400" cy="1461362"/>
          </a:xfrm>
        </p:spPr>
        <p:txBody>
          <a:bodyPr>
            <a:noAutofit/>
          </a:bodyPr>
          <a:lstStyle/>
          <a:p>
            <a:pPr>
              <a:lnSpc>
                <a:spcPct val="150000"/>
              </a:lnSpc>
              <a:spcBef>
                <a:spcPts val="0"/>
              </a:spcBef>
            </a:pPr>
            <a:r>
              <a:rPr kumimoji="1" lang="en-US" altLang="zh-CN" sz="1800" dirty="0" err="1">
                <a:solidFill>
                  <a:schemeClr val="tx1">
                    <a:lumMod val="75000"/>
                    <a:lumOff val="25000"/>
                  </a:schemeClr>
                </a:solidFill>
                <a:latin typeface="+mj-lt"/>
              </a:rPr>
              <a:t>Xingda</a:t>
            </a:r>
            <a:r>
              <a:rPr kumimoji="1" lang="en-US" altLang="zh-CN" sz="1800" dirty="0">
                <a:solidFill>
                  <a:schemeClr val="tx1">
                    <a:lumMod val="75000"/>
                    <a:lumOff val="25000"/>
                  </a:schemeClr>
                </a:solidFill>
                <a:latin typeface="+mj-lt"/>
              </a:rPr>
              <a:t> Wei </a:t>
            </a:r>
          </a:p>
          <a:p>
            <a:pPr>
              <a:lnSpc>
                <a:spcPct val="150000"/>
              </a:lnSpc>
              <a:spcBef>
                <a:spcPts val="0"/>
              </a:spcBef>
            </a:pPr>
            <a:r>
              <a:rPr kumimoji="1" lang="en-US" altLang="zh-CN" sz="1800" dirty="0">
                <a:solidFill>
                  <a:schemeClr val="tx1">
                    <a:lumMod val="75000"/>
                    <a:lumOff val="25000"/>
                  </a:schemeClr>
                </a:solidFill>
                <a:latin typeface="+mj-lt"/>
              </a:rPr>
              <a:t>IPADS,</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Shanghai</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Jiao</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Tong</a:t>
            </a:r>
            <a:r>
              <a:rPr kumimoji="1" lang="zh-CN" altLang="en-US" sz="1800" dirty="0">
                <a:solidFill>
                  <a:schemeClr val="tx1">
                    <a:lumMod val="75000"/>
                    <a:lumOff val="25000"/>
                  </a:schemeClr>
                </a:solidFill>
                <a:latin typeface="+mj-lt"/>
              </a:rPr>
              <a:t> </a:t>
            </a:r>
            <a:r>
              <a:rPr kumimoji="1" lang="en-US" altLang="zh-CN" sz="1800" dirty="0">
                <a:solidFill>
                  <a:schemeClr val="tx1">
                    <a:lumMod val="75000"/>
                    <a:lumOff val="25000"/>
                  </a:schemeClr>
                </a:solidFill>
                <a:latin typeface="+mj-lt"/>
              </a:rPr>
              <a:t>University</a:t>
            </a:r>
          </a:p>
          <a:p>
            <a:pPr>
              <a:lnSpc>
                <a:spcPct val="150000"/>
              </a:lnSpc>
              <a:spcBef>
                <a:spcPts val="0"/>
              </a:spcBef>
            </a:pPr>
            <a:r>
              <a:rPr kumimoji="1" lang="en-US" altLang="zh-CN" sz="1800" dirty="0">
                <a:solidFill>
                  <a:schemeClr val="tx1">
                    <a:lumMod val="50000"/>
                    <a:lumOff val="50000"/>
                  </a:schemeClr>
                </a:solidFill>
                <a:latin typeface="+mj-lt"/>
              </a:rPr>
              <a:t>https://</a:t>
            </a:r>
            <a:r>
              <a:rPr kumimoji="1" lang="en-US" altLang="zh-CN" sz="1800" dirty="0" err="1">
                <a:solidFill>
                  <a:schemeClr val="tx1">
                    <a:lumMod val="50000"/>
                    <a:lumOff val="50000"/>
                  </a:schemeClr>
                </a:solidFill>
                <a:latin typeface="+mj-lt"/>
              </a:rPr>
              <a:t>www.sjtu.edu.cn</a:t>
            </a:r>
            <a:endParaRPr kumimoji="1" lang="en" altLang="zh-CN" sz="1800" dirty="0">
              <a:solidFill>
                <a:schemeClr val="tx1">
                  <a:lumMod val="50000"/>
                  <a:lumOff val="50000"/>
                </a:schemeClr>
              </a:solidFill>
              <a:latin typeface="+mj-lt"/>
            </a:endParaRPr>
          </a:p>
        </p:txBody>
      </p:sp>
      <p:sp>
        <p:nvSpPr>
          <p:cNvPr id="2" name="文本框 1">
            <a:extLst>
              <a:ext uri="{FF2B5EF4-FFF2-40B4-BE49-F238E27FC236}">
                <a16:creationId xmlns:a16="http://schemas.microsoft.com/office/drawing/2014/main" id="{B83DA0B7-76D4-AE98-CE03-9221B40C88BC}"/>
              </a:ext>
            </a:extLst>
          </p:cNvPr>
          <p:cNvSpPr txBox="1"/>
          <p:nvPr/>
        </p:nvSpPr>
        <p:spPr>
          <a:xfrm>
            <a:off x="18721" y="5345668"/>
            <a:ext cx="2940741" cy="369332"/>
          </a:xfrm>
          <a:prstGeom prst="rect">
            <a:avLst/>
          </a:prstGeom>
          <a:noFill/>
        </p:spPr>
        <p:txBody>
          <a:bodyPr wrap="none" rtlCol="0">
            <a:spAutoFit/>
          </a:bodyPr>
          <a:lstStyle/>
          <a:p>
            <a:r>
              <a:rPr kumimoji="1" lang="en-US" altLang="zh-CN" dirty="0"/>
              <a:t>Credits: </a:t>
            </a:r>
            <a:r>
              <a:rPr kumimoji="1" lang="en-US" altLang="zh-CN" dirty="0" err="1"/>
              <a:t>Jinwei</a:t>
            </a:r>
            <a:r>
              <a:rPr kumimoji="1" lang="en-US" altLang="zh-CN" dirty="0"/>
              <a:t> </a:t>
            </a:r>
            <a:r>
              <a:rPr kumimoji="1" lang="en-US" altLang="zh-CN" dirty="0" err="1"/>
              <a:t>Xu@IPADS</a:t>
            </a:r>
            <a:endParaRPr kumimoji="1" lang="zh-CN" altLang="en-US" dirty="0"/>
          </a:p>
        </p:txBody>
      </p:sp>
    </p:spTree>
    <p:extLst>
      <p:ext uri="{BB962C8B-B14F-4D97-AF65-F5344CB8AC3E}">
        <p14:creationId xmlns:p14="http://schemas.microsoft.com/office/powerpoint/2010/main" val="3628960693"/>
      </p:ext>
    </p:extLst>
  </p:cSld>
  <p:clrMapOvr>
    <a:masterClrMapping/>
  </p:clrMapOvr>
  <mc:AlternateContent xmlns:mc="http://schemas.openxmlformats.org/markup-compatibility/2006" xmlns:p14="http://schemas.microsoft.com/office/powerpoint/2010/main">
    <mc:Choice Requires="p14">
      <p:transition spd="slow" p14:dur="2000" advTm="11626"/>
    </mc:Choice>
    <mc:Fallback xmlns="">
      <p:transition spd="slow" advTm="1162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C1E30CB0-E03C-F46A-A0F0-75A544A8DFDF}"/>
              </a:ext>
            </a:extLst>
          </p:cNvPr>
          <p:cNvSpPr txBox="1"/>
          <p:nvPr/>
        </p:nvSpPr>
        <p:spPr>
          <a:xfrm rot="5400000">
            <a:off x="3046928" y="2592700"/>
            <a:ext cx="653776" cy="646331"/>
          </a:xfrm>
          <a:prstGeom prst="rect">
            <a:avLst/>
          </a:prstGeom>
          <a:noFill/>
        </p:spPr>
        <p:txBody>
          <a:bodyPr wrap="square">
            <a:spAutoFit/>
          </a:bodyPr>
          <a:lstStyle/>
          <a:p>
            <a:r>
              <a:rPr kumimoji="1" lang="en-US" altLang="zh-CN" sz="3600" dirty="0"/>
              <a:t>…</a:t>
            </a:r>
            <a:endParaRPr lang="zh-CN" altLang="en-US" sz="3600" dirty="0"/>
          </a:p>
        </p:txBody>
      </p:sp>
      <p:sp>
        <p:nvSpPr>
          <p:cNvPr id="2" name="标题 1">
            <a:extLst>
              <a:ext uri="{FF2B5EF4-FFF2-40B4-BE49-F238E27FC236}">
                <a16:creationId xmlns:a16="http://schemas.microsoft.com/office/drawing/2014/main" id="{901B54FB-9DB7-3AEA-887A-08F717B0B000}"/>
              </a:ext>
            </a:extLst>
          </p:cNvPr>
          <p:cNvSpPr>
            <a:spLocks noGrp="1"/>
          </p:cNvSpPr>
          <p:nvPr>
            <p:ph type="title"/>
          </p:nvPr>
        </p:nvSpPr>
        <p:spPr/>
        <p:txBody>
          <a:bodyPr/>
          <a:lstStyle/>
          <a:p>
            <a:r>
              <a:rPr kumimoji="1" lang="en-US" altLang="zh-CN" dirty="0"/>
              <a:t>What is the bottleneck of the such a KV? </a:t>
            </a:r>
            <a:endParaRPr kumimoji="1" lang="zh-CN" altLang="en-US" dirty="0"/>
          </a:p>
        </p:txBody>
      </p:sp>
      <p:sp>
        <p:nvSpPr>
          <p:cNvPr id="4" name="灯片编号占位符 3">
            <a:extLst>
              <a:ext uri="{FF2B5EF4-FFF2-40B4-BE49-F238E27FC236}">
                <a16:creationId xmlns:a16="http://schemas.microsoft.com/office/drawing/2014/main" id="{3998A8FC-31FB-6DFF-5379-6EE5C18535A0}"/>
              </a:ext>
            </a:extLst>
          </p:cNvPr>
          <p:cNvSpPr>
            <a:spLocks noGrp="1"/>
          </p:cNvSpPr>
          <p:nvPr>
            <p:ph type="sldNum" sz="quarter" idx="12"/>
          </p:nvPr>
        </p:nvSpPr>
        <p:spPr/>
        <p:txBody>
          <a:bodyPr/>
          <a:lstStyle/>
          <a:p>
            <a:fld id="{ADE361C3-C043-4A6E-BDCE-8DA1E7D90A3B}" type="slidenum">
              <a:rPr lang="zh-CN" altLang="en-US" smtClean="0"/>
              <a:pPr/>
              <a:t>10</a:t>
            </a:fld>
            <a:endParaRPr lang="zh-CN" altLang="en-US" dirty="0"/>
          </a:p>
        </p:txBody>
      </p:sp>
      <p:sp>
        <p:nvSpPr>
          <p:cNvPr id="5" name="圆角矩形 4">
            <a:extLst>
              <a:ext uri="{FF2B5EF4-FFF2-40B4-BE49-F238E27FC236}">
                <a16:creationId xmlns:a16="http://schemas.microsoft.com/office/drawing/2014/main" id="{4B1FCE5C-5036-A6E1-06AE-8BEA7987B3AE}"/>
              </a:ext>
            </a:extLst>
          </p:cNvPr>
          <p:cNvSpPr/>
          <p:nvPr/>
        </p:nvSpPr>
        <p:spPr>
          <a:xfrm>
            <a:off x="651763" y="2015540"/>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Memached</a:t>
            </a:r>
            <a:r>
              <a:rPr kumimoji="1" lang="en-US" altLang="zh-CN" sz="1200" dirty="0">
                <a:solidFill>
                  <a:schemeClr val="tx1"/>
                </a:solidFill>
              </a:rPr>
              <a:t> client</a:t>
            </a:r>
          </a:p>
        </p:txBody>
      </p:sp>
      <p:sp>
        <p:nvSpPr>
          <p:cNvPr id="6" name="圆角矩形 5">
            <a:extLst>
              <a:ext uri="{FF2B5EF4-FFF2-40B4-BE49-F238E27FC236}">
                <a16:creationId xmlns:a16="http://schemas.microsoft.com/office/drawing/2014/main" id="{0AE9094C-AF71-0E95-1E33-BB46F98D0AB3}"/>
              </a:ext>
            </a:extLst>
          </p:cNvPr>
          <p:cNvSpPr/>
          <p:nvPr/>
        </p:nvSpPr>
        <p:spPr>
          <a:xfrm>
            <a:off x="804163" y="2167940"/>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Memached</a:t>
            </a:r>
            <a:r>
              <a:rPr kumimoji="1" lang="en-US" altLang="zh-CN" sz="1200" dirty="0">
                <a:solidFill>
                  <a:schemeClr val="tx1"/>
                </a:solidFill>
              </a:rPr>
              <a:t> client</a:t>
            </a:r>
          </a:p>
        </p:txBody>
      </p:sp>
      <p:sp>
        <p:nvSpPr>
          <p:cNvPr id="7" name="圆角矩形 6">
            <a:extLst>
              <a:ext uri="{FF2B5EF4-FFF2-40B4-BE49-F238E27FC236}">
                <a16:creationId xmlns:a16="http://schemas.microsoft.com/office/drawing/2014/main" id="{2306B7DE-480F-C9BB-E39D-53248A2ED9F7}"/>
              </a:ext>
            </a:extLst>
          </p:cNvPr>
          <p:cNvSpPr/>
          <p:nvPr/>
        </p:nvSpPr>
        <p:spPr>
          <a:xfrm>
            <a:off x="939795" y="2352366"/>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Memached</a:t>
            </a:r>
            <a:r>
              <a:rPr kumimoji="1" lang="en-US" altLang="zh-CN" sz="1200" dirty="0">
                <a:solidFill>
                  <a:schemeClr val="tx1"/>
                </a:solidFill>
              </a:rPr>
              <a:t> client</a:t>
            </a:r>
          </a:p>
        </p:txBody>
      </p:sp>
      <p:sp>
        <p:nvSpPr>
          <p:cNvPr id="8" name="圆角矩形 7">
            <a:extLst>
              <a:ext uri="{FF2B5EF4-FFF2-40B4-BE49-F238E27FC236}">
                <a16:creationId xmlns:a16="http://schemas.microsoft.com/office/drawing/2014/main" id="{F0ADAF87-3C76-FF1B-B5A1-77B084330891}"/>
              </a:ext>
            </a:extLst>
          </p:cNvPr>
          <p:cNvSpPr/>
          <p:nvPr/>
        </p:nvSpPr>
        <p:spPr>
          <a:xfrm>
            <a:off x="1092195" y="2504766"/>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Memached</a:t>
            </a:r>
            <a:r>
              <a:rPr kumimoji="1" lang="en-US" altLang="zh-CN" sz="1200" dirty="0">
                <a:solidFill>
                  <a:schemeClr val="tx1"/>
                </a:solidFill>
              </a:rPr>
              <a:t> client</a:t>
            </a:r>
          </a:p>
        </p:txBody>
      </p:sp>
      <p:sp>
        <p:nvSpPr>
          <p:cNvPr id="9" name="圆角矩形 8">
            <a:extLst>
              <a:ext uri="{FF2B5EF4-FFF2-40B4-BE49-F238E27FC236}">
                <a16:creationId xmlns:a16="http://schemas.microsoft.com/office/drawing/2014/main" id="{072830AE-9324-CB4F-F006-8B04613FC70F}"/>
              </a:ext>
            </a:extLst>
          </p:cNvPr>
          <p:cNvSpPr/>
          <p:nvPr/>
        </p:nvSpPr>
        <p:spPr>
          <a:xfrm>
            <a:off x="1273503" y="2710608"/>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Memached</a:t>
            </a:r>
            <a:r>
              <a:rPr kumimoji="1" lang="en-US" altLang="zh-CN" sz="1200" dirty="0">
                <a:solidFill>
                  <a:schemeClr val="tx1"/>
                </a:solidFill>
              </a:rPr>
              <a:t> client</a:t>
            </a:r>
          </a:p>
        </p:txBody>
      </p:sp>
      <p:sp>
        <p:nvSpPr>
          <p:cNvPr id="10" name="圆角矩形 9">
            <a:extLst>
              <a:ext uri="{FF2B5EF4-FFF2-40B4-BE49-F238E27FC236}">
                <a16:creationId xmlns:a16="http://schemas.microsoft.com/office/drawing/2014/main" id="{BBDE6E1E-C701-D836-EC23-0C4462D05752}"/>
              </a:ext>
            </a:extLst>
          </p:cNvPr>
          <p:cNvSpPr/>
          <p:nvPr/>
        </p:nvSpPr>
        <p:spPr>
          <a:xfrm>
            <a:off x="1425903" y="2863008"/>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Memached</a:t>
            </a:r>
            <a:r>
              <a:rPr kumimoji="1" lang="en-US" altLang="zh-CN" sz="1200" dirty="0">
                <a:solidFill>
                  <a:schemeClr val="tx1"/>
                </a:solidFill>
              </a:rPr>
              <a:t> client</a:t>
            </a:r>
          </a:p>
        </p:txBody>
      </p:sp>
      <p:grpSp>
        <p:nvGrpSpPr>
          <p:cNvPr id="11" name="组合 10">
            <a:extLst>
              <a:ext uri="{FF2B5EF4-FFF2-40B4-BE49-F238E27FC236}">
                <a16:creationId xmlns:a16="http://schemas.microsoft.com/office/drawing/2014/main" id="{A00DCAFB-DE88-D20D-C2EE-C0D1C8A34A46}"/>
              </a:ext>
            </a:extLst>
          </p:cNvPr>
          <p:cNvGrpSpPr/>
          <p:nvPr/>
        </p:nvGrpSpPr>
        <p:grpSpPr>
          <a:xfrm>
            <a:off x="3847195" y="2222166"/>
            <a:ext cx="1738536" cy="900126"/>
            <a:chOff x="2904902" y="1835549"/>
            <a:chExt cx="1738536" cy="900126"/>
          </a:xfrm>
          <a:solidFill>
            <a:schemeClr val="bg1"/>
          </a:solidFill>
        </p:grpSpPr>
        <p:sp>
          <p:nvSpPr>
            <p:cNvPr id="12" name="云形 11">
              <a:extLst>
                <a:ext uri="{FF2B5EF4-FFF2-40B4-BE49-F238E27FC236}">
                  <a16:creationId xmlns:a16="http://schemas.microsoft.com/office/drawing/2014/main" id="{B6554AD2-1D14-6EFF-1D85-382C6807B044}"/>
                </a:ext>
              </a:extLst>
            </p:cNvPr>
            <p:cNvSpPr/>
            <p:nvPr/>
          </p:nvSpPr>
          <p:spPr>
            <a:xfrm>
              <a:off x="2904902" y="1835549"/>
              <a:ext cx="1738536" cy="900126"/>
            </a:xfrm>
            <a:prstGeom prst="cloud">
              <a:avLst/>
            </a:prstGeom>
            <a:grp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72E808B5-E600-9A04-E5A8-3DA58F28AD85}"/>
                </a:ext>
              </a:extLst>
            </p:cNvPr>
            <p:cNvSpPr txBox="1"/>
            <p:nvPr/>
          </p:nvSpPr>
          <p:spPr>
            <a:xfrm>
              <a:off x="3342000" y="2089360"/>
              <a:ext cx="864339" cy="369332"/>
            </a:xfrm>
            <a:prstGeom prst="rect">
              <a:avLst/>
            </a:prstGeom>
            <a:grpFill/>
          </p:spPr>
          <p:txBody>
            <a:bodyPr wrap="none" rtlCol="0">
              <a:spAutoFit/>
            </a:bodyPr>
            <a:lstStyle/>
            <a:p>
              <a:r>
                <a:rPr kumimoji="1" lang="en-US" altLang="zh-CN" dirty="0"/>
                <a:t>RDMA</a:t>
              </a:r>
              <a:endParaRPr kumimoji="1" lang="zh-CN" altLang="en-US" dirty="0"/>
            </a:p>
          </p:txBody>
        </p:sp>
      </p:grpSp>
      <p:sp>
        <p:nvSpPr>
          <p:cNvPr id="14" name="圆角矩形 13">
            <a:extLst>
              <a:ext uri="{FF2B5EF4-FFF2-40B4-BE49-F238E27FC236}">
                <a16:creationId xmlns:a16="http://schemas.microsoft.com/office/drawing/2014/main" id="{F7DBBB34-BB47-8B98-A0DB-7C5FA31BBDE2}"/>
              </a:ext>
            </a:extLst>
          </p:cNvPr>
          <p:cNvSpPr/>
          <p:nvPr/>
        </p:nvSpPr>
        <p:spPr>
          <a:xfrm>
            <a:off x="6487579" y="2504766"/>
            <a:ext cx="1548280" cy="411684"/>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Memached</a:t>
            </a:r>
            <a:r>
              <a:rPr kumimoji="1" lang="en-US" altLang="zh-CN" sz="1200" dirty="0">
                <a:solidFill>
                  <a:schemeClr val="tx1"/>
                </a:solidFill>
              </a:rPr>
              <a:t> server</a:t>
            </a:r>
          </a:p>
        </p:txBody>
      </p:sp>
      <p:cxnSp>
        <p:nvCxnSpPr>
          <p:cNvPr id="15" name="直线箭头连接符 14">
            <a:extLst>
              <a:ext uri="{FF2B5EF4-FFF2-40B4-BE49-F238E27FC236}">
                <a16:creationId xmlns:a16="http://schemas.microsoft.com/office/drawing/2014/main" id="{E24D0464-DCA1-3EFD-9F8A-D1D657A955C6}"/>
              </a:ext>
            </a:extLst>
          </p:cNvPr>
          <p:cNvCxnSpPr/>
          <p:nvPr/>
        </p:nvCxnSpPr>
        <p:spPr>
          <a:xfrm>
            <a:off x="2488075" y="2221382"/>
            <a:ext cx="1292284" cy="358242"/>
          </a:xfrm>
          <a:prstGeom prst="straightConnector1">
            <a:avLst/>
          </a:prstGeom>
          <a:ln w="19050">
            <a:solidFill>
              <a:srgbClr val="C00000"/>
            </a:solidFill>
            <a:headEnd type="none" w="lg" len="lg"/>
            <a:tailEnd type="arrow" w="lg" len="med"/>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4678D361-FE41-AAFC-12AC-2AAAF811EFFC}"/>
              </a:ext>
            </a:extLst>
          </p:cNvPr>
          <p:cNvCxnSpPr>
            <a:cxnSpLocks/>
          </p:cNvCxnSpPr>
          <p:nvPr/>
        </p:nvCxnSpPr>
        <p:spPr>
          <a:xfrm>
            <a:off x="2624947" y="2475977"/>
            <a:ext cx="1098684" cy="256047"/>
          </a:xfrm>
          <a:prstGeom prst="straightConnector1">
            <a:avLst/>
          </a:prstGeom>
          <a:ln w="19050">
            <a:solidFill>
              <a:srgbClr val="C00000"/>
            </a:solidFill>
            <a:headEnd type="none" w="lg" len="lg"/>
            <a:tailEnd type="arrow" w="lg" len="med"/>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1F739D78-A32D-B73A-F2EC-993925A5A093}"/>
              </a:ext>
            </a:extLst>
          </p:cNvPr>
          <p:cNvCxnSpPr>
            <a:cxnSpLocks/>
          </p:cNvCxnSpPr>
          <p:nvPr/>
        </p:nvCxnSpPr>
        <p:spPr>
          <a:xfrm flipV="1">
            <a:off x="3126583" y="2986619"/>
            <a:ext cx="653776" cy="262244"/>
          </a:xfrm>
          <a:prstGeom prst="straightConnector1">
            <a:avLst/>
          </a:prstGeom>
          <a:ln w="19050">
            <a:solidFill>
              <a:srgbClr val="C0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DF408F08-E7AC-459A-ED7D-BDC9243FEDF4}"/>
              </a:ext>
            </a:extLst>
          </p:cNvPr>
          <p:cNvCxnSpPr>
            <a:cxnSpLocks/>
          </p:cNvCxnSpPr>
          <p:nvPr/>
        </p:nvCxnSpPr>
        <p:spPr>
          <a:xfrm>
            <a:off x="5796583" y="2504766"/>
            <a:ext cx="438637" cy="0"/>
          </a:xfrm>
          <a:prstGeom prst="straightConnector1">
            <a:avLst/>
          </a:prstGeom>
          <a:ln w="19050">
            <a:solidFill>
              <a:srgbClr val="C00000"/>
            </a:solidFill>
            <a:headEnd type="none" w="lg" len="lg"/>
            <a:tailEnd type="arrow" w="lg" len="med"/>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0578E500-7C42-62D8-E28E-99BBA6B11F56}"/>
              </a:ext>
            </a:extLst>
          </p:cNvPr>
          <p:cNvCxnSpPr>
            <a:cxnSpLocks/>
          </p:cNvCxnSpPr>
          <p:nvPr/>
        </p:nvCxnSpPr>
        <p:spPr>
          <a:xfrm>
            <a:off x="5796583" y="2669755"/>
            <a:ext cx="438637" cy="0"/>
          </a:xfrm>
          <a:prstGeom prst="straightConnector1">
            <a:avLst/>
          </a:prstGeom>
          <a:ln w="19050">
            <a:solidFill>
              <a:srgbClr val="C00000"/>
            </a:solidFill>
            <a:headEnd type="none" w="lg" len="lg"/>
            <a:tailEnd type="arrow" w="lg" len="med"/>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D7182127-60EC-762A-EAD1-FF3BD78D3066}"/>
              </a:ext>
            </a:extLst>
          </p:cNvPr>
          <p:cNvCxnSpPr>
            <a:cxnSpLocks/>
          </p:cNvCxnSpPr>
          <p:nvPr/>
        </p:nvCxnSpPr>
        <p:spPr>
          <a:xfrm>
            <a:off x="5796583" y="2821630"/>
            <a:ext cx="438637" cy="0"/>
          </a:xfrm>
          <a:prstGeom prst="straightConnector1">
            <a:avLst/>
          </a:prstGeom>
          <a:ln w="19050">
            <a:solidFill>
              <a:srgbClr val="C00000"/>
            </a:solidFill>
            <a:headEnd type="none" w="lg" len="lg"/>
            <a:tailEnd type="arrow" w="lg" len="med"/>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F9E63D5B-6B73-B5BB-9991-B11102636777}"/>
              </a:ext>
            </a:extLst>
          </p:cNvPr>
          <p:cNvCxnSpPr>
            <a:cxnSpLocks/>
          </p:cNvCxnSpPr>
          <p:nvPr/>
        </p:nvCxnSpPr>
        <p:spPr>
          <a:xfrm>
            <a:off x="5796583" y="2986619"/>
            <a:ext cx="438637" cy="0"/>
          </a:xfrm>
          <a:prstGeom prst="straightConnector1">
            <a:avLst/>
          </a:prstGeom>
          <a:ln w="19050">
            <a:solidFill>
              <a:srgbClr val="C00000"/>
            </a:solidFill>
            <a:headEnd type="none" w="lg" len="lg"/>
            <a:tailEnd type="arrow" w="lg" len="med"/>
          </a:ln>
        </p:spPr>
        <p:style>
          <a:lnRef idx="1">
            <a:schemeClr val="accent1"/>
          </a:lnRef>
          <a:fillRef idx="0">
            <a:schemeClr val="accent1"/>
          </a:fillRef>
          <a:effectRef idx="0">
            <a:schemeClr val="accent1"/>
          </a:effectRef>
          <a:fontRef idx="minor">
            <a:schemeClr val="tx1"/>
          </a:fontRef>
        </p:style>
      </p:cxnSp>
      <p:sp>
        <p:nvSpPr>
          <p:cNvPr id="31" name="内容占位符 2">
            <a:extLst>
              <a:ext uri="{FF2B5EF4-FFF2-40B4-BE49-F238E27FC236}">
                <a16:creationId xmlns:a16="http://schemas.microsoft.com/office/drawing/2014/main" id="{F64E1BBB-82D2-324F-7300-71D4F6E7752D}"/>
              </a:ext>
            </a:extLst>
          </p:cNvPr>
          <p:cNvSpPr>
            <a:spLocks noGrp="1"/>
          </p:cNvSpPr>
          <p:nvPr>
            <p:ph idx="1"/>
          </p:nvPr>
        </p:nvSpPr>
        <p:spPr>
          <a:xfrm>
            <a:off x="302840" y="1129308"/>
            <a:ext cx="8229600" cy="993116"/>
          </a:xfrm>
        </p:spPr>
        <p:txBody>
          <a:bodyPr/>
          <a:lstStyle/>
          <a:p>
            <a:r>
              <a:rPr kumimoji="1" lang="en-US" altLang="zh-CN" dirty="0"/>
              <a:t>A network packet is typically passed through multiple devices </a:t>
            </a:r>
          </a:p>
          <a:p>
            <a:pPr lvl="1"/>
            <a:r>
              <a:rPr kumimoji="1" lang="en-US" altLang="zh-CN" dirty="0"/>
              <a:t>NIC, switch, PCIe, memory </a:t>
            </a:r>
            <a:endParaRPr kumimoji="1" lang="zh-CN" altLang="en-US" dirty="0"/>
          </a:p>
        </p:txBody>
      </p:sp>
    </p:spTree>
    <p:extLst>
      <p:ext uri="{BB962C8B-B14F-4D97-AF65-F5344CB8AC3E}">
        <p14:creationId xmlns:p14="http://schemas.microsoft.com/office/powerpoint/2010/main" val="119731346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755576" y="1417340"/>
            <a:ext cx="7307708"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lang="en-US" altLang="zh-CN" b="0" kern="0" dirty="0">
                <a:solidFill>
                  <a:srgbClr val="BE384B"/>
                </a:solidFill>
                <a:ea typeface="+mn-ea"/>
              </a:rPr>
              <a:t>But the limited offloading semantic of RNIC is still a problem. </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606582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2FEF1A-CA12-AB4F-B35E-15BE04CA4881}"/>
              </a:ext>
            </a:extLst>
          </p:cNvPr>
          <p:cNvSpPr>
            <a:spLocks noGrp="1"/>
          </p:cNvSpPr>
          <p:nvPr>
            <p:ph type="title"/>
          </p:nvPr>
        </p:nvSpPr>
        <p:spPr/>
        <p:txBody>
          <a:bodyPr/>
          <a:lstStyle/>
          <a:p>
            <a:r>
              <a:rPr kumimoji="1" lang="en-US" altLang="zh-CN" dirty="0"/>
              <a:t>RDMA: limited functionalities </a:t>
            </a:r>
            <a:endParaRPr kumimoji="1" lang="zh-CN" altLang="en-US" dirty="0"/>
          </a:p>
        </p:txBody>
      </p:sp>
      <p:sp>
        <p:nvSpPr>
          <p:cNvPr id="3" name="内容占位符 2">
            <a:extLst>
              <a:ext uri="{FF2B5EF4-FFF2-40B4-BE49-F238E27FC236}">
                <a16:creationId xmlns:a16="http://schemas.microsoft.com/office/drawing/2014/main" id="{71D9042F-93EF-524F-984F-D32B49C0A47B}"/>
              </a:ext>
            </a:extLst>
          </p:cNvPr>
          <p:cNvSpPr>
            <a:spLocks noGrp="1"/>
          </p:cNvSpPr>
          <p:nvPr>
            <p:ph idx="1"/>
          </p:nvPr>
        </p:nvSpPr>
        <p:spPr>
          <a:xfrm>
            <a:off x="457199" y="1129308"/>
            <a:ext cx="8651875" cy="3771636"/>
          </a:xfrm>
        </p:spPr>
        <p:txBody>
          <a:bodyPr/>
          <a:lstStyle/>
          <a:p>
            <a:r>
              <a:rPr kumimoji="1" lang="en-US" altLang="zh-CN" dirty="0"/>
              <a:t>One-sided RDMA only supports simple READ/WRITE semantics</a:t>
            </a:r>
          </a:p>
          <a:p>
            <a:pPr lvl="1"/>
            <a:r>
              <a:rPr kumimoji="1" lang="en-US" altLang="zh-CN" dirty="0"/>
              <a:t>Distributed systems typically are more complex</a:t>
            </a:r>
          </a:p>
          <a:p>
            <a:pPr lvl="1"/>
            <a:r>
              <a:rPr kumimoji="1" lang="en-US" altLang="zh-CN" dirty="0"/>
              <a:t>Example: lookup in a key-value store still requires multiple one-sided roundtrips</a:t>
            </a:r>
            <a:endParaRPr kumimoji="1" lang="zh-CN" altLang="en-US" dirty="0"/>
          </a:p>
        </p:txBody>
      </p:sp>
      <p:sp>
        <p:nvSpPr>
          <p:cNvPr id="4" name="灯片编号占位符 3">
            <a:extLst>
              <a:ext uri="{FF2B5EF4-FFF2-40B4-BE49-F238E27FC236}">
                <a16:creationId xmlns:a16="http://schemas.microsoft.com/office/drawing/2014/main" id="{5116780A-9CA4-9C4C-B8D0-9C274FA00AC4}"/>
              </a:ext>
            </a:extLst>
          </p:cNvPr>
          <p:cNvSpPr>
            <a:spLocks noGrp="1"/>
          </p:cNvSpPr>
          <p:nvPr>
            <p:ph type="sldNum" sz="quarter" idx="12"/>
          </p:nvPr>
        </p:nvSpPr>
        <p:spPr/>
        <p:txBody>
          <a:bodyPr/>
          <a:lstStyle/>
          <a:p>
            <a:fld id="{ADE361C3-C043-4A6E-BDCE-8DA1E7D90A3B}" type="slidenum">
              <a:rPr lang="zh-CN" altLang="en-US" smtClean="0"/>
              <a:t>101</a:t>
            </a:fld>
            <a:endParaRPr lang="zh-CN" altLang="en-US"/>
          </a:p>
        </p:txBody>
      </p:sp>
      <p:pic>
        <p:nvPicPr>
          <p:cNvPr id="5" name="图片 4">
            <a:extLst>
              <a:ext uri="{FF2B5EF4-FFF2-40B4-BE49-F238E27FC236}">
                <a16:creationId xmlns:a16="http://schemas.microsoft.com/office/drawing/2014/main" id="{2D7D3F28-66C5-844D-A6DA-952D5239FA87}"/>
              </a:ext>
            </a:extLst>
          </p:cNvPr>
          <p:cNvPicPr>
            <a:picLocks noChangeAspect="1"/>
          </p:cNvPicPr>
          <p:nvPr/>
        </p:nvPicPr>
        <p:blipFill>
          <a:blip r:embed="rId2"/>
          <a:stretch>
            <a:fillRect/>
          </a:stretch>
        </p:blipFill>
        <p:spPr>
          <a:xfrm>
            <a:off x="1244600" y="3106488"/>
            <a:ext cx="6654800" cy="2171700"/>
          </a:xfrm>
          <a:prstGeom prst="rect">
            <a:avLst/>
          </a:prstGeom>
        </p:spPr>
      </p:pic>
    </p:spTree>
    <p:extLst>
      <p:ext uri="{BB962C8B-B14F-4D97-AF65-F5344CB8AC3E}">
        <p14:creationId xmlns:p14="http://schemas.microsoft.com/office/powerpoint/2010/main" val="25053282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918146" y="2137420"/>
            <a:ext cx="7307708"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lang="en-US" altLang="zh-CN" b="0" kern="0" dirty="0">
                <a:solidFill>
                  <a:srgbClr val="BE384B"/>
                </a:solidFill>
                <a:ea typeface="+mn-ea"/>
              </a:rPr>
              <a:t>Can RNIC do better? </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9836434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48C6BD-31E3-934B-AFF1-8CEBF9AB569B}"/>
              </a:ext>
            </a:extLst>
          </p:cNvPr>
          <p:cNvSpPr>
            <a:spLocks noGrp="1"/>
          </p:cNvSpPr>
          <p:nvPr>
            <p:ph type="title"/>
          </p:nvPr>
        </p:nvSpPr>
        <p:spPr/>
        <p:txBody>
          <a:bodyPr/>
          <a:lstStyle/>
          <a:p>
            <a:r>
              <a:rPr kumimoji="1" lang="en-US" altLang="zh-CN" dirty="0"/>
              <a:t>Being smart with </a:t>
            </a:r>
            <a:r>
              <a:rPr kumimoji="1" lang="en-US" altLang="zh-CN" dirty="0" err="1"/>
              <a:t>SmartNICs</a:t>
            </a:r>
            <a:endParaRPr kumimoji="1" lang="zh-CN" altLang="en-US" dirty="0"/>
          </a:p>
        </p:txBody>
      </p:sp>
      <p:sp>
        <p:nvSpPr>
          <p:cNvPr id="4" name="灯片编号占位符 3">
            <a:extLst>
              <a:ext uri="{FF2B5EF4-FFF2-40B4-BE49-F238E27FC236}">
                <a16:creationId xmlns:a16="http://schemas.microsoft.com/office/drawing/2014/main" id="{A72CF32C-C5C1-554A-858D-E797C7B649CD}"/>
              </a:ext>
            </a:extLst>
          </p:cNvPr>
          <p:cNvSpPr>
            <a:spLocks noGrp="1"/>
          </p:cNvSpPr>
          <p:nvPr>
            <p:ph type="sldNum" sz="quarter" idx="12"/>
          </p:nvPr>
        </p:nvSpPr>
        <p:spPr/>
        <p:txBody>
          <a:bodyPr/>
          <a:lstStyle/>
          <a:p>
            <a:fld id="{ADE361C3-C043-4A6E-BDCE-8DA1E7D90A3B}" type="slidenum">
              <a:rPr lang="zh-CN" altLang="en-US" smtClean="0"/>
              <a:t>103</a:t>
            </a:fld>
            <a:endParaRPr lang="zh-CN" altLang="en-US"/>
          </a:p>
        </p:txBody>
      </p:sp>
      <p:pic>
        <p:nvPicPr>
          <p:cNvPr id="5" name="图片 4">
            <a:extLst>
              <a:ext uri="{FF2B5EF4-FFF2-40B4-BE49-F238E27FC236}">
                <a16:creationId xmlns:a16="http://schemas.microsoft.com/office/drawing/2014/main" id="{96128E5A-4661-1A4C-ADEB-FF9A36FBC971}"/>
              </a:ext>
            </a:extLst>
          </p:cNvPr>
          <p:cNvPicPr>
            <a:picLocks noChangeAspect="1"/>
          </p:cNvPicPr>
          <p:nvPr/>
        </p:nvPicPr>
        <p:blipFill>
          <a:blip r:embed="rId2"/>
          <a:stretch>
            <a:fillRect/>
          </a:stretch>
        </p:blipFill>
        <p:spPr>
          <a:xfrm>
            <a:off x="810853" y="1352650"/>
            <a:ext cx="7522294" cy="4133484"/>
          </a:xfrm>
          <a:prstGeom prst="rect">
            <a:avLst/>
          </a:prstGeom>
        </p:spPr>
      </p:pic>
      <p:sp>
        <p:nvSpPr>
          <p:cNvPr id="6" name="矩形 5">
            <a:extLst>
              <a:ext uri="{FF2B5EF4-FFF2-40B4-BE49-F238E27FC236}">
                <a16:creationId xmlns:a16="http://schemas.microsoft.com/office/drawing/2014/main" id="{16557E8C-9119-7142-91AF-65D915EFDBB5}"/>
              </a:ext>
            </a:extLst>
          </p:cNvPr>
          <p:cNvSpPr/>
          <p:nvPr/>
        </p:nvSpPr>
        <p:spPr>
          <a:xfrm>
            <a:off x="205303" y="3325783"/>
            <a:ext cx="8127844" cy="2383693"/>
          </a:xfrm>
          <a:prstGeom prst="rect">
            <a:avLst/>
          </a:prstGeom>
          <a:solidFill>
            <a:schemeClr val="bg1"/>
          </a:solidFill>
          <a:ln w="254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51076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BE996-5D66-944A-80BD-5922DF7944F6}"/>
              </a:ext>
            </a:extLst>
          </p:cNvPr>
          <p:cNvSpPr>
            <a:spLocks noGrp="1"/>
          </p:cNvSpPr>
          <p:nvPr>
            <p:ph type="title"/>
          </p:nvPr>
        </p:nvSpPr>
        <p:spPr/>
        <p:txBody>
          <a:bodyPr/>
          <a:lstStyle/>
          <a:p>
            <a:r>
              <a:rPr lang="en-US" altLang="zh-CN" dirty="0"/>
              <a:t>Overview of design space of </a:t>
            </a:r>
            <a:r>
              <a:rPr lang="en-US" altLang="zh-CN" dirty="0" err="1"/>
              <a:t>SmartNIC</a:t>
            </a:r>
            <a:endParaRPr kumimoji="1" lang="zh-CN" altLang="en-US" dirty="0"/>
          </a:p>
        </p:txBody>
      </p:sp>
      <p:sp>
        <p:nvSpPr>
          <p:cNvPr id="3" name="内容占位符 2">
            <a:extLst>
              <a:ext uri="{FF2B5EF4-FFF2-40B4-BE49-F238E27FC236}">
                <a16:creationId xmlns:a16="http://schemas.microsoft.com/office/drawing/2014/main" id="{A55286C1-E37E-D04B-84FC-5DDD3E0FAB56}"/>
              </a:ext>
            </a:extLst>
          </p:cNvPr>
          <p:cNvSpPr>
            <a:spLocks noGrp="1"/>
          </p:cNvSpPr>
          <p:nvPr>
            <p:ph idx="1"/>
          </p:nvPr>
        </p:nvSpPr>
        <p:spPr/>
        <p:txBody>
          <a:bodyPr/>
          <a:lstStyle/>
          <a:p>
            <a:r>
              <a:rPr kumimoji="1" lang="en-US" altLang="zh-CN" dirty="0"/>
              <a:t>Provide more flexible (programmable) semantic on the NIC</a:t>
            </a:r>
          </a:p>
          <a:p>
            <a:r>
              <a:rPr lang="en-US" altLang="zh-CN" dirty="0"/>
              <a:t>What is the accelerator?</a:t>
            </a:r>
            <a:endParaRPr kumimoji="1" lang="en-US" altLang="zh-CN" dirty="0"/>
          </a:p>
          <a:p>
            <a:pPr lvl="1"/>
            <a:r>
              <a:rPr kumimoji="1" lang="en-US" altLang="zh-CN" b="1" dirty="0">
                <a:solidFill>
                  <a:srgbClr val="C00000"/>
                </a:solidFill>
              </a:rPr>
              <a:t>RDMA</a:t>
            </a:r>
            <a:r>
              <a:rPr kumimoji="1" lang="en-US" altLang="zh-CN" dirty="0"/>
              <a:t>: ASIC -- only read/write</a:t>
            </a:r>
          </a:p>
          <a:p>
            <a:pPr lvl="1"/>
            <a:r>
              <a:rPr kumimoji="1" lang="en-US" altLang="zh-CN" b="1" dirty="0" err="1">
                <a:solidFill>
                  <a:srgbClr val="C00000"/>
                </a:solidFill>
              </a:rPr>
              <a:t>SmartNIC</a:t>
            </a:r>
            <a:r>
              <a:rPr kumimoji="1" lang="en-US" altLang="zh-CN" dirty="0"/>
              <a:t>: FPGA, Arm SOC, MIPS, etc.</a:t>
            </a:r>
          </a:p>
          <a:p>
            <a:r>
              <a:rPr kumimoji="1" lang="en-US" altLang="zh-CN" dirty="0"/>
              <a:t>What is the programming abstraction? </a:t>
            </a:r>
          </a:p>
          <a:p>
            <a:pPr lvl="1"/>
            <a:r>
              <a:rPr kumimoji="1" lang="en-US" altLang="zh-CN" dirty="0"/>
              <a:t>Verbs (RDMA), C/C++, P4, etc.  </a:t>
            </a:r>
          </a:p>
          <a:p>
            <a:r>
              <a:rPr kumimoji="1" lang="en-US" altLang="zh-CN" dirty="0"/>
              <a:t>Where to place the accelerator? </a:t>
            </a:r>
            <a:endParaRPr lang="en-US" altLang="zh-CN" dirty="0"/>
          </a:p>
          <a:p>
            <a:pPr lvl="1"/>
            <a:r>
              <a:rPr lang="en-US" altLang="zh-CN" dirty="0"/>
              <a:t>on-path vs. off-path</a:t>
            </a:r>
          </a:p>
          <a:p>
            <a:pPr lvl="1"/>
            <a:endParaRPr kumimoji="1" lang="en-US" altLang="zh-CN" dirty="0"/>
          </a:p>
          <a:p>
            <a:pPr lvl="1"/>
            <a:endParaRPr kumimoji="1" lang="en-US" altLang="zh-CN" dirty="0"/>
          </a:p>
        </p:txBody>
      </p:sp>
      <p:sp>
        <p:nvSpPr>
          <p:cNvPr id="4" name="灯片编号占位符 3">
            <a:extLst>
              <a:ext uri="{FF2B5EF4-FFF2-40B4-BE49-F238E27FC236}">
                <a16:creationId xmlns:a16="http://schemas.microsoft.com/office/drawing/2014/main" id="{3C16E7C9-48B2-2E4E-8EC2-8BDA0EFB76EF}"/>
              </a:ext>
            </a:extLst>
          </p:cNvPr>
          <p:cNvSpPr>
            <a:spLocks noGrp="1"/>
          </p:cNvSpPr>
          <p:nvPr>
            <p:ph type="sldNum" sz="quarter" idx="12"/>
          </p:nvPr>
        </p:nvSpPr>
        <p:spPr/>
        <p:txBody>
          <a:bodyPr/>
          <a:lstStyle/>
          <a:p>
            <a:fld id="{ADE361C3-C043-4A6E-BDCE-8DA1E7D90A3B}" type="slidenum">
              <a:rPr lang="zh-CN" altLang="en-US" smtClean="0"/>
              <a:t>104</a:t>
            </a:fld>
            <a:endParaRPr lang="zh-CN" altLang="en-US"/>
          </a:p>
        </p:txBody>
      </p:sp>
    </p:spTree>
    <p:extLst>
      <p:ext uri="{BB962C8B-B14F-4D97-AF65-F5344CB8AC3E}">
        <p14:creationId xmlns:p14="http://schemas.microsoft.com/office/powerpoint/2010/main" val="55695257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80FD54-58FA-326B-229E-A9FB0BF58935}"/>
              </a:ext>
            </a:extLst>
          </p:cNvPr>
          <p:cNvSpPr>
            <a:spLocks noGrp="1"/>
          </p:cNvSpPr>
          <p:nvPr>
            <p:ph type="title"/>
          </p:nvPr>
        </p:nvSpPr>
        <p:spPr/>
        <p:txBody>
          <a:bodyPr/>
          <a:lstStyle/>
          <a:p>
            <a:r>
              <a:rPr lang="en-US" altLang="zh-CN" dirty="0"/>
              <a:t>Overview of design space of </a:t>
            </a:r>
            <a:r>
              <a:rPr lang="en-US" altLang="zh-CN" dirty="0" err="1"/>
              <a:t>SmartNIC</a:t>
            </a:r>
            <a:endParaRPr kumimoji="1" lang="zh-CN" altLang="en-US" dirty="0"/>
          </a:p>
        </p:txBody>
      </p:sp>
      <p:sp>
        <p:nvSpPr>
          <p:cNvPr id="3" name="内容占位符 2">
            <a:extLst>
              <a:ext uri="{FF2B5EF4-FFF2-40B4-BE49-F238E27FC236}">
                <a16:creationId xmlns:a16="http://schemas.microsoft.com/office/drawing/2014/main" id="{C99617DC-166B-F700-6FB0-4CEC5030CE6E}"/>
              </a:ext>
            </a:extLst>
          </p:cNvPr>
          <p:cNvSpPr>
            <a:spLocks noGrp="1"/>
          </p:cNvSpPr>
          <p:nvPr>
            <p:ph idx="1"/>
          </p:nvPr>
        </p:nvSpPr>
        <p:spPr/>
        <p:txBody>
          <a:bodyPr/>
          <a:lstStyle/>
          <a:p>
            <a:r>
              <a:rPr kumimoji="1" lang="en-US" altLang="zh-CN" dirty="0" err="1"/>
              <a:t>SmartNIC</a:t>
            </a:r>
            <a:r>
              <a:rPr kumimoji="1" lang="en-US" altLang="zh-CN" dirty="0"/>
              <a:t> can have various computing units </a:t>
            </a:r>
          </a:p>
          <a:p>
            <a:pPr lvl="1"/>
            <a:r>
              <a:rPr kumimoji="1" lang="en-US" altLang="zh-CN" dirty="0"/>
              <a:t>Trade-off between performance &amp; flexibility </a:t>
            </a:r>
            <a:endParaRPr kumimoji="1" lang="zh-CN" altLang="en-US" dirty="0"/>
          </a:p>
        </p:txBody>
      </p:sp>
      <p:sp>
        <p:nvSpPr>
          <p:cNvPr id="4" name="灯片编号占位符 3">
            <a:extLst>
              <a:ext uri="{FF2B5EF4-FFF2-40B4-BE49-F238E27FC236}">
                <a16:creationId xmlns:a16="http://schemas.microsoft.com/office/drawing/2014/main" id="{BA80CAA4-B2B1-5A10-51F9-FF36C17FDF0E}"/>
              </a:ext>
            </a:extLst>
          </p:cNvPr>
          <p:cNvSpPr>
            <a:spLocks noGrp="1"/>
          </p:cNvSpPr>
          <p:nvPr>
            <p:ph type="sldNum" sz="quarter" idx="12"/>
          </p:nvPr>
        </p:nvSpPr>
        <p:spPr/>
        <p:txBody>
          <a:bodyPr/>
          <a:lstStyle/>
          <a:p>
            <a:fld id="{ADE361C3-C043-4A6E-BDCE-8DA1E7D90A3B}" type="slidenum">
              <a:rPr lang="zh-CN" altLang="en-US" smtClean="0"/>
              <a:pPr/>
              <a:t>105</a:t>
            </a:fld>
            <a:endParaRPr lang="zh-CN" altLang="en-US" dirty="0"/>
          </a:p>
        </p:txBody>
      </p:sp>
      <p:pic>
        <p:nvPicPr>
          <p:cNvPr id="5" name="Picture 2" descr="照片中提到了ASIC Based、&quot; Excellent price-performance、- Vendor development cost high，包含了圖、產品設計、產品、電子零件、設計">
            <a:extLst>
              <a:ext uri="{FF2B5EF4-FFF2-40B4-BE49-F238E27FC236}">
                <a16:creationId xmlns:a16="http://schemas.microsoft.com/office/drawing/2014/main" id="{07A00B88-2759-5A5B-32DD-7C1D07D31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9428"/>
            <a:ext cx="9144000" cy="222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43905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5D71A-FB51-37D8-34CE-6D99078C0C92}"/>
              </a:ext>
            </a:extLst>
          </p:cNvPr>
          <p:cNvSpPr>
            <a:spLocks noGrp="1"/>
          </p:cNvSpPr>
          <p:nvPr>
            <p:ph type="title"/>
          </p:nvPr>
        </p:nvSpPr>
        <p:spPr>
          <a:xfrm>
            <a:off x="457200" y="228866"/>
            <a:ext cx="8686800" cy="900442"/>
          </a:xfrm>
        </p:spPr>
        <p:txBody>
          <a:bodyPr/>
          <a:lstStyle/>
          <a:p>
            <a:r>
              <a:rPr kumimoji="1" lang="en-US" altLang="zh-CN" dirty="0"/>
              <a:t>On-path vs. off-path for intercepting networking requests </a:t>
            </a:r>
            <a:endParaRPr kumimoji="1" lang="zh-CN" altLang="en-US" dirty="0"/>
          </a:p>
        </p:txBody>
      </p:sp>
      <p:sp>
        <p:nvSpPr>
          <p:cNvPr id="4" name="灯片编号占位符 3">
            <a:extLst>
              <a:ext uri="{FF2B5EF4-FFF2-40B4-BE49-F238E27FC236}">
                <a16:creationId xmlns:a16="http://schemas.microsoft.com/office/drawing/2014/main" id="{EBF8F547-288E-3F38-EB46-0BF7CC9B53B2}"/>
              </a:ext>
            </a:extLst>
          </p:cNvPr>
          <p:cNvSpPr>
            <a:spLocks noGrp="1"/>
          </p:cNvSpPr>
          <p:nvPr>
            <p:ph type="sldNum" sz="quarter" idx="12"/>
          </p:nvPr>
        </p:nvSpPr>
        <p:spPr/>
        <p:txBody>
          <a:bodyPr/>
          <a:lstStyle/>
          <a:p>
            <a:fld id="{ADE361C3-C043-4A6E-BDCE-8DA1E7D90A3B}" type="slidenum">
              <a:rPr lang="zh-CN" altLang="en-US" smtClean="0"/>
              <a:pPr/>
              <a:t>106</a:t>
            </a:fld>
            <a:endParaRPr lang="zh-CN" altLang="en-US" dirty="0"/>
          </a:p>
        </p:txBody>
      </p:sp>
      <p:pic>
        <p:nvPicPr>
          <p:cNvPr id="5" name="图片 4">
            <a:extLst>
              <a:ext uri="{FF2B5EF4-FFF2-40B4-BE49-F238E27FC236}">
                <a16:creationId xmlns:a16="http://schemas.microsoft.com/office/drawing/2014/main" id="{9E6ED0FE-B077-790F-ABFA-634C14976807}"/>
              </a:ext>
            </a:extLst>
          </p:cNvPr>
          <p:cNvPicPr>
            <a:picLocks noChangeAspect="1"/>
          </p:cNvPicPr>
          <p:nvPr/>
        </p:nvPicPr>
        <p:blipFill>
          <a:blip r:embed="rId2"/>
          <a:stretch>
            <a:fillRect/>
          </a:stretch>
        </p:blipFill>
        <p:spPr>
          <a:xfrm>
            <a:off x="285750" y="1129308"/>
            <a:ext cx="8572500" cy="2019300"/>
          </a:xfrm>
          <a:prstGeom prst="rect">
            <a:avLst/>
          </a:prstGeom>
        </p:spPr>
      </p:pic>
      <p:sp>
        <p:nvSpPr>
          <p:cNvPr id="6" name="内容占位符 2">
            <a:extLst>
              <a:ext uri="{FF2B5EF4-FFF2-40B4-BE49-F238E27FC236}">
                <a16:creationId xmlns:a16="http://schemas.microsoft.com/office/drawing/2014/main" id="{858FF957-DE2B-46E3-7AA8-8E193BED78A2}"/>
              </a:ext>
            </a:extLst>
          </p:cNvPr>
          <p:cNvSpPr txBox="1">
            <a:spLocks/>
          </p:cNvSpPr>
          <p:nvPr/>
        </p:nvSpPr>
        <p:spPr>
          <a:xfrm>
            <a:off x="457200" y="3505571"/>
            <a:ext cx="3538736" cy="209566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a:t>Pros</a:t>
            </a:r>
          </a:p>
          <a:p>
            <a:pPr lvl="1"/>
            <a:r>
              <a:rPr kumimoji="1" lang="en-US" altLang="zh-CN"/>
              <a:t>Lower latency</a:t>
            </a:r>
          </a:p>
          <a:p>
            <a:r>
              <a:rPr kumimoji="1" lang="en-US" altLang="zh-CN"/>
              <a:t>Cons</a:t>
            </a:r>
          </a:p>
          <a:p>
            <a:pPr lvl="1"/>
            <a:r>
              <a:rPr kumimoji="1" lang="en-US" altLang="zh-CN"/>
              <a:t>No resource isolations</a:t>
            </a:r>
            <a:endParaRPr kumimoji="1" lang="zh-CN" altLang="en-US" dirty="0"/>
          </a:p>
        </p:txBody>
      </p:sp>
      <p:sp>
        <p:nvSpPr>
          <p:cNvPr id="7" name="内容占位符 2">
            <a:extLst>
              <a:ext uri="{FF2B5EF4-FFF2-40B4-BE49-F238E27FC236}">
                <a16:creationId xmlns:a16="http://schemas.microsoft.com/office/drawing/2014/main" id="{2E69A4E1-8DC7-CD1B-7CB0-C1E6C934C773}"/>
              </a:ext>
            </a:extLst>
          </p:cNvPr>
          <p:cNvSpPr txBox="1">
            <a:spLocks/>
          </p:cNvSpPr>
          <p:nvPr/>
        </p:nvSpPr>
        <p:spPr>
          <a:xfrm>
            <a:off x="4860032" y="3505570"/>
            <a:ext cx="3538736" cy="2095661"/>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mn-ea"/>
                <a:cs typeface="PingFang SC Bold" panose="020B0400000000000000"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2pPr>
            <a:lvl3pPr marL="11430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t>Pros</a:t>
            </a:r>
          </a:p>
          <a:p>
            <a:pPr lvl="1"/>
            <a:r>
              <a:rPr kumimoji="1" lang="en-US" altLang="zh-CN" dirty="0"/>
              <a:t>Clear resource isolation</a:t>
            </a:r>
          </a:p>
          <a:p>
            <a:r>
              <a:rPr kumimoji="1" lang="en-US" altLang="zh-CN" dirty="0"/>
              <a:t>Cons</a:t>
            </a:r>
          </a:p>
          <a:p>
            <a:pPr lvl="1"/>
            <a:r>
              <a:rPr kumimoji="1" lang="en-US" altLang="zh-CN" dirty="0"/>
              <a:t>Latencies added due to NIC switch</a:t>
            </a:r>
            <a:endParaRPr kumimoji="1" lang="zh-CN" altLang="en-US" dirty="0"/>
          </a:p>
        </p:txBody>
      </p:sp>
    </p:spTree>
    <p:extLst>
      <p:ext uri="{BB962C8B-B14F-4D97-AF65-F5344CB8AC3E}">
        <p14:creationId xmlns:p14="http://schemas.microsoft.com/office/powerpoint/2010/main" val="41397169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038D36-2698-32B2-E572-4466E360EDF1}"/>
              </a:ext>
            </a:extLst>
          </p:cNvPr>
          <p:cNvSpPr>
            <a:spLocks noGrp="1"/>
          </p:cNvSpPr>
          <p:nvPr>
            <p:ph type="title"/>
          </p:nvPr>
        </p:nvSpPr>
        <p:spPr/>
        <p:txBody>
          <a:bodyPr/>
          <a:lstStyle/>
          <a:p>
            <a:r>
              <a:rPr kumimoji="1" lang="en-US" altLang="zh-CN" dirty="0"/>
              <a:t>RDMA NICs can also be programmable </a:t>
            </a:r>
            <a:endParaRPr kumimoji="1" lang="zh-CN" altLang="en-US" dirty="0"/>
          </a:p>
        </p:txBody>
      </p:sp>
      <p:sp>
        <p:nvSpPr>
          <p:cNvPr id="3" name="内容占位符 2">
            <a:extLst>
              <a:ext uri="{FF2B5EF4-FFF2-40B4-BE49-F238E27FC236}">
                <a16:creationId xmlns:a16="http://schemas.microsoft.com/office/drawing/2014/main" id="{3FC8C3CB-85C4-7EC4-76FC-68147D9DA6B8}"/>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987B541E-6296-2188-F38B-914FCD365992}"/>
              </a:ext>
            </a:extLst>
          </p:cNvPr>
          <p:cNvSpPr>
            <a:spLocks noGrp="1"/>
          </p:cNvSpPr>
          <p:nvPr>
            <p:ph type="sldNum" sz="quarter" idx="12"/>
          </p:nvPr>
        </p:nvSpPr>
        <p:spPr/>
        <p:txBody>
          <a:bodyPr/>
          <a:lstStyle/>
          <a:p>
            <a:fld id="{ADE361C3-C043-4A6E-BDCE-8DA1E7D90A3B}" type="slidenum">
              <a:rPr lang="zh-CN" altLang="en-US" smtClean="0"/>
              <a:pPr/>
              <a:t>107</a:t>
            </a:fld>
            <a:endParaRPr lang="zh-CN" altLang="en-US" dirty="0"/>
          </a:p>
        </p:txBody>
      </p:sp>
      <p:pic>
        <p:nvPicPr>
          <p:cNvPr id="5" name="图片 4">
            <a:extLst>
              <a:ext uri="{FF2B5EF4-FFF2-40B4-BE49-F238E27FC236}">
                <a16:creationId xmlns:a16="http://schemas.microsoft.com/office/drawing/2014/main" id="{5AD6B0CD-0929-8B7D-D759-06DB6513A6BD}"/>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6176"/>
          <a:stretch/>
        </p:blipFill>
        <p:spPr>
          <a:xfrm>
            <a:off x="457200" y="913622"/>
            <a:ext cx="5220072" cy="4801378"/>
          </a:xfrm>
          <a:prstGeom prst="rect">
            <a:avLst/>
          </a:prstGeom>
        </p:spPr>
      </p:pic>
      <p:pic>
        <p:nvPicPr>
          <p:cNvPr id="6" name="内容占位符 6">
            <a:extLst>
              <a:ext uri="{FF2B5EF4-FFF2-40B4-BE49-F238E27FC236}">
                <a16:creationId xmlns:a16="http://schemas.microsoft.com/office/drawing/2014/main" id="{32F8F57D-8D60-4301-AC7F-B7487CD65C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75448" y="3856393"/>
            <a:ext cx="4968552" cy="1858607"/>
          </a:xfrm>
          <a:prstGeom prst="rect">
            <a:avLst/>
          </a:prstGeom>
        </p:spPr>
      </p:pic>
    </p:spTree>
    <p:extLst>
      <p:ext uri="{BB962C8B-B14F-4D97-AF65-F5344CB8AC3E}">
        <p14:creationId xmlns:p14="http://schemas.microsoft.com/office/powerpoint/2010/main" val="315481461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2A71CF-B901-4E7F-015D-D7E68C3B1914}"/>
              </a:ext>
            </a:extLst>
          </p:cNvPr>
          <p:cNvSpPr>
            <a:spLocks noGrp="1"/>
          </p:cNvSpPr>
          <p:nvPr>
            <p:ph type="title"/>
          </p:nvPr>
        </p:nvSpPr>
        <p:spPr/>
        <p:txBody>
          <a:bodyPr/>
          <a:lstStyle/>
          <a:p>
            <a:r>
              <a:rPr kumimoji="1" lang="en-US" altLang="zh-CN" dirty="0" err="1"/>
              <a:t>SmartNIC</a:t>
            </a:r>
            <a:r>
              <a:rPr kumimoji="1" lang="en-US" altLang="zh-CN" dirty="0"/>
              <a:t> in 1990s: Support Innovation</a:t>
            </a:r>
            <a:endParaRPr kumimoji="1" lang="zh-CN" altLang="en-US" dirty="0"/>
          </a:p>
        </p:txBody>
      </p:sp>
      <p:sp>
        <p:nvSpPr>
          <p:cNvPr id="3" name="内容占位符 2">
            <a:extLst>
              <a:ext uri="{FF2B5EF4-FFF2-40B4-BE49-F238E27FC236}">
                <a16:creationId xmlns:a16="http://schemas.microsoft.com/office/drawing/2014/main" id="{330E36E5-CC99-85D4-DA2F-3A3E8070A975}"/>
              </a:ext>
            </a:extLst>
          </p:cNvPr>
          <p:cNvSpPr>
            <a:spLocks noGrp="1"/>
          </p:cNvSpPr>
          <p:nvPr>
            <p:ph idx="1"/>
          </p:nvPr>
        </p:nvSpPr>
        <p:spPr/>
        <p:txBody>
          <a:bodyPr/>
          <a:lstStyle/>
          <a:p>
            <a:r>
              <a:rPr kumimoji="1" lang="en-US" altLang="zh-CN" dirty="0"/>
              <a:t>Which Functions Belong to NICs? Which protocols are better? </a:t>
            </a:r>
          </a:p>
          <a:p>
            <a:pPr lvl="1"/>
            <a:r>
              <a:rPr kumimoji="1" lang="en-US" altLang="zh-CN" dirty="0"/>
              <a:t>The network protocols are evolving quickly (e.g., ATM or Ethernet? )</a:t>
            </a:r>
          </a:p>
          <a:p>
            <a:pPr lvl="1"/>
            <a:r>
              <a:rPr kumimoji="1" lang="en-US" altLang="zh-CN" dirty="0"/>
              <a:t>People use </a:t>
            </a:r>
            <a:r>
              <a:rPr kumimoji="1" lang="en-US" altLang="zh-CN" dirty="0" err="1"/>
              <a:t>SmartNICs</a:t>
            </a:r>
            <a:r>
              <a:rPr kumimoji="1" lang="en-US" altLang="zh-CN" dirty="0"/>
              <a:t> to evaluate different protocols quickly </a:t>
            </a:r>
          </a:p>
        </p:txBody>
      </p:sp>
      <p:sp>
        <p:nvSpPr>
          <p:cNvPr id="4" name="灯片编号占位符 3">
            <a:extLst>
              <a:ext uri="{FF2B5EF4-FFF2-40B4-BE49-F238E27FC236}">
                <a16:creationId xmlns:a16="http://schemas.microsoft.com/office/drawing/2014/main" id="{E4818ED4-18BB-4543-1EA3-8A0C417400A2}"/>
              </a:ext>
            </a:extLst>
          </p:cNvPr>
          <p:cNvSpPr>
            <a:spLocks noGrp="1"/>
          </p:cNvSpPr>
          <p:nvPr>
            <p:ph type="sldNum" sz="quarter" idx="12"/>
          </p:nvPr>
        </p:nvSpPr>
        <p:spPr/>
        <p:txBody>
          <a:bodyPr/>
          <a:lstStyle/>
          <a:p>
            <a:fld id="{ADE361C3-C043-4A6E-BDCE-8DA1E7D90A3B}" type="slidenum">
              <a:rPr lang="zh-CN" altLang="en-US" smtClean="0"/>
              <a:pPr/>
              <a:t>108</a:t>
            </a:fld>
            <a:endParaRPr lang="zh-CN" altLang="en-US" dirty="0"/>
          </a:p>
        </p:txBody>
      </p:sp>
      <p:pic>
        <p:nvPicPr>
          <p:cNvPr id="5" name="Picture 2" descr="SmartNIC Block Diagram">
            <a:extLst>
              <a:ext uri="{FF2B5EF4-FFF2-40B4-BE49-F238E27FC236}">
                <a16:creationId xmlns:a16="http://schemas.microsoft.com/office/drawing/2014/main" id="{E7E34BD5-D9C9-FB8E-90AA-8A5B57A11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0" y="2659944"/>
            <a:ext cx="6552728" cy="263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90622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396FA5-D630-321A-D37B-B57FE66233AF}"/>
              </a:ext>
            </a:extLst>
          </p:cNvPr>
          <p:cNvSpPr>
            <a:spLocks noGrp="1"/>
          </p:cNvSpPr>
          <p:nvPr>
            <p:ph type="title"/>
          </p:nvPr>
        </p:nvSpPr>
        <p:spPr/>
        <p:txBody>
          <a:bodyPr/>
          <a:lstStyle/>
          <a:p>
            <a:r>
              <a:rPr kumimoji="1" lang="en-US" altLang="zh-CN" sz="2400" dirty="0" err="1"/>
              <a:t>SmartNIC</a:t>
            </a:r>
            <a:r>
              <a:rPr kumimoji="1" lang="en-US" altLang="zh-CN" sz="2400" dirty="0"/>
              <a:t> in 2010s+: Software-Defined Offloading</a:t>
            </a:r>
            <a:endParaRPr kumimoji="1" lang="zh-CN" altLang="en-US" dirty="0"/>
          </a:p>
        </p:txBody>
      </p:sp>
      <p:sp>
        <p:nvSpPr>
          <p:cNvPr id="3" name="内容占位符 2">
            <a:extLst>
              <a:ext uri="{FF2B5EF4-FFF2-40B4-BE49-F238E27FC236}">
                <a16:creationId xmlns:a16="http://schemas.microsoft.com/office/drawing/2014/main" id="{E408D099-321F-07E4-E76C-E1B5FA248D95}"/>
              </a:ext>
            </a:extLst>
          </p:cNvPr>
          <p:cNvSpPr>
            <a:spLocks noGrp="1"/>
          </p:cNvSpPr>
          <p:nvPr>
            <p:ph idx="1"/>
          </p:nvPr>
        </p:nvSpPr>
        <p:spPr/>
        <p:txBody>
          <a:bodyPr/>
          <a:lstStyle/>
          <a:p>
            <a:r>
              <a:rPr kumimoji="1" lang="en-US" altLang="zh-CN" dirty="0"/>
              <a:t>Networking Become Dynamic</a:t>
            </a:r>
          </a:p>
          <a:p>
            <a:pPr lvl="1"/>
            <a:r>
              <a:rPr kumimoji="1" lang="en-US" altLang="zh-CN" dirty="0"/>
              <a:t>Software-Defined Networking</a:t>
            </a:r>
          </a:p>
          <a:p>
            <a:pPr lvl="1"/>
            <a:r>
              <a:rPr kumimoji="1" lang="en-US" altLang="zh-CN" dirty="0"/>
              <a:t>Network virtualization</a:t>
            </a:r>
          </a:p>
          <a:p>
            <a:r>
              <a:rPr lang="en" altLang="zh-CN" i="0" dirty="0">
                <a:solidFill>
                  <a:srgbClr val="333333"/>
                </a:solidFill>
                <a:effectLst/>
                <a:latin typeface="Arial" panose="020B0604020202020204" pitchFamily="34" charset="0"/>
              </a:rPr>
              <a:t>Heterogeneous Computation</a:t>
            </a:r>
          </a:p>
          <a:p>
            <a:pPr lvl="1"/>
            <a:r>
              <a:rPr lang="en" altLang="zh-CN" dirty="0">
                <a:solidFill>
                  <a:srgbClr val="333333"/>
                </a:solidFill>
                <a:latin typeface="Arial" panose="020B0604020202020204" pitchFamily="34" charset="0"/>
              </a:rPr>
              <a:t>Multicore CPU hits the Power Wall </a:t>
            </a:r>
          </a:p>
          <a:p>
            <a:pPr lvl="1"/>
            <a:r>
              <a:rPr kumimoji="1" lang="en" altLang="zh-CN" dirty="0">
                <a:solidFill>
                  <a:srgbClr val="333333"/>
                </a:solidFill>
                <a:latin typeface="Arial" panose="020B0604020202020204" pitchFamily="34" charset="0"/>
              </a:rPr>
              <a:t>Domain specific, higher performance (e.g., RDMA-enabled KVS) </a:t>
            </a:r>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5CA299F2-2C99-5B48-B3D0-6CE2E78E8A1E}"/>
              </a:ext>
            </a:extLst>
          </p:cNvPr>
          <p:cNvSpPr>
            <a:spLocks noGrp="1"/>
          </p:cNvSpPr>
          <p:nvPr>
            <p:ph type="sldNum" sz="quarter" idx="12"/>
          </p:nvPr>
        </p:nvSpPr>
        <p:spPr/>
        <p:txBody>
          <a:bodyPr/>
          <a:lstStyle/>
          <a:p>
            <a:fld id="{ADE361C3-C043-4A6E-BDCE-8DA1E7D90A3B}" type="slidenum">
              <a:rPr lang="zh-CN" altLang="en-US" smtClean="0"/>
              <a:pPr/>
              <a:t>109</a:t>
            </a:fld>
            <a:endParaRPr lang="zh-CN" altLang="en-US" dirty="0"/>
          </a:p>
        </p:txBody>
      </p:sp>
    </p:spTree>
    <p:extLst>
      <p:ext uri="{BB962C8B-B14F-4D97-AF65-F5344CB8AC3E}">
        <p14:creationId xmlns:p14="http://schemas.microsoft.com/office/powerpoint/2010/main" val="2538132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77DCAB60-D962-F505-3913-4598CF3918D5}"/>
              </a:ext>
            </a:extLst>
          </p:cNvPr>
          <p:cNvSpPr/>
          <p:nvPr/>
        </p:nvSpPr>
        <p:spPr>
          <a:xfrm>
            <a:off x="3030367" y="4545257"/>
            <a:ext cx="1002129" cy="355687"/>
          </a:xfrm>
          <a:prstGeom prst="rect">
            <a:avLst/>
          </a:prstGeom>
          <a:solidFill>
            <a:schemeClr val="bg1">
              <a:lumMod val="50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518C4DF3-D336-443E-1976-3B4B1967FA73}"/>
              </a:ext>
            </a:extLst>
          </p:cNvPr>
          <p:cNvSpPr>
            <a:spLocks noGrp="1"/>
          </p:cNvSpPr>
          <p:nvPr>
            <p:ph type="title"/>
          </p:nvPr>
        </p:nvSpPr>
        <p:spPr/>
        <p:txBody>
          <a:bodyPr/>
          <a:lstStyle/>
          <a:p>
            <a:r>
              <a:rPr kumimoji="1" lang="en-US" altLang="zh-CN" dirty="0"/>
              <a:t>What is the bottleneck of the such a KV? </a:t>
            </a:r>
            <a:endParaRPr kumimoji="1" lang="zh-CN" altLang="en-US" dirty="0"/>
          </a:p>
        </p:txBody>
      </p:sp>
      <p:sp>
        <p:nvSpPr>
          <p:cNvPr id="3" name="内容占位符 2">
            <a:extLst>
              <a:ext uri="{FF2B5EF4-FFF2-40B4-BE49-F238E27FC236}">
                <a16:creationId xmlns:a16="http://schemas.microsoft.com/office/drawing/2014/main" id="{3573A9CC-F0A1-5612-17E6-822C2F22B87F}"/>
              </a:ext>
            </a:extLst>
          </p:cNvPr>
          <p:cNvSpPr>
            <a:spLocks noGrp="1"/>
          </p:cNvSpPr>
          <p:nvPr>
            <p:ph idx="1"/>
          </p:nvPr>
        </p:nvSpPr>
        <p:spPr/>
        <p:txBody>
          <a:bodyPr/>
          <a:lstStyle/>
          <a:p>
            <a:r>
              <a:rPr kumimoji="1" lang="en-US" altLang="zh-CN" dirty="0"/>
              <a:t>Assumption</a:t>
            </a:r>
          </a:p>
          <a:p>
            <a:pPr lvl="1"/>
            <a:r>
              <a:rPr kumimoji="1" lang="en-US" altLang="zh-CN" dirty="0"/>
              <a:t>Network card: 100Gbps </a:t>
            </a:r>
          </a:p>
          <a:p>
            <a:pPr lvl="1"/>
            <a:r>
              <a:rPr kumimoji="1" lang="en-US" altLang="zh-CN" dirty="0"/>
              <a:t>Switch: 100Gbps per port </a:t>
            </a:r>
          </a:p>
          <a:p>
            <a:pPr lvl="1"/>
            <a:r>
              <a:rPr kumimoji="1" lang="en-US" altLang="zh-CN" dirty="0"/>
              <a:t>PCIe: PCIe 3.0 X 16 = 128Gbps </a:t>
            </a:r>
          </a:p>
          <a:p>
            <a:pPr lvl="1"/>
            <a:r>
              <a:rPr kumimoji="1" lang="en-US" altLang="zh-CN" dirty="0"/>
              <a:t>Memory bus bandwidth: &gt;= 800Gbps</a:t>
            </a:r>
            <a:endParaRPr kumimoji="1" lang="zh-CN" altLang="en-US" dirty="0"/>
          </a:p>
        </p:txBody>
      </p:sp>
      <p:sp>
        <p:nvSpPr>
          <p:cNvPr id="4" name="灯片编号占位符 3">
            <a:extLst>
              <a:ext uri="{FF2B5EF4-FFF2-40B4-BE49-F238E27FC236}">
                <a16:creationId xmlns:a16="http://schemas.microsoft.com/office/drawing/2014/main" id="{15F635A0-E793-ADFD-74E1-5A632B7486EA}"/>
              </a:ext>
            </a:extLst>
          </p:cNvPr>
          <p:cNvSpPr>
            <a:spLocks noGrp="1"/>
          </p:cNvSpPr>
          <p:nvPr>
            <p:ph type="sldNum" sz="quarter" idx="12"/>
          </p:nvPr>
        </p:nvSpPr>
        <p:spPr/>
        <p:txBody>
          <a:bodyPr/>
          <a:lstStyle/>
          <a:p>
            <a:fld id="{ADE361C3-C043-4A6E-BDCE-8DA1E7D90A3B}" type="slidenum">
              <a:rPr lang="zh-CN" altLang="en-US" smtClean="0"/>
              <a:pPr/>
              <a:t>11</a:t>
            </a:fld>
            <a:endParaRPr lang="zh-CN" altLang="en-US" dirty="0"/>
          </a:p>
        </p:txBody>
      </p:sp>
      <p:pic>
        <p:nvPicPr>
          <p:cNvPr id="5" name="图片 4">
            <a:extLst>
              <a:ext uri="{FF2B5EF4-FFF2-40B4-BE49-F238E27FC236}">
                <a16:creationId xmlns:a16="http://schemas.microsoft.com/office/drawing/2014/main" id="{3965A796-2AFB-6331-7272-542E8E46830B}"/>
              </a:ext>
            </a:extLst>
          </p:cNvPr>
          <p:cNvPicPr>
            <a:picLocks noChangeAspect="1"/>
          </p:cNvPicPr>
          <p:nvPr/>
        </p:nvPicPr>
        <p:blipFill>
          <a:blip r:embed="rId3"/>
          <a:stretch>
            <a:fillRect/>
          </a:stretch>
        </p:blipFill>
        <p:spPr>
          <a:xfrm>
            <a:off x="453439" y="3391275"/>
            <a:ext cx="637200" cy="637200"/>
          </a:xfrm>
          <a:prstGeom prst="rect">
            <a:avLst/>
          </a:prstGeom>
        </p:spPr>
      </p:pic>
      <p:pic>
        <p:nvPicPr>
          <p:cNvPr id="6" name="图片 5">
            <a:extLst>
              <a:ext uri="{FF2B5EF4-FFF2-40B4-BE49-F238E27FC236}">
                <a16:creationId xmlns:a16="http://schemas.microsoft.com/office/drawing/2014/main" id="{C7B62EC7-615C-A1A9-DF82-0056D99E72E4}"/>
              </a:ext>
            </a:extLst>
          </p:cNvPr>
          <p:cNvPicPr>
            <a:picLocks noChangeAspect="1"/>
          </p:cNvPicPr>
          <p:nvPr/>
        </p:nvPicPr>
        <p:blipFill>
          <a:blip r:embed="rId3"/>
          <a:stretch>
            <a:fillRect/>
          </a:stretch>
        </p:blipFill>
        <p:spPr>
          <a:xfrm>
            <a:off x="453439" y="4029081"/>
            <a:ext cx="637806" cy="637806"/>
          </a:xfrm>
          <a:prstGeom prst="rect">
            <a:avLst/>
          </a:prstGeom>
        </p:spPr>
      </p:pic>
      <p:pic>
        <p:nvPicPr>
          <p:cNvPr id="7" name="图片 6">
            <a:extLst>
              <a:ext uri="{FF2B5EF4-FFF2-40B4-BE49-F238E27FC236}">
                <a16:creationId xmlns:a16="http://schemas.microsoft.com/office/drawing/2014/main" id="{8303456F-F8A3-E38E-511B-E42E02C7347C}"/>
              </a:ext>
            </a:extLst>
          </p:cNvPr>
          <p:cNvPicPr>
            <a:picLocks noChangeAspect="1"/>
          </p:cNvPicPr>
          <p:nvPr/>
        </p:nvPicPr>
        <p:blipFill>
          <a:blip r:embed="rId3"/>
          <a:stretch>
            <a:fillRect/>
          </a:stretch>
        </p:blipFill>
        <p:spPr>
          <a:xfrm>
            <a:off x="457200" y="4805601"/>
            <a:ext cx="637806" cy="637806"/>
          </a:xfrm>
          <a:prstGeom prst="rect">
            <a:avLst/>
          </a:prstGeom>
        </p:spPr>
      </p:pic>
      <p:pic>
        <p:nvPicPr>
          <p:cNvPr id="8" name="图片 7">
            <a:extLst>
              <a:ext uri="{FF2B5EF4-FFF2-40B4-BE49-F238E27FC236}">
                <a16:creationId xmlns:a16="http://schemas.microsoft.com/office/drawing/2014/main" id="{A696E93E-2A3D-7D4D-CA08-63A53984D833}"/>
              </a:ext>
            </a:extLst>
          </p:cNvPr>
          <p:cNvPicPr>
            <a:picLocks noChangeAspect="1"/>
          </p:cNvPicPr>
          <p:nvPr/>
        </p:nvPicPr>
        <p:blipFill>
          <a:blip r:embed="rId4"/>
          <a:stretch>
            <a:fillRect/>
          </a:stretch>
        </p:blipFill>
        <p:spPr>
          <a:xfrm>
            <a:off x="2411760" y="4192862"/>
            <a:ext cx="979313" cy="979313"/>
          </a:xfrm>
          <a:prstGeom prst="rect">
            <a:avLst/>
          </a:prstGeom>
          <a:solidFill>
            <a:schemeClr val="bg1"/>
          </a:solidFill>
        </p:spPr>
      </p:pic>
      <p:pic>
        <p:nvPicPr>
          <p:cNvPr id="9" name="图片 8">
            <a:extLst>
              <a:ext uri="{FF2B5EF4-FFF2-40B4-BE49-F238E27FC236}">
                <a16:creationId xmlns:a16="http://schemas.microsoft.com/office/drawing/2014/main" id="{FAEDB4A0-6296-7A3E-B1FF-E4B8C9CAC6CE}"/>
              </a:ext>
            </a:extLst>
          </p:cNvPr>
          <p:cNvPicPr>
            <a:picLocks noChangeAspect="1"/>
          </p:cNvPicPr>
          <p:nvPr/>
        </p:nvPicPr>
        <p:blipFill>
          <a:blip r:embed="rId5"/>
          <a:stretch>
            <a:fillRect/>
          </a:stretch>
        </p:blipFill>
        <p:spPr>
          <a:xfrm>
            <a:off x="1109366" y="3217539"/>
            <a:ext cx="745200" cy="745200"/>
          </a:xfrm>
          <a:prstGeom prst="rect">
            <a:avLst/>
          </a:prstGeom>
          <a:scene3d>
            <a:camera prst="orthographicFront">
              <a:rot lat="10800000" lon="0" rev="10800000"/>
            </a:camera>
            <a:lightRig rig="threePt" dir="t"/>
          </a:scene3d>
        </p:spPr>
      </p:pic>
      <p:pic>
        <p:nvPicPr>
          <p:cNvPr id="10" name="图片 9">
            <a:extLst>
              <a:ext uri="{FF2B5EF4-FFF2-40B4-BE49-F238E27FC236}">
                <a16:creationId xmlns:a16="http://schemas.microsoft.com/office/drawing/2014/main" id="{FCC19F17-C5C1-AD4F-18FA-E796F3ECBBA3}"/>
              </a:ext>
            </a:extLst>
          </p:cNvPr>
          <p:cNvPicPr>
            <a:picLocks noChangeAspect="1"/>
          </p:cNvPicPr>
          <p:nvPr/>
        </p:nvPicPr>
        <p:blipFill>
          <a:blip r:embed="rId5"/>
          <a:stretch>
            <a:fillRect/>
          </a:stretch>
        </p:blipFill>
        <p:spPr>
          <a:xfrm>
            <a:off x="1109367" y="3935087"/>
            <a:ext cx="744451" cy="744451"/>
          </a:xfrm>
          <a:prstGeom prst="rect">
            <a:avLst/>
          </a:prstGeom>
          <a:scene3d>
            <a:camera prst="orthographicFront">
              <a:rot lat="10800000" lon="0" rev="10800000"/>
            </a:camera>
            <a:lightRig rig="threePt" dir="t"/>
          </a:scene3d>
        </p:spPr>
      </p:pic>
      <p:pic>
        <p:nvPicPr>
          <p:cNvPr id="11" name="图片 10">
            <a:extLst>
              <a:ext uri="{FF2B5EF4-FFF2-40B4-BE49-F238E27FC236}">
                <a16:creationId xmlns:a16="http://schemas.microsoft.com/office/drawing/2014/main" id="{5262F307-9AD2-75B2-7032-9E98AB7D892B}"/>
              </a:ext>
            </a:extLst>
          </p:cNvPr>
          <p:cNvPicPr>
            <a:picLocks noChangeAspect="1"/>
          </p:cNvPicPr>
          <p:nvPr/>
        </p:nvPicPr>
        <p:blipFill>
          <a:blip r:embed="rId5"/>
          <a:stretch>
            <a:fillRect/>
          </a:stretch>
        </p:blipFill>
        <p:spPr>
          <a:xfrm>
            <a:off x="1109367" y="4766523"/>
            <a:ext cx="744451" cy="744451"/>
          </a:xfrm>
          <a:prstGeom prst="rect">
            <a:avLst/>
          </a:prstGeom>
          <a:scene3d>
            <a:camera prst="orthographicFront">
              <a:rot lat="10800000" lon="0" rev="10800000"/>
            </a:camera>
            <a:lightRig rig="threePt" dir="t"/>
          </a:scene3d>
        </p:spPr>
      </p:pic>
      <p:sp>
        <p:nvSpPr>
          <p:cNvPr id="13" name="文本框 12">
            <a:extLst>
              <a:ext uri="{FF2B5EF4-FFF2-40B4-BE49-F238E27FC236}">
                <a16:creationId xmlns:a16="http://schemas.microsoft.com/office/drawing/2014/main" id="{0AD8A67B-19C9-E5DF-A2B5-BD2B4FB477DB}"/>
              </a:ext>
            </a:extLst>
          </p:cNvPr>
          <p:cNvSpPr txBox="1"/>
          <p:nvPr/>
        </p:nvSpPr>
        <p:spPr>
          <a:xfrm>
            <a:off x="617709" y="3067200"/>
            <a:ext cx="1119600" cy="369332"/>
          </a:xfrm>
          <a:prstGeom prst="rect">
            <a:avLst/>
          </a:prstGeom>
          <a:noFill/>
        </p:spPr>
        <p:txBody>
          <a:bodyPr wrap="square">
            <a:spAutoFit/>
          </a:bodyPr>
          <a:lstStyle/>
          <a:p>
            <a:r>
              <a:rPr kumimoji="1" lang="en-US" altLang="zh-CN" b="1" dirty="0"/>
              <a:t>Clients</a:t>
            </a:r>
            <a:endParaRPr lang="zh-CN" altLang="en-US" b="1" dirty="0"/>
          </a:p>
        </p:txBody>
      </p:sp>
      <p:sp>
        <p:nvSpPr>
          <p:cNvPr id="14" name="文本框 13">
            <a:extLst>
              <a:ext uri="{FF2B5EF4-FFF2-40B4-BE49-F238E27FC236}">
                <a16:creationId xmlns:a16="http://schemas.microsoft.com/office/drawing/2014/main" id="{532DE73C-B612-0613-0404-BDA04F4C6F54}"/>
              </a:ext>
            </a:extLst>
          </p:cNvPr>
          <p:cNvSpPr txBox="1"/>
          <p:nvPr/>
        </p:nvSpPr>
        <p:spPr>
          <a:xfrm>
            <a:off x="2445960" y="3789046"/>
            <a:ext cx="1117928" cy="369332"/>
          </a:xfrm>
          <a:prstGeom prst="rect">
            <a:avLst/>
          </a:prstGeom>
          <a:noFill/>
        </p:spPr>
        <p:txBody>
          <a:bodyPr wrap="square">
            <a:spAutoFit/>
          </a:bodyPr>
          <a:lstStyle/>
          <a:p>
            <a:r>
              <a:rPr kumimoji="1" lang="en-US" altLang="zh-CN" b="1" dirty="0"/>
              <a:t>Switch</a:t>
            </a:r>
            <a:endParaRPr lang="zh-CN" altLang="en-US" b="1" dirty="0"/>
          </a:p>
        </p:txBody>
      </p:sp>
      <p:pic>
        <p:nvPicPr>
          <p:cNvPr id="16" name="图片 15">
            <a:extLst>
              <a:ext uri="{FF2B5EF4-FFF2-40B4-BE49-F238E27FC236}">
                <a16:creationId xmlns:a16="http://schemas.microsoft.com/office/drawing/2014/main" id="{BCB4D1E9-742C-C4B6-8A18-C99208CAEE5F}"/>
              </a:ext>
            </a:extLst>
          </p:cNvPr>
          <p:cNvPicPr>
            <a:picLocks noChangeAspect="1"/>
          </p:cNvPicPr>
          <p:nvPr/>
        </p:nvPicPr>
        <p:blipFill>
          <a:blip r:embed="rId3"/>
          <a:stretch>
            <a:fillRect/>
          </a:stretch>
        </p:blipFill>
        <p:spPr>
          <a:xfrm>
            <a:off x="6593113" y="3391275"/>
            <a:ext cx="637200" cy="637200"/>
          </a:xfrm>
          <a:prstGeom prst="rect">
            <a:avLst/>
          </a:prstGeom>
        </p:spPr>
      </p:pic>
      <p:sp>
        <p:nvSpPr>
          <p:cNvPr id="17" name="文本框 16">
            <a:extLst>
              <a:ext uri="{FF2B5EF4-FFF2-40B4-BE49-F238E27FC236}">
                <a16:creationId xmlns:a16="http://schemas.microsoft.com/office/drawing/2014/main" id="{CF489052-32AF-57F9-43F2-48A4CDB76E2E}"/>
              </a:ext>
            </a:extLst>
          </p:cNvPr>
          <p:cNvSpPr txBox="1"/>
          <p:nvPr/>
        </p:nvSpPr>
        <p:spPr>
          <a:xfrm>
            <a:off x="6352749" y="3067200"/>
            <a:ext cx="1117928" cy="369332"/>
          </a:xfrm>
          <a:prstGeom prst="rect">
            <a:avLst/>
          </a:prstGeom>
          <a:noFill/>
        </p:spPr>
        <p:txBody>
          <a:bodyPr wrap="square">
            <a:spAutoFit/>
          </a:bodyPr>
          <a:lstStyle/>
          <a:p>
            <a:r>
              <a:rPr kumimoji="1" lang="en-US" altLang="zh-CN" b="1" dirty="0"/>
              <a:t>Server</a:t>
            </a:r>
            <a:endParaRPr lang="zh-CN" altLang="en-US" b="1" dirty="0"/>
          </a:p>
        </p:txBody>
      </p:sp>
      <p:cxnSp>
        <p:nvCxnSpPr>
          <p:cNvPr id="19" name="直线连接符 18">
            <a:extLst>
              <a:ext uri="{FF2B5EF4-FFF2-40B4-BE49-F238E27FC236}">
                <a16:creationId xmlns:a16="http://schemas.microsoft.com/office/drawing/2014/main" id="{830E7AAD-C1A1-E239-D13F-84E81A420BC6}"/>
              </a:ext>
            </a:extLst>
          </p:cNvPr>
          <p:cNvCxnSpPr>
            <a:cxnSpLocks/>
          </p:cNvCxnSpPr>
          <p:nvPr/>
        </p:nvCxnSpPr>
        <p:spPr>
          <a:xfrm flipH="1">
            <a:off x="5148064" y="3850138"/>
            <a:ext cx="1405136" cy="497846"/>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9490E443-E1D6-E590-90F5-A89BABF1AF61}"/>
              </a:ext>
            </a:extLst>
          </p:cNvPr>
          <p:cNvCxnSpPr>
            <a:cxnSpLocks/>
          </p:cNvCxnSpPr>
          <p:nvPr/>
        </p:nvCxnSpPr>
        <p:spPr>
          <a:xfrm>
            <a:off x="7270226" y="3973712"/>
            <a:ext cx="554329" cy="227661"/>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pic>
        <p:nvPicPr>
          <p:cNvPr id="24" name="图片 23">
            <a:extLst>
              <a:ext uri="{FF2B5EF4-FFF2-40B4-BE49-F238E27FC236}">
                <a16:creationId xmlns:a16="http://schemas.microsoft.com/office/drawing/2014/main" id="{1CE4EFE1-F519-C12F-4459-630C3FE5F7A5}"/>
              </a:ext>
            </a:extLst>
          </p:cNvPr>
          <p:cNvPicPr>
            <a:picLocks noChangeAspect="1"/>
          </p:cNvPicPr>
          <p:nvPr/>
        </p:nvPicPr>
        <p:blipFill>
          <a:blip r:embed="rId6"/>
          <a:stretch>
            <a:fillRect/>
          </a:stretch>
        </p:blipFill>
        <p:spPr>
          <a:xfrm rot="5400000">
            <a:off x="7147442" y="4347984"/>
            <a:ext cx="930459" cy="930459"/>
          </a:xfrm>
          <a:prstGeom prst="rect">
            <a:avLst/>
          </a:prstGeom>
        </p:spPr>
      </p:pic>
      <p:pic>
        <p:nvPicPr>
          <p:cNvPr id="25" name="图片 24">
            <a:extLst>
              <a:ext uri="{FF2B5EF4-FFF2-40B4-BE49-F238E27FC236}">
                <a16:creationId xmlns:a16="http://schemas.microsoft.com/office/drawing/2014/main" id="{91D72585-BA97-C029-1498-AAE8CBB0064C}"/>
              </a:ext>
            </a:extLst>
          </p:cNvPr>
          <p:cNvPicPr>
            <a:picLocks noChangeAspect="1"/>
          </p:cNvPicPr>
          <p:nvPr/>
        </p:nvPicPr>
        <p:blipFill>
          <a:blip r:embed="rId6"/>
          <a:stretch>
            <a:fillRect/>
          </a:stretch>
        </p:blipFill>
        <p:spPr>
          <a:xfrm rot="5400000">
            <a:off x="7824555" y="4347984"/>
            <a:ext cx="930459" cy="930459"/>
          </a:xfrm>
          <a:prstGeom prst="rect">
            <a:avLst/>
          </a:prstGeom>
        </p:spPr>
      </p:pic>
      <p:sp>
        <p:nvSpPr>
          <p:cNvPr id="26" name="文本框 25">
            <a:extLst>
              <a:ext uri="{FF2B5EF4-FFF2-40B4-BE49-F238E27FC236}">
                <a16:creationId xmlns:a16="http://schemas.microsoft.com/office/drawing/2014/main" id="{236F7B9D-B8D6-C830-30F6-AAEFA90A77C1}"/>
              </a:ext>
            </a:extLst>
          </p:cNvPr>
          <p:cNvSpPr txBox="1"/>
          <p:nvPr/>
        </p:nvSpPr>
        <p:spPr>
          <a:xfrm>
            <a:off x="7547390" y="5278443"/>
            <a:ext cx="1117928" cy="369332"/>
          </a:xfrm>
          <a:prstGeom prst="rect">
            <a:avLst/>
          </a:prstGeom>
          <a:solidFill>
            <a:schemeClr val="bg1"/>
          </a:solidFill>
        </p:spPr>
        <p:txBody>
          <a:bodyPr wrap="square">
            <a:spAutoFit/>
          </a:bodyPr>
          <a:lstStyle/>
          <a:p>
            <a:r>
              <a:rPr kumimoji="1" lang="en-US" altLang="zh-CN" b="1" dirty="0"/>
              <a:t>DRAM</a:t>
            </a:r>
            <a:endParaRPr lang="zh-CN" altLang="en-US" b="1" dirty="0"/>
          </a:p>
        </p:txBody>
      </p:sp>
      <p:sp>
        <p:nvSpPr>
          <p:cNvPr id="27" name="文本框 26">
            <a:extLst>
              <a:ext uri="{FF2B5EF4-FFF2-40B4-BE49-F238E27FC236}">
                <a16:creationId xmlns:a16="http://schemas.microsoft.com/office/drawing/2014/main" id="{3D64E47A-D4B6-53F4-4C65-4FFE2F4DA40E}"/>
              </a:ext>
            </a:extLst>
          </p:cNvPr>
          <p:cNvSpPr txBox="1"/>
          <p:nvPr/>
        </p:nvSpPr>
        <p:spPr>
          <a:xfrm>
            <a:off x="6551616" y="5294784"/>
            <a:ext cx="1117928" cy="369332"/>
          </a:xfrm>
          <a:prstGeom prst="rect">
            <a:avLst/>
          </a:prstGeom>
          <a:solidFill>
            <a:schemeClr val="bg1"/>
          </a:solidFill>
        </p:spPr>
        <p:txBody>
          <a:bodyPr wrap="square">
            <a:spAutoFit/>
          </a:bodyPr>
          <a:lstStyle/>
          <a:p>
            <a:r>
              <a:rPr kumimoji="1" lang="en-US" altLang="zh-CN" b="1" dirty="0"/>
              <a:t>Bus</a:t>
            </a:r>
            <a:endParaRPr lang="zh-CN" altLang="en-US" b="1" dirty="0"/>
          </a:p>
        </p:txBody>
      </p:sp>
      <p:sp>
        <p:nvSpPr>
          <p:cNvPr id="28" name="矩形 27">
            <a:extLst>
              <a:ext uri="{FF2B5EF4-FFF2-40B4-BE49-F238E27FC236}">
                <a16:creationId xmlns:a16="http://schemas.microsoft.com/office/drawing/2014/main" id="{C5417451-7945-D6CA-FE8D-BB8B90378D10}"/>
              </a:ext>
            </a:extLst>
          </p:cNvPr>
          <p:cNvSpPr/>
          <p:nvPr/>
        </p:nvSpPr>
        <p:spPr>
          <a:xfrm>
            <a:off x="6214234" y="4520086"/>
            <a:ext cx="1002129" cy="146801"/>
          </a:xfrm>
          <a:prstGeom prst="rect">
            <a:avLst/>
          </a:prstGeom>
          <a:solidFill>
            <a:schemeClr val="bg1">
              <a:lumMod val="50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a:extLst>
              <a:ext uri="{FF2B5EF4-FFF2-40B4-BE49-F238E27FC236}">
                <a16:creationId xmlns:a16="http://schemas.microsoft.com/office/drawing/2014/main" id="{93196CF6-0C8A-EE01-288D-4FD3E9C8D4AB}"/>
              </a:ext>
            </a:extLst>
          </p:cNvPr>
          <p:cNvSpPr/>
          <p:nvPr/>
        </p:nvSpPr>
        <p:spPr>
          <a:xfrm>
            <a:off x="6204880" y="4757377"/>
            <a:ext cx="1002129" cy="146801"/>
          </a:xfrm>
          <a:prstGeom prst="rect">
            <a:avLst/>
          </a:prstGeom>
          <a:solidFill>
            <a:schemeClr val="bg1">
              <a:lumMod val="50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7097A510-87E2-EB4B-34EF-A7353791A620}"/>
              </a:ext>
            </a:extLst>
          </p:cNvPr>
          <p:cNvSpPr/>
          <p:nvPr/>
        </p:nvSpPr>
        <p:spPr>
          <a:xfrm>
            <a:off x="6204880" y="5011209"/>
            <a:ext cx="1002129" cy="146801"/>
          </a:xfrm>
          <a:prstGeom prst="rect">
            <a:avLst/>
          </a:prstGeom>
          <a:solidFill>
            <a:schemeClr val="bg1">
              <a:lumMod val="50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0D02C83E-7338-B4E6-1985-AE30B3C67896}"/>
              </a:ext>
            </a:extLst>
          </p:cNvPr>
          <p:cNvSpPr/>
          <p:nvPr/>
        </p:nvSpPr>
        <p:spPr>
          <a:xfrm>
            <a:off x="4440538" y="4574960"/>
            <a:ext cx="1002129" cy="146801"/>
          </a:xfrm>
          <a:prstGeom prst="rect">
            <a:avLst/>
          </a:prstGeom>
          <a:solidFill>
            <a:schemeClr val="bg1">
              <a:lumMod val="50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a:extLst>
              <a:ext uri="{FF2B5EF4-FFF2-40B4-BE49-F238E27FC236}">
                <a16:creationId xmlns:a16="http://schemas.microsoft.com/office/drawing/2014/main" id="{2FA2C1C7-218A-907F-C1B8-D45267F8501F}"/>
              </a:ext>
            </a:extLst>
          </p:cNvPr>
          <p:cNvSpPr/>
          <p:nvPr/>
        </p:nvSpPr>
        <p:spPr>
          <a:xfrm>
            <a:off x="4428791" y="4794431"/>
            <a:ext cx="1002129" cy="146801"/>
          </a:xfrm>
          <a:prstGeom prst="rect">
            <a:avLst/>
          </a:prstGeom>
          <a:solidFill>
            <a:schemeClr val="bg1">
              <a:lumMod val="50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14">
            <a:extLst>
              <a:ext uri="{FF2B5EF4-FFF2-40B4-BE49-F238E27FC236}">
                <a16:creationId xmlns:a16="http://schemas.microsoft.com/office/drawing/2014/main" id="{F533BC6B-C6D9-2B86-153B-E8579FAF57E7}"/>
              </a:ext>
            </a:extLst>
          </p:cNvPr>
          <p:cNvPicPr>
            <a:picLocks noChangeAspect="1"/>
          </p:cNvPicPr>
          <p:nvPr/>
        </p:nvPicPr>
        <p:blipFill>
          <a:blip r:embed="rId5"/>
          <a:stretch>
            <a:fillRect/>
          </a:stretch>
        </p:blipFill>
        <p:spPr>
          <a:xfrm>
            <a:off x="3737893" y="4170046"/>
            <a:ext cx="1002129" cy="1002129"/>
          </a:xfrm>
          <a:prstGeom prst="rect">
            <a:avLst/>
          </a:prstGeom>
        </p:spPr>
      </p:pic>
      <p:sp>
        <p:nvSpPr>
          <p:cNvPr id="39" name="矩形 38">
            <a:extLst>
              <a:ext uri="{FF2B5EF4-FFF2-40B4-BE49-F238E27FC236}">
                <a16:creationId xmlns:a16="http://schemas.microsoft.com/office/drawing/2014/main" id="{3455B84A-CDA4-4231-9F09-3984201E7C25}"/>
              </a:ext>
            </a:extLst>
          </p:cNvPr>
          <p:cNvSpPr/>
          <p:nvPr/>
        </p:nvSpPr>
        <p:spPr>
          <a:xfrm>
            <a:off x="4592938" y="4727360"/>
            <a:ext cx="1002129" cy="146801"/>
          </a:xfrm>
          <a:prstGeom prst="rect">
            <a:avLst/>
          </a:prstGeom>
          <a:solidFill>
            <a:schemeClr val="bg1">
              <a:lumMod val="50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37A28FC5-FBFF-420C-6136-31817FD7E89B}"/>
              </a:ext>
            </a:extLst>
          </p:cNvPr>
          <p:cNvSpPr/>
          <p:nvPr/>
        </p:nvSpPr>
        <p:spPr>
          <a:xfrm rot="3186727">
            <a:off x="1691309" y="3838248"/>
            <a:ext cx="1002129" cy="238853"/>
          </a:xfrm>
          <a:prstGeom prst="rect">
            <a:avLst/>
          </a:prstGeom>
          <a:solidFill>
            <a:schemeClr val="bg1">
              <a:lumMod val="50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F69CE98C-6B64-37EB-10BD-955C3BEF4F30}"/>
              </a:ext>
            </a:extLst>
          </p:cNvPr>
          <p:cNvSpPr/>
          <p:nvPr/>
        </p:nvSpPr>
        <p:spPr>
          <a:xfrm rot="1264110">
            <a:off x="1761387" y="4380821"/>
            <a:ext cx="739193" cy="185582"/>
          </a:xfrm>
          <a:prstGeom prst="rect">
            <a:avLst/>
          </a:prstGeom>
          <a:solidFill>
            <a:schemeClr val="bg1">
              <a:lumMod val="50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矩形 41">
            <a:extLst>
              <a:ext uri="{FF2B5EF4-FFF2-40B4-BE49-F238E27FC236}">
                <a16:creationId xmlns:a16="http://schemas.microsoft.com/office/drawing/2014/main" id="{6901A33D-94FA-A0D5-27F8-12B68D5B9C48}"/>
              </a:ext>
            </a:extLst>
          </p:cNvPr>
          <p:cNvSpPr/>
          <p:nvPr/>
        </p:nvSpPr>
        <p:spPr>
          <a:xfrm rot="19830745">
            <a:off x="1734373" y="5100578"/>
            <a:ext cx="739193" cy="185582"/>
          </a:xfrm>
          <a:prstGeom prst="rect">
            <a:avLst/>
          </a:prstGeom>
          <a:solidFill>
            <a:schemeClr val="bg1">
              <a:lumMod val="50000"/>
            </a:schemeClr>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7" name="组合 36">
            <a:extLst>
              <a:ext uri="{FF2B5EF4-FFF2-40B4-BE49-F238E27FC236}">
                <a16:creationId xmlns:a16="http://schemas.microsoft.com/office/drawing/2014/main" id="{C30BC3BC-879D-348B-FC01-1AED89692B19}"/>
              </a:ext>
            </a:extLst>
          </p:cNvPr>
          <p:cNvGrpSpPr/>
          <p:nvPr/>
        </p:nvGrpSpPr>
        <p:grpSpPr>
          <a:xfrm>
            <a:off x="5048795" y="4355186"/>
            <a:ext cx="1014094" cy="959364"/>
            <a:chOff x="5048795" y="4355186"/>
            <a:chExt cx="1014094" cy="959364"/>
          </a:xfrm>
          <a:solidFill>
            <a:schemeClr val="bg1"/>
          </a:solidFill>
        </p:grpSpPr>
        <p:sp>
          <p:nvSpPr>
            <p:cNvPr id="31" name="矩形 30">
              <a:extLst>
                <a:ext uri="{FF2B5EF4-FFF2-40B4-BE49-F238E27FC236}">
                  <a16:creationId xmlns:a16="http://schemas.microsoft.com/office/drawing/2014/main" id="{2FC89C61-052A-9A40-21AA-A60E0E080C6B}"/>
                </a:ext>
              </a:extLst>
            </p:cNvPr>
            <p:cNvSpPr/>
            <p:nvPr/>
          </p:nvSpPr>
          <p:spPr>
            <a:xfrm>
              <a:off x="5048795" y="4355186"/>
              <a:ext cx="1014094" cy="959364"/>
            </a:xfrm>
            <a:prstGeom prst="rect">
              <a:avLst/>
            </a:prstGeom>
            <a:grp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文本框 33">
              <a:extLst>
                <a:ext uri="{FF2B5EF4-FFF2-40B4-BE49-F238E27FC236}">
                  <a16:creationId xmlns:a16="http://schemas.microsoft.com/office/drawing/2014/main" id="{C3BC78FE-3486-936E-0405-DBE6E2365F2D}"/>
                </a:ext>
              </a:extLst>
            </p:cNvPr>
            <p:cNvSpPr txBox="1"/>
            <p:nvPr/>
          </p:nvSpPr>
          <p:spPr>
            <a:xfrm>
              <a:off x="5166006" y="4651961"/>
              <a:ext cx="878388" cy="369332"/>
            </a:xfrm>
            <a:prstGeom prst="rect">
              <a:avLst/>
            </a:prstGeom>
            <a:grpFill/>
          </p:spPr>
          <p:txBody>
            <a:bodyPr wrap="square">
              <a:spAutoFit/>
            </a:bodyPr>
            <a:lstStyle/>
            <a:p>
              <a:r>
                <a:rPr kumimoji="1" lang="en-US" altLang="zh-CN" dirty="0"/>
                <a:t>PCIe </a:t>
              </a:r>
              <a:endParaRPr lang="zh-CN" altLang="en-US" dirty="0"/>
            </a:p>
          </p:txBody>
        </p:sp>
      </p:grpSp>
    </p:spTree>
    <p:extLst>
      <p:ext uri="{BB962C8B-B14F-4D97-AF65-F5344CB8AC3E}">
        <p14:creationId xmlns:p14="http://schemas.microsoft.com/office/powerpoint/2010/main" val="170815519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471A87-4052-6FC7-7B5B-E3755BE48407}"/>
              </a:ext>
            </a:extLst>
          </p:cNvPr>
          <p:cNvSpPr>
            <a:spLocks noGrp="1"/>
          </p:cNvSpPr>
          <p:nvPr>
            <p:ph type="title"/>
          </p:nvPr>
        </p:nvSpPr>
        <p:spPr/>
        <p:txBody>
          <a:bodyPr/>
          <a:lstStyle/>
          <a:p>
            <a:r>
              <a:rPr kumimoji="1" lang="en-US" altLang="zh-CN" sz="2400" dirty="0" err="1"/>
              <a:t>SmartNIC</a:t>
            </a:r>
            <a:r>
              <a:rPr kumimoji="1" lang="en-US" altLang="zh-CN" sz="2400" dirty="0"/>
              <a:t> in 2010s+: Software-Defined Offloading</a:t>
            </a:r>
            <a:endParaRPr kumimoji="1" lang="zh-CN" altLang="en-US" dirty="0"/>
          </a:p>
        </p:txBody>
      </p:sp>
      <p:sp>
        <p:nvSpPr>
          <p:cNvPr id="3" name="内容占位符 2">
            <a:extLst>
              <a:ext uri="{FF2B5EF4-FFF2-40B4-BE49-F238E27FC236}">
                <a16:creationId xmlns:a16="http://schemas.microsoft.com/office/drawing/2014/main" id="{86F517AF-6270-91DE-6968-B341E190B231}"/>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D95C4097-44E0-3F40-AE6E-AE21513AD76B}"/>
              </a:ext>
            </a:extLst>
          </p:cNvPr>
          <p:cNvSpPr>
            <a:spLocks noGrp="1"/>
          </p:cNvSpPr>
          <p:nvPr>
            <p:ph type="sldNum" sz="quarter" idx="12"/>
          </p:nvPr>
        </p:nvSpPr>
        <p:spPr/>
        <p:txBody>
          <a:bodyPr/>
          <a:lstStyle/>
          <a:p>
            <a:fld id="{ADE361C3-C043-4A6E-BDCE-8DA1E7D90A3B}" type="slidenum">
              <a:rPr lang="zh-CN" altLang="en-US" smtClean="0"/>
              <a:pPr/>
              <a:t>110</a:t>
            </a:fld>
            <a:endParaRPr lang="zh-CN" altLang="en-US" dirty="0"/>
          </a:p>
        </p:txBody>
      </p:sp>
      <p:sp>
        <p:nvSpPr>
          <p:cNvPr id="5" name="矩形 4">
            <a:extLst>
              <a:ext uri="{FF2B5EF4-FFF2-40B4-BE49-F238E27FC236}">
                <a16:creationId xmlns:a16="http://schemas.microsoft.com/office/drawing/2014/main" id="{7DBD95FA-69A6-C1F1-9A56-214C01073532}"/>
              </a:ext>
            </a:extLst>
          </p:cNvPr>
          <p:cNvSpPr/>
          <p:nvPr/>
        </p:nvSpPr>
        <p:spPr>
          <a:xfrm>
            <a:off x="457200" y="1082380"/>
            <a:ext cx="8075240" cy="1044271"/>
          </a:xfrm>
          <a:prstGeom prst="rect">
            <a:avLst/>
          </a:prstGeom>
        </p:spPr>
        <p:style>
          <a:lnRef idx="1">
            <a:schemeClr val="accent3"/>
          </a:lnRef>
          <a:fillRef idx="2">
            <a:schemeClr val="accent3"/>
          </a:fillRef>
          <a:effectRef idx="1">
            <a:schemeClr val="accent3"/>
          </a:effectRef>
          <a:fontRef idx="minor">
            <a:schemeClr val="dk1"/>
          </a:fontRef>
        </p:style>
        <p:txBody>
          <a:bodyPr rtlCol="0" anchor="b" anchorCtr="0"/>
          <a:lstStyle/>
          <a:p>
            <a:r>
              <a:rPr kumimoji="1" lang="en-US" altLang="zh-CN" dirty="0">
                <a:solidFill>
                  <a:schemeClr val="tx1"/>
                </a:solidFill>
              </a:rPr>
              <a:t>Host</a:t>
            </a:r>
            <a:endParaRPr kumimoji="1" lang="zh-CN" altLang="en-US" dirty="0">
              <a:solidFill>
                <a:schemeClr val="tx1"/>
              </a:solidFill>
            </a:endParaRPr>
          </a:p>
        </p:txBody>
      </p:sp>
      <p:sp>
        <p:nvSpPr>
          <p:cNvPr id="6" name="矩形 5">
            <a:extLst>
              <a:ext uri="{FF2B5EF4-FFF2-40B4-BE49-F238E27FC236}">
                <a16:creationId xmlns:a16="http://schemas.microsoft.com/office/drawing/2014/main" id="{D79771A1-0186-877C-77AC-577363F7AB6F}"/>
              </a:ext>
            </a:extLst>
          </p:cNvPr>
          <p:cNvSpPr/>
          <p:nvPr/>
        </p:nvSpPr>
        <p:spPr>
          <a:xfrm>
            <a:off x="457200" y="2248008"/>
            <a:ext cx="8075240" cy="2842978"/>
          </a:xfrm>
          <a:prstGeom prst="rect">
            <a:avLst/>
          </a:prstGeom>
        </p:spPr>
        <p:style>
          <a:lnRef idx="1">
            <a:schemeClr val="accent4"/>
          </a:lnRef>
          <a:fillRef idx="2">
            <a:schemeClr val="accent4"/>
          </a:fillRef>
          <a:effectRef idx="1">
            <a:schemeClr val="accent4"/>
          </a:effectRef>
          <a:fontRef idx="minor">
            <a:schemeClr val="dk1"/>
          </a:fontRef>
        </p:style>
        <p:txBody>
          <a:bodyPr rtlCol="0" anchor="b" anchorCtr="0"/>
          <a:lstStyle/>
          <a:p>
            <a:r>
              <a:rPr kumimoji="1" lang="en-US" altLang="zh-CN" b="1" dirty="0"/>
              <a:t>NIC</a:t>
            </a:r>
            <a:endParaRPr kumimoji="1" lang="zh-CN" altLang="en-US" b="1" dirty="0"/>
          </a:p>
        </p:txBody>
      </p:sp>
      <p:sp>
        <p:nvSpPr>
          <p:cNvPr id="7" name="圆角矩形 6">
            <a:extLst>
              <a:ext uri="{FF2B5EF4-FFF2-40B4-BE49-F238E27FC236}">
                <a16:creationId xmlns:a16="http://schemas.microsoft.com/office/drawing/2014/main" id="{A87F5832-BEEC-0421-491D-3086BA98694B}"/>
              </a:ext>
            </a:extLst>
          </p:cNvPr>
          <p:cNvSpPr/>
          <p:nvPr/>
        </p:nvSpPr>
        <p:spPr>
          <a:xfrm>
            <a:off x="7097095" y="3912259"/>
            <a:ext cx="1196459"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zh-CN" dirty="0"/>
              <a:t>Ethernet</a:t>
            </a:r>
            <a:endParaRPr kumimoji="1" lang="zh-CN" altLang="en-US" dirty="0"/>
          </a:p>
        </p:txBody>
      </p:sp>
      <p:sp>
        <p:nvSpPr>
          <p:cNvPr id="8" name="圆角矩形 7">
            <a:extLst>
              <a:ext uri="{FF2B5EF4-FFF2-40B4-BE49-F238E27FC236}">
                <a16:creationId xmlns:a16="http://schemas.microsoft.com/office/drawing/2014/main" id="{052F3EEC-D9B6-9E22-1956-D10C0C04F3CB}"/>
              </a:ext>
            </a:extLst>
          </p:cNvPr>
          <p:cNvSpPr/>
          <p:nvPr/>
        </p:nvSpPr>
        <p:spPr>
          <a:xfrm>
            <a:off x="680080" y="1289822"/>
            <a:ext cx="1872208" cy="432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dirty="0"/>
              <a:t>VM/Container</a:t>
            </a:r>
            <a:endParaRPr kumimoji="1" lang="zh-CN" altLang="en-US" dirty="0"/>
          </a:p>
        </p:txBody>
      </p:sp>
      <p:sp>
        <p:nvSpPr>
          <p:cNvPr id="9" name="圆角矩形 8">
            <a:extLst>
              <a:ext uri="{FF2B5EF4-FFF2-40B4-BE49-F238E27FC236}">
                <a16:creationId xmlns:a16="http://schemas.microsoft.com/office/drawing/2014/main" id="{62F222A1-4E96-BCE8-5C1E-EB0D591C613A}"/>
              </a:ext>
            </a:extLst>
          </p:cNvPr>
          <p:cNvSpPr/>
          <p:nvPr/>
        </p:nvSpPr>
        <p:spPr>
          <a:xfrm>
            <a:off x="7103732" y="4428517"/>
            <a:ext cx="1196459"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zh-CN" dirty="0"/>
              <a:t>Physical</a:t>
            </a:r>
            <a:endParaRPr kumimoji="1" lang="zh-CN" altLang="en-US" dirty="0"/>
          </a:p>
        </p:txBody>
      </p:sp>
      <p:sp>
        <p:nvSpPr>
          <p:cNvPr id="10" name="圆角矩形 9">
            <a:extLst>
              <a:ext uri="{FF2B5EF4-FFF2-40B4-BE49-F238E27FC236}">
                <a16:creationId xmlns:a16="http://schemas.microsoft.com/office/drawing/2014/main" id="{B1BFC8CE-9D35-A20C-1C83-AB42214669F0}"/>
              </a:ext>
            </a:extLst>
          </p:cNvPr>
          <p:cNvSpPr/>
          <p:nvPr/>
        </p:nvSpPr>
        <p:spPr>
          <a:xfrm>
            <a:off x="6043816" y="4259422"/>
            <a:ext cx="868911"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dirty="0"/>
              <a:t>SR-IOV</a:t>
            </a:r>
            <a:endParaRPr kumimoji="1" lang="zh-CN" altLang="en-US" dirty="0"/>
          </a:p>
        </p:txBody>
      </p:sp>
      <p:sp>
        <p:nvSpPr>
          <p:cNvPr id="11" name="圆角矩形 10">
            <a:extLst>
              <a:ext uri="{FF2B5EF4-FFF2-40B4-BE49-F238E27FC236}">
                <a16:creationId xmlns:a16="http://schemas.microsoft.com/office/drawing/2014/main" id="{077A97FB-C557-AD8C-F065-30A1243D64D7}"/>
              </a:ext>
            </a:extLst>
          </p:cNvPr>
          <p:cNvSpPr/>
          <p:nvPr/>
        </p:nvSpPr>
        <p:spPr>
          <a:xfrm>
            <a:off x="3410973" y="2495230"/>
            <a:ext cx="1872208" cy="710389"/>
          </a:xfrm>
          <a:prstGeom prst="roundRect">
            <a:avLst/>
          </a:prstGeom>
          <a:ln/>
        </p:spPr>
        <p:style>
          <a:lnRef idx="1">
            <a:schemeClr val="dk1"/>
          </a:lnRef>
          <a:fillRef idx="2">
            <a:schemeClr val="dk1"/>
          </a:fillRef>
          <a:effectRef idx="1">
            <a:schemeClr val="dk1"/>
          </a:effectRef>
          <a:fontRef idx="minor">
            <a:schemeClr val="dk1"/>
          </a:fontRef>
        </p:style>
        <p:txBody>
          <a:bodyPr tIns="0" bIns="0" rtlCol="0" anchor="ctr" anchorCtr="0"/>
          <a:lstStyle/>
          <a:p>
            <a:pPr algn="ctr"/>
            <a:r>
              <a:rPr kumimoji="1" lang="en-US" altLang="zh-CN" dirty="0"/>
              <a:t>KV-Store</a:t>
            </a:r>
            <a:endParaRPr kumimoji="1" lang="zh-CN" altLang="en-US" dirty="0"/>
          </a:p>
        </p:txBody>
      </p:sp>
      <p:sp>
        <p:nvSpPr>
          <p:cNvPr id="12" name="圆角矩形 11">
            <a:extLst>
              <a:ext uri="{FF2B5EF4-FFF2-40B4-BE49-F238E27FC236}">
                <a16:creationId xmlns:a16="http://schemas.microsoft.com/office/drawing/2014/main" id="{539DBE37-3047-8E6F-F66B-E58CE217B487}"/>
              </a:ext>
            </a:extLst>
          </p:cNvPr>
          <p:cNvSpPr/>
          <p:nvPr/>
        </p:nvSpPr>
        <p:spPr>
          <a:xfrm>
            <a:off x="707364" y="2587723"/>
            <a:ext cx="1872208" cy="432048"/>
          </a:xfrm>
          <a:prstGeom prst="round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kumimoji="1" lang="en-US" altLang="zh-CN" dirty="0"/>
              <a:t>DFS</a:t>
            </a:r>
            <a:endParaRPr kumimoji="1" lang="zh-CN" altLang="en-US" dirty="0"/>
          </a:p>
        </p:txBody>
      </p:sp>
      <p:sp>
        <p:nvSpPr>
          <p:cNvPr id="13" name="圆角矩形 12">
            <a:extLst>
              <a:ext uri="{FF2B5EF4-FFF2-40B4-BE49-F238E27FC236}">
                <a16:creationId xmlns:a16="http://schemas.microsoft.com/office/drawing/2014/main" id="{83F387CA-C88F-AB56-5A92-31DD0FA39A2E}"/>
              </a:ext>
            </a:extLst>
          </p:cNvPr>
          <p:cNvSpPr/>
          <p:nvPr/>
        </p:nvSpPr>
        <p:spPr>
          <a:xfrm>
            <a:off x="3639214" y="3420405"/>
            <a:ext cx="982508" cy="43204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dirty="0" err="1"/>
              <a:t>NVMe-oF</a:t>
            </a:r>
            <a:endParaRPr kumimoji="1" lang="en-US" altLang="zh-CN" dirty="0"/>
          </a:p>
        </p:txBody>
      </p:sp>
      <p:sp>
        <p:nvSpPr>
          <p:cNvPr id="14" name="圆角矩形 13">
            <a:extLst>
              <a:ext uri="{FF2B5EF4-FFF2-40B4-BE49-F238E27FC236}">
                <a16:creationId xmlns:a16="http://schemas.microsoft.com/office/drawing/2014/main" id="{ABF5A1E9-F543-786D-4EA6-FA051CB9610B}"/>
              </a:ext>
            </a:extLst>
          </p:cNvPr>
          <p:cNvSpPr/>
          <p:nvPr/>
        </p:nvSpPr>
        <p:spPr>
          <a:xfrm>
            <a:off x="3410973" y="1274169"/>
            <a:ext cx="1872208" cy="432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dirty="0"/>
              <a:t>VM</a:t>
            </a:r>
            <a:endParaRPr kumimoji="1" lang="zh-CN" altLang="en-US" dirty="0"/>
          </a:p>
        </p:txBody>
      </p:sp>
      <p:sp>
        <p:nvSpPr>
          <p:cNvPr id="15" name="圆角矩形 14">
            <a:extLst>
              <a:ext uri="{FF2B5EF4-FFF2-40B4-BE49-F238E27FC236}">
                <a16:creationId xmlns:a16="http://schemas.microsoft.com/office/drawing/2014/main" id="{9F129C3D-A91E-6A51-F414-B23B5DF94592}"/>
              </a:ext>
            </a:extLst>
          </p:cNvPr>
          <p:cNvSpPr/>
          <p:nvPr/>
        </p:nvSpPr>
        <p:spPr>
          <a:xfrm>
            <a:off x="6220554" y="1274169"/>
            <a:ext cx="1872208" cy="432048"/>
          </a:xfrm>
          <a:prstGeom prst="round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dirty="0"/>
              <a:t>VM</a:t>
            </a:r>
            <a:endParaRPr kumimoji="1" lang="zh-CN" altLang="en-US" dirty="0"/>
          </a:p>
        </p:txBody>
      </p:sp>
      <p:sp>
        <p:nvSpPr>
          <p:cNvPr id="16" name="圆角矩形 15">
            <a:extLst>
              <a:ext uri="{FF2B5EF4-FFF2-40B4-BE49-F238E27FC236}">
                <a16:creationId xmlns:a16="http://schemas.microsoft.com/office/drawing/2014/main" id="{2C5CD3ED-08AA-0003-4B10-1F24F7D75ABD}"/>
              </a:ext>
            </a:extLst>
          </p:cNvPr>
          <p:cNvSpPr/>
          <p:nvPr/>
        </p:nvSpPr>
        <p:spPr>
          <a:xfrm>
            <a:off x="944948" y="3234557"/>
            <a:ext cx="1322796" cy="8352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kumimoji="1" lang="en-US" altLang="zh-CN" dirty="0"/>
              <a:t>CPU</a:t>
            </a:r>
            <a:endParaRPr kumimoji="1" lang="zh-CN" altLang="en-US" dirty="0"/>
          </a:p>
        </p:txBody>
      </p:sp>
      <p:pic>
        <p:nvPicPr>
          <p:cNvPr id="17" name="图片 16">
            <a:extLst>
              <a:ext uri="{FF2B5EF4-FFF2-40B4-BE49-F238E27FC236}">
                <a16:creationId xmlns:a16="http://schemas.microsoft.com/office/drawing/2014/main" id="{976017AC-AFEC-DF34-1E4F-62AA96B0F71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631572" y="3321960"/>
            <a:ext cx="632854" cy="641292"/>
          </a:xfrm>
          <a:prstGeom prst="rect">
            <a:avLst/>
          </a:prstGeom>
        </p:spPr>
      </p:pic>
      <p:sp>
        <p:nvSpPr>
          <p:cNvPr id="18" name="圆角矩形 17">
            <a:extLst>
              <a:ext uri="{FF2B5EF4-FFF2-40B4-BE49-F238E27FC236}">
                <a16:creationId xmlns:a16="http://schemas.microsoft.com/office/drawing/2014/main" id="{2F93C6C1-7F3C-D7C5-AE04-4F66EEED7067}"/>
              </a:ext>
            </a:extLst>
          </p:cNvPr>
          <p:cNvSpPr/>
          <p:nvPr/>
        </p:nvSpPr>
        <p:spPr>
          <a:xfrm>
            <a:off x="941630" y="4110454"/>
            <a:ext cx="1322796" cy="8352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r>
              <a:rPr kumimoji="1" lang="en-US" altLang="zh-CN" dirty="0"/>
              <a:t>FPGA</a:t>
            </a:r>
            <a:endParaRPr kumimoji="1" lang="zh-CN" altLang="en-US" dirty="0"/>
          </a:p>
        </p:txBody>
      </p:sp>
      <p:pic>
        <p:nvPicPr>
          <p:cNvPr id="19" name="Picture 4" descr="FPGA Taiwan - Home | Facebook">
            <a:extLst>
              <a:ext uri="{FF2B5EF4-FFF2-40B4-BE49-F238E27FC236}">
                <a16:creationId xmlns:a16="http://schemas.microsoft.com/office/drawing/2014/main" id="{031ED0E1-2B58-659F-2ADB-077D7FA6C3EE}"/>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5333" b="89778" l="9778" r="93778">
                        <a14:foregroundMark x1="10667" y1="32000" x2="10667" y2="32000"/>
                        <a14:foregroundMark x1="21333" y1="24889" x2="21333" y2="24889"/>
                        <a14:foregroundMark x1="33778" y1="6222" x2="33778" y2="6222"/>
                        <a14:foregroundMark x1="23111" y1="15111" x2="40889" y2="13778"/>
                        <a14:foregroundMark x1="40889" y1="13778" x2="72000" y2="28444"/>
                        <a14:foregroundMark x1="72000" y1="28444" x2="79556" y2="43111"/>
                        <a14:foregroundMark x1="79556" y1="43111" x2="80000" y2="45778"/>
                        <a14:foregroundMark x1="56444" y1="48444" x2="75111" y2="12000"/>
                        <a14:foregroundMark x1="52444" y1="12444" x2="69333" y2="15111"/>
                        <a14:foregroundMark x1="69333" y1="15111" x2="80889" y2="28889"/>
                        <a14:foregroundMark x1="80889" y1="28889" x2="85333" y2="62222"/>
                        <a14:foregroundMark x1="85333" y1="62222" x2="72444" y2="76000"/>
                        <a14:foregroundMark x1="72444" y1="76000" x2="56000" y2="81333"/>
                        <a14:foregroundMark x1="56000" y1="81333" x2="28889" y2="60444"/>
                        <a14:foregroundMark x1="28889" y1="60444" x2="28889" y2="24000"/>
                        <a14:foregroundMark x1="48000" y1="28889" x2="51111" y2="46222"/>
                        <a14:foregroundMark x1="51111" y1="46222" x2="45778" y2="62222"/>
                        <a14:foregroundMark x1="45778" y1="62222" x2="46667" y2="63111"/>
                        <a14:foregroundMark x1="61333" y1="60000" x2="43111" y2="63556"/>
                        <a14:foregroundMark x1="43111" y1="63556" x2="37778" y2="52889"/>
                        <a14:foregroundMark x1="20889" y1="38222" x2="18222" y2="56000"/>
                        <a14:foregroundMark x1="18222" y1="56000" x2="20444" y2="67111"/>
                        <a14:foregroundMark x1="20444" y1="65778" x2="33778" y2="76000"/>
                        <a14:foregroundMark x1="33778" y1="76000" x2="36000" y2="74667"/>
                        <a14:foregroundMark x1="56000" y1="43556" x2="40444" y2="50222"/>
                        <a14:foregroundMark x1="40444" y1="50222" x2="48000" y2="46667"/>
                        <a14:foregroundMark x1="25333" y1="36000" x2="39111" y2="23556"/>
                        <a14:foregroundMark x1="39111" y1="23556" x2="55556" y2="18222"/>
                        <a14:foregroundMark x1="55556" y1="18222" x2="65333" y2="32000"/>
                        <a14:foregroundMark x1="65333" y1="32000" x2="73778" y2="66222"/>
                        <a14:foregroundMark x1="73778" y1="66222" x2="57333" y2="72889"/>
                        <a14:foregroundMark x1="57333" y1="72889" x2="39556" y2="70222"/>
                        <a14:foregroundMark x1="39556" y1="70222" x2="28889" y2="57778"/>
                        <a14:foregroundMark x1="28889" y1="57778" x2="34667" y2="38667"/>
                        <a14:foregroundMark x1="34667" y1="38667" x2="51111" y2="27556"/>
                        <a14:foregroundMark x1="51111" y1="27556" x2="68444" y2="22667"/>
                        <a14:foregroundMark x1="68444" y1="22667" x2="75556" y2="58667"/>
                        <a14:foregroundMark x1="75556" y1="58667" x2="62222" y2="68889"/>
                        <a14:foregroundMark x1="62222" y1="68889" x2="44444" y2="61333"/>
                        <a14:foregroundMark x1="44444" y1="61333" x2="44889" y2="44000"/>
                        <a14:foregroundMark x1="44889" y1="44000" x2="78222" y2="24000"/>
                        <a14:foregroundMark x1="78222" y1="24000" x2="92000" y2="23111"/>
                        <a14:foregroundMark x1="93333" y1="28444" x2="93333" y2="28444"/>
                        <a14:foregroundMark x1="78667" y1="48889" x2="16000" y2="45778"/>
                        <a14:foregroundMark x1="16000" y1="45778" x2="16444" y2="46222"/>
                        <a14:foregroundMark x1="18667" y1="36444" x2="11111" y2="51556"/>
                        <a14:foregroundMark x1="11111" y1="51556" x2="11111" y2="54222"/>
                        <a14:foregroundMark x1="11111" y1="62667" x2="14222" y2="79556"/>
                        <a14:foregroundMark x1="14222" y1="79556" x2="29778" y2="85778"/>
                        <a14:foregroundMark x1="29778" y1="85778" x2="64444" y2="87556"/>
                        <a14:foregroundMark x1="64444" y1="87556" x2="81333" y2="84000"/>
                        <a14:foregroundMark x1="81333" y1="84000" x2="92000" y2="70667"/>
                        <a14:foregroundMark x1="92000" y1="70667" x2="92889" y2="36444"/>
                        <a14:foregroundMark x1="92889" y1="36444" x2="89778" y2="20000"/>
                        <a14:foregroundMark x1="89778" y1="20000" x2="76000" y2="9333"/>
                        <a14:foregroundMark x1="76000" y1="9333" x2="42667" y2="8000"/>
                        <a14:foregroundMark x1="42667" y1="8000" x2="25778" y2="10222"/>
                        <a14:foregroundMark x1="25778" y1="10222" x2="12889" y2="20889"/>
                        <a14:foregroundMark x1="12889" y1="20889" x2="12000" y2="24444"/>
                        <a14:foregroundMark x1="72444" y1="89333" x2="85778" y2="78222"/>
                        <a14:foregroundMark x1="85778" y1="78222" x2="93333" y2="62667"/>
                        <a14:foregroundMark x1="93333" y1="62667" x2="91556" y2="28889"/>
                        <a14:foregroundMark x1="91556" y1="28889" x2="80889" y2="15556"/>
                        <a14:foregroundMark x1="80889" y1="15556" x2="48000" y2="6222"/>
                        <a14:foregroundMark x1="48000" y1="6222" x2="30222" y2="6667"/>
                        <a14:foregroundMark x1="30222" y1="6667" x2="20444" y2="10667"/>
                        <a14:foregroundMark x1="83556" y1="9778" x2="90222" y2="25778"/>
                        <a14:foregroundMark x1="90222" y1="25778" x2="93333" y2="60000"/>
                        <a14:foregroundMark x1="93333" y1="60000" x2="89778" y2="80444"/>
                        <a14:foregroundMark x1="92889" y1="70667" x2="94222" y2="23111"/>
                        <a14:foregroundMark x1="91556" y1="21333" x2="79556" y2="9778"/>
                        <a14:foregroundMark x1="79556" y1="9778" x2="64000" y2="5333"/>
                      </a14:backgroundRemoval>
                    </a14:imgEffect>
                  </a14:imgLayer>
                </a14:imgProps>
              </a:ext>
              <a:ext uri="{28A0092B-C50C-407E-A947-70E740481C1C}">
                <a14:useLocalDpi xmlns:a14="http://schemas.microsoft.com/office/drawing/2010/main" val="0"/>
              </a:ext>
            </a:extLst>
          </a:blip>
          <a:srcRect/>
          <a:stretch>
            <a:fillRect/>
          </a:stretch>
        </p:blipFill>
        <p:spPr bwMode="auto">
          <a:xfrm>
            <a:off x="1643999" y="4270217"/>
            <a:ext cx="548539" cy="548539"/>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19">
            <a:extLst>
              <a:ext uri="{FF2B5EF4-FFF2-40B4-BE49-F238E27FC236}">
                <a16:creationId xmlns:a16="http://schemas.microsoft.com/office/drawing/2014/main" id="{B4D06254-3F62-E128-2DDC-91F469F1B22B}"/>
              </a:ext>
            </a:extLst>
          </p:cNvPr>
          <p:cNvSpPr/>
          <p:nvPr/>
        </p:nvSpPr>
        <p:spPr>
          <a:xfrm>
            <a:off x="7715274" y="3331024"/>
            <a:ext cx="70385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zh-CN" dirty="0"/>
              <a:t>TCP/IP</a:t>
            </a:r>
            <a:endParaRPr kumimoji="1" lang="zh-CN" altLang="en-US" dirty="0"/>
          </a:p>
        </p:txBody>
      </p:sp>
      <p:sp>
        <p:nvSpPr>
          <p:cNvPr id="21" name="圆角矩形 20">
            <a:extLst>
              <a:ext uri="{FF2B5EF4-FFF2-40B4-BE49-F238E27FC236}">
                <a16:creationId xmlns:a16="http://schemas.microsoft.com/office/drawing/2014/main" id="{245DF77D-496A-5193-8D1E-D9C945F231C0}"/>
              </a:ext>
            </a:extLst>
          </p:cNvPr>
          <p:cNvSpPr/>
          <p:nvPr/>
        </p:nvSpPr>
        <p:spPr>
          <a:xfrm>
            <a:off x="3643381" y="4405005"/>
            <a:ext cx="978341" cy="43204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dirty="0" err="1"/>
              <a:t>VirtIO</a:t>
            </a:r>
            <a:r>
              <a:rPr kumimoji="1" lang="en-US" altLang="zh-CN" dirty="0"/>
              <a:t>-blk</a:t>
            </a:r>
          </a:p>
        </p:txBody>
      </p:sp>
      <p:sp>
        <p:nvSpPr>
          <p:cNvPr id="22" name="圆角矩形 21">
            <a:extLst>
              <a:ext uri="{FF2B5EF4-FFF2-40B4-BE49-F238E27FC236}">
                <a16:creationId xmlns:a16="http://schemas.microsoft.com/office/drawing/2014/main" id="{72DC56A1-093E-1B92-CC8B-47D18CA8EC4A}"/>
              </a:ext>
            </a:extLst>
          </p:cNvPr>
          <p:cNvSpPr/>
          <p:nvPr/>
        </p:nvSpPr>
        <p:spPr>
          <a:xfrm>
            <a:off x="3635896" y="3922470"/>
            <a:ext cx="982508" cy="43204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dirty="0"/>
              <a:t>Hashing</a:t>
            </a:r>
          </a:p>
        </p:txBody>
      </p:sp>
      <p:sp>
        <p:nvSpPr>
          <p:cNvPr id="23" name="圆角矩形 22">
            <a:extLst>
              <a:ext uri="{FF2B5EF4-FFF2-40B4-BE49-F238E27FC236}">
                <a16:creationId xmlns:a16="http://schemas.microsoft.com/office/drawing/2014/main" id="{A379D58D-70F8-221B-0F11-7D058CF9A4FA}"/>
              </a:ext>
            </a:extLst>
          </p:cNvPr>
          <p:cNvSpPr/>
          <p:nvPr/>
        </p:nvSpPr>
        <p:spPr>
          <a:xfrm>
            <a:off x="4671332" y="3928724"/>
            <a:ext cx="982508" cy="43204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dirty="0" err="1"/>
              <a:t>Dedup</a:t>
            </a:r>
            <a:r>
              <a:rPr kumimoji="1" lang="en-US" altLang="zh-CN" dirty="0"/>
              <a:t>.</a:t>
            </a:r>
          </a:p>
        </p:txBody>
      </p:sp>
      <p:sp>
        <p:nvSpPr>
          <p:cNvPr id="24" name="圆角矩形 23">
            <a:extLst>
              <a:ext uri="{FF2B5EF4-FFF2-40B4-BE49-F238E27FC236}">
                <a16:creationId xmlns:a16="http://schemas.microsoft.com/office/drawing/2014/main" id="{91C6D5D0-FC0B-A2AC-12C9-66D919D4AE74}"/>
              </a:ext>
            </a:extLst>
          </p:cNvPr>
          <p:cNvSpPr/>
          <p:nvPr/>
        </p:nvSpPr>
        <p:spPr>
          <a:xfrm>
            <a:off x="4671332" y="3420405"/>
            <a:ext cx="982508" cy="43204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dirty="0"/>
              <a:t>Comp.</a:t>
            </a:r>
          </a:p>
        </p:txBody>
      </p:sp>
      <p:sp>
        <p:nvSpPr>
          <p:cNvPr id="25" name="圆角矩形 24">
            <a:extLst>
              <a:ext uri="{FF2B5EF4-FFF2-40B4-BE49-F238E27FC236}">
                <a16:creationId xmlns:a16="http://schemas.microsoft.com/office/drawing/2014/main" id="{C2411FE8-3CA5-D531-C21B-DC0F43121594}"/>
              </a:ext>
            </a:extLst>
          </p:cNvPr>
          <p:cNvSpPr/>
          <p:nvPr/>
        </p:nvSpPr>
        <p:spPr>
          <a:xfrm>
            <a:off x="6948264" y="3331024"/>
            <a:ext cx="703854"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ctr"/>
            <a:r>
              <a:rPr kumimoji="1" lang="en-US" altLang="zh-CN" dirty="0" err="1"/>
              <a:t>RoCE</a:t>
            </a:r>
            <a:endParaRPr kumimoji="1" lang="zh-CN" altLang="en-US" dirty="0"/>
          </a:p>
        </p:txBody>
      </p:sp>
      <p:sp>
        <p:nvSpPr>
          <p:cNvPr id="26" name="圆角矩形 25">
            <a:extLst>
              <a:ext uri="{FF2B5EF4-FFF2-40B4-BE49-F238E27FC236}">
                <a16:creationId xmlns:a16="http://schemas.microsoft.com/office/drawing/2014/main" id="{B36AC39C-2A46-8948-E29E-448F64DE6405}"/>
              </a:ext>
            </a:extLst>
          </p:cNvPr>
          <p:cNvSpPr/>
          <p:nvPr/>
        </p:nvSpPr>
        <p:spPr>
          <a:xfrm>
            <a:off x="2540643" y="3420405"/>
            <a:ext cx="827218" cy="43204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dirty="0"/>
              <a:t>IPsec</a:t>
            </a:r>
          </a:p>
        </p:txBody>
      </p:sp>
      <p:sp>
        <p:nvSpPr>
          <p:cNvPr id="27" name="圆角矩形 26">
            <a:extLst>
              <a:ext uri="{FF2B5EF4-FFF2-40B4-BE49-F238E27FC236}">
                <a16:creationId xmlns:a16="http://schemas.microsoft.com/office/drawing/2014/main" id="{95CB93CF-BCA9-5C01-7D2E-B8D3591D527A}"/>
              </a:ext>
            </a:extLst>
          </p:cNvPr>
          <p:cNvSpPr/>
          <p:nvPr/>
        </p:nvSpPr>
        <p:spPr>
          <a:xfrm>
            <a:off x="2531192" y="3943005"/>
            <a:ext cx="827218" cy="43204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dirty="0"/>
              <a:t>Encrypt.</a:t>
            </a:r>
          </a:p>
        </p:txBody>
      </p:sp>
      <p:sp>
        <p:nvSpPr>
          <p:cNvPr id="28" name="圆角矩形 27">
            <a:extLst>
              <a:ext uri="{FF2B5EF4-FFF2-40B4-BE49-F238E27FC236}">
                <a16:creationId xmlns:a16="http://schemas.microsoft.com/office/drawing/2014/main" id="{979F4F4F-AF5E-3FE1-D30E-B3BFB1AD27A3}"/>
              </a:ext>
            </a:extLst>
          </p:cNvPr>
          <p:cNvSpPr/>
          <p:nvPr/>
        </p:nvSpPr>
        <p:spPr>
          <a:xfrm>
            <a:off x="2540643" y="4452919"/>
            <a:ext cx="827218" cy="432048"/>
          </a:xfrm>
          <a:prstGeom prst="roundRect">
            <a:avLst/>
          </a:prstGeom>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dirty="0"/>
              <a:t>RAND</a:t>
            </a:r>
          </a:p>
        </p:txBody>
      </p:sp>
      <p:sp>
        <p:nvSpPr>
          <p:cNvPr id="29" name="圆角矩形 28">
            <a:extLst>
              <a:ext uri="{FF2B5EF4-FFF2-40B4-BE49-F238E27FC236}">
                <a16:creationId xmlns:a16="http://schemas.microsoft.com/office/drawing/2014/main" id="{DB3F0DD9-5FD2-B076-274E-7B59DAC315A7}"/>
              </a:ext>
            </a:extLst>
          </p:cNvPr>
          <p:cNvSpPr/>
          <p:nvPr/>
        </p:nvSpPr>
        <p:spPr>
          <a:xfrm>
            <a:off x="6043817" y="3746214"/>
            <a:ext cx="868911"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dirty="0"/>
              <a:t>OVS</a:t>
            </a:r>
            <a:endParaRPr kumimoji="1" lang="zh-CN" altLang="en-US" dirty="0"/>
          </a:p>
        </p:txBody>
      </p:sp>
      <p:sp>
        <p:nvSpPr>
          <p:cNvPr id="30" name="圆角矩形 29">
            <a:extLst>
              <a:ext uri="{FF2B5EF4-FFF2-40B4-BE49-F238E27FC236}">
                <a16:creationId xmlns:a16="http://schemas.microsoft.com/office/drawing/2014/main" id="{7A6FCAF7-2A8E-95F2-00D7-98BAACFE33D4}"/>
              </a:ext>
            </a:extLst>
          </p:cNvPr>
          <p:cNvSpPr/>
          <p:nvPr/>
        </p:nvSpPr>
        <p:spPr>
          <a:xfrm>
            <a:off x="6160071" y="2496465"/>
            <a:ext cx="731650" cy="738091"/>
          </a:xfrm>
          <a:prstGeom prst="roundRect">
            <a:avLst/>
          </a:prstGeom>
          <a:ln/>
        </p:spPr>
        <p:style>
          <a:lnRef idx="1">
            <a:schemeClr val="dk1"/>
          </a:lnRef>
          <a:fillRef idx="2">
            <a:schemeClr val="dk1"/>
          </a:fillRef>
          <a:effectRef idx="1">
            <a:schemeClr val="dk1"/>
          </a:effectRef>
          <a:fontRef idx="minor">
            <a:schemeClr val="dk1"/>
          </a:fontRef>
        </p:style>
        <p:txBody>
          <a:bodyPr wrap="none" rtlCol="0" anchor="ctr"/>
          <a:lstStyle/>
          <a:p>
            <a:pPr algn="ctr"/>
            <a:r>
              <a:rPr kumimoji="1" lang="en-US" altLang="zh-CN" dirty="0"/>
              <a:t>DPDK</a:t>
            </a:r>
          </a:p>
        </p:txBody>
      </p:sp>
      <p:sp>
        <p:nvSpPr>
          <p:cNvPr id="31" name="圆角矩形 30">
            <a:extLst>
              <a:ext uri="{FF2B5EF4-FFF2-40B4-BE49-F238E27FC236}">
                <a16:creationId xmlns:a16="http://schemas.microsoft.com/office/drawing/2014/main" id="{FAFEC11D-F2A7-F4F6-CE4D-4A7FD4D4FD20}"/>
              </a:ext>
            </a:extLst>
          </p:cNvPr>
          <p:cNvSpPr/>
          <p:nvPr/>
        </p:nvSpPr>
        <p:spPr>
          <a:xfrm>
            <a:off x="6945984" y="2492554"/>
            <a:ext cx="572808" cy="738091"/>
          </a:xfrm>
          <a:prstGeom prst="roundRect">
            <a:avLst/>
          </a:prstGeom>
          <a:ln/>
        </p:spPr>
        <p:style>
          <a:lnRef idx="1">
            <a:schemeClr val="dk1"/>
          </a:lnRef>
          <a:fillRef idx="2">
            <a:schemeClr val="dk1"/>
          </a:fillRef>
          <a:effectRef idx="1">
            <a:schemeClr val="dk1"/>
          </a:effectRef>
          <a:fontRef idx="minor">
            <a:schemeClr val="dk1"/>
          </a:fontRef>
        </p:style>
        <p:txBody>
          <a:bodyPr wrap="none" rtlCol="0" anchor="ctr"/>
          <a:lstStyle/>
          <a:p>
            <a:pPr algn="ctr"/>
            <a:r>
              <a:rPr kumimoji="1" lang="en-US" altLang="zh-CN" dirty="0"/>
              <a:t>SDN</a:t>
            </a:r>
          </a:p>
        </p:txBody>
      </p:sp>
      <p:sp>
        <p:nvSpPr>
          <p:cNvPr id="32" name="圆角矩形 31">
            <a:extLst>
              <a:ext uri="{FF2B5EF4-FFF2-40B4-BE49-F238E27FC236}">
                <a16:creationId xmlns:a16="http://schemas.microsoft.com/office/drawing/2014/main" id="{F0996183-70C1-2A1A-6F7C-A8799AC3DFAA}"/>
              </a:ext>
            </a:extLst>
          </p:cNvPr>
          <p:cNvSpPr/>
          <p:nvPr/>
        </p:nvSpPr>
        <p:spPr>
          <a:xfrm>
            <a:off x="7570811" y="2496051"/>
            <a:ext cx="562039" cy="738091"/>
          </a:xfrm>
          <a:prstGeom prst="roundRect">
            <a:avLst/>
          </a:prstGeom>
          <a:ln/>
        </p:spPr>
        <p:style>
          <a:lnRef idx="1">
            <a:schemeClr val="dk1"/>
          </a:lnRef>
          <a:fillRef idx="2">
            <a:schemeClr val="dk1"/>
          </a:fillRef>
          <a:effectRef idx="1">
            <a:schemeClr val="dk1"/>
          </a:effectRef>
          <a:fontRef idx="minor">
            <a:schemeClr val="dk1"/>
          </a:fontRef>
        </p:style>
        <p:txBody>
          <a:bodyPr wrap="none" rtlCol="0" anchor="ctr"/>
          <a:lstStyle/>
          <a:p>
            <a:pPr algn="ctr"/>
            <a:r>
              <a:rPr kumimoji="1" lang="en-US" altLang="zh-CN" dirty="0"/>
              <a:t>OVS</a:t>
            </a:r>
          </a:p>
        </p:txBody>
      </p:sp>
    </p:spTree>
    <p:extLst>
      <p:ext uri="{BB962C8B-B14F-4D97-AF65-F5344CB8AC3E}">
        <p14:creationId xmlns:p14="http://schemas.microsoft.com/office/powerpoint/2010/main" val="8737171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7DFF3B-E267-54D0-FFCE-6369EFF172AB}"/>
              </a:ext>
            </a:extLst>
          </p:cNvPr>
          <p:cNvSpPr>
            <a:spLocks noGrp="1"/>
          </p:cNvSpPr>
          <p:nvPr>
            <p:ph type="title"/>
          </p:nvPr>
        </p:nvSpPr>
        <p:spPr/>
        <p:txBody>
          <a:bodyPr/>
          <a:lstStyle/>
          <a:p>
            <a:r>
              <a:rPr kumimoji="1" lang="en-US" altLang="zh-CN" dirty="0"/>
              <a:t>Challenges in offloading </a:t>
            </a:r>
            <a:endParaRPr kumimoji="1" lang="zh-CN" altLang="en-US" dirty="0"/>
          </a:p>
        </p:txBody>
      </p:sp>
      <p:sp>
        <p:nvSpPr>
          <p:cNvPr id="3" name="内容占位符 2">
            <a:extLst>
              <a:ext uri="{FF2B5EF4-FFF2-40B4-BE49-F238E27FC236}">
                <a16:creationId xmlns:a16="http://schemas.microsoft.com/office/drawing/2014/main" id="{3B7F4BC9-0552-D0EA-41CB-D54FE1E8DB32}"/>
              </a:ext>
            </a:extLst>
          </p:cNvPr>
          <p:cNvSpPr>
            <a:spLocks noGrp="1"/>
          </p:cNvSpPr>
          <p:nvPr>
            <p:ph idx="1"/>
          </p:nvPr>
        </p:nvSpPr>
        <p:spPr/>
        <p:txBody>
          <a:bodyPr/>
          <a:lstStyle/>
          <a:p>
            <a:r>
              <a:rPr kumimoji="1" lang="en-US" altLang="zh-CN" dirty="0"/>
              <a:t>Costly communications between host and </a:t>
            </a:r>
            <a:r>
              <a:rPr kumimoji="1" lang="en-US" altLang="zh-CN" dirty="0" err="1"/>
              <a:t>SmartNIC</a:t>
            </a:r>
            <a:endParaRPr kumimoji="1" lang="en-US" altLang="zh-CN" dirty="0"/>
          </a:p>
          <a:p>
            <a:pPr lvl="1"/>
            <a:r>
              <a:rPr kumimoji="1" lang="en-US" altLang="zh-CN" dirty="0"/>
              <a:t>The latency of PCIe is much higher than DRAM access </a:t>
            </a:r>
          </a:p>
          <a:p>
            <a:pPr lvl="2"/>
            <a:r>
              <a:rPr kumimoji="1" lang="en-US" altLang="zh-CN" sz="1800" dirty="0"/>
              <a:t>E.g., 1000ns vs. 100ns  </a:t>
            </a:r>
          </a:p>
          <a:p>
            <a:r>
              <a:rPr kumimoji="1" lang="en-US" altLang="zh-CN" dirty="0"/>
              <a:t>Wimpy computing power due to energy restrictions </a:t>
            </a:r>
          </a:p>
          <a:p>
            <a:pPr lvl="1"/>
            <a:r>
              <a:rPr kumimoji="1" lang="en-US" altLang="zh-CN" dirty="0"/>
              <a:t>NIC’s on-board CPU is typically slower than the host </a:t>
            </a:r>
            <a:endParaRPr kumimoji="1" lang="zh-CN" altLang="en-US" dirty="0"/>
          </a:p>
        </p:txBody>
      </p:sp>
      <p:sp>
        <p:nvSpPr>
          <p:cNvPr id="4" name="灯片编号占位符 3">
            <a:extLst>
              <a:ext uri="{FF2B5EF4-FFF2-40B4-BE49-F238E27FC236}">
                <a16:creationId xmlns:a16="http://schemas.microsoft.com/office/drawing/2014/main" id="{27DB8677-B7D0-378E-648F-3CC2D7F8CB90}"/>
              </a:ext>
            </a:extLst>
          </p:cNvPr>
          <p:cNvSpPr>
            <a:spLocks noGrp="1"/>
          </p:cNvSpPr>
          <p:nvPr>
            <p:ph type="sldNum" sz="quarter" idx="12"/>
          </p:nvPr>
        </p:nvSpPr>
        <p:spPr/>
        <p:txBody>
          <a:bodyPr/>
          <a:lstStyle/>
          <a:p>
            <a:fld id="{ADE361C3-C043-4A6E-BDCE-8DA1E7D90A3B}" type="slidenum">
              <a:rPr lang="zh-CN" altLang="en-US" smtClean="0"/>
              <a:pPr/>
              <a:t>111</a:t>
            </a:fld>
            <a:endParaRPr lang="zh-CN" altLang="en-US" dirty="0"/>
          </a:p>
        </p:txBody>
      </p:sp>
      <p:pic>
        <p:nvPicPr>
          <p:cNvPr id="5" name="Picture 2" descr="SmartNIC Block Diagram">
            <a:extLst>
              <a:ext uri="{FF2B5EF4-FFF2-40B4-BE49-F238E27FC236}">
                <a16:creationId xmlns:a16="http://schemas.microsoft.com/office/drawing/2014/main" id="{5D41D4C2-B1AF-2F52-B109-8827C0EA71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696" y="3164368"/>
            <a:ext cx="6552728" cy="2637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73606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BBE44-F90E-8B65-1DCA-7B3B8A0522D9}"/>
              </a:ext>
            </a:extLst>
          </p:cNvPr>
          <p:cNvSpPr>
            <a:spLocks noGrp="1"/>
          </p:cNvSpPr>
          <p:nvPr>
            <p:ph type="title"/>
          </p:nvPr>
        </p:nvSpPr>
        <p:spPr/>
        <p:txBody>
          <a:bodyPr/>
          <a:lstStyle/>
          <a:p>
            <a:r>
              <a:rPr kumimoji="1" lang="en-US" altLang="zh-CN" dirty="0"/>
              <a:t>Brief summary of </a:t>
            </a:r>
            <a:r>
              <a:rPr kumimoji="1" lang="en-US" altLang="zh-CN" dirty="0" err="1"/>
              <a:t>SmartNICs</a:t>
            </a:r>
            <a:endParaRPr kumimoji="1" lang="zh-CN" altLang="en-US" dirty="0"/>
          </a:p>
        </p:txBody>
      </p:sp>
      <p:sp>
        <p:nvSpPr>
          <p:cNvPr id="3" name="内容占位符 2">
            <a:extLst>
              <a:ext uri="{FF2B5EF4-FFF2-40B4-BE49-F238E27FC236}">
                <a16:creationId xmlns:a16="http://schemas.microsoft.com/office/drawing/2014/main" id="{4EB010A2-075D-1B30-6C55-F711B8C423EF}"/>
              </a:ext>
            </a:extLst>
          </p:cNvPr>
          <p:cNvSpPr>
            <a:spLocks noGrp="1"/>
          </p:cNvSpPr>
          <p:nvPr>
            <p:ph idx="1"/>
          </p:nvPr>
        </p:nvSpPr>
        <p:spPr>
          <a:xfrm>
            <a:off x="457200" y="1129308"/>
            <a:ext cx="8229600" cy="648072"/>
          </a:xfrm>
        </p:spPr>
        <p:txBody>
          <a:bodyPr/>
          <a:lstStyle/>
          <a:p>
            <a:r>
              <a:rPr kumimoji="1" lang="en-US" altLang="zh-CN" dirty="0"/>
              <a:t>Note that each type of the NIC can be on-path or off-path </a:t>
            </a:r>
            <a:endParaRPr kumimoji="1" lang="zh-CN" altLang="en-US" dirty="0"/>
          </a:p>
        </p:txBody>
      </p:sp>
      <p:sp>
        <p:nvSpPr>
          <p:cNvPr id="4" name="灯片编号占位符 3">
            <a:extLst>
              <a:ext uri="{FF2B5EF4-FFF2-40B4-BE49-F238E27FC236}">
                <a16:creationId xmlns:a16="http://schemas.microsoft.com/office/drawing/2014/main" id="{8D29EA2D-21DA-961B-D285-2A8CDFB05C0B}"/>
              </a:ext>
            </a:extLst>
          </p:cNvPr>
          <p:cNvSpPr>
            <a:spLocks noGrp="1"/>
          </p:cNvSpPr>
          <p:nvPr>
            <p:ph type="sldNum" sz="quarter" idx="12"/>
          </p:nvPr>
        </p:nvSpPr>
        <p:spPr/>
        <p:txBody>
          <a:bodyPr/>
          <a:lstStyle/>
          <a:p>
            <a:fld id="{ADE361C3-C043-4A6E-BDCE-8DA1E7D90A3B}" type="slidenum">
              <a:rPr lang="zh-CN" altLang="en-US" smtClean="0"/>
              <a:pPr/>
              <a:t>112</a:t>
            </a:fld>
            <a:endParaRPr lang="zh-CN" altLang="en-US" dirty="0"/>
          </a:p>
        </p:txBody>
      </p:sp>
      <p:graphicFrame>
        <p:nvGraphicFramePr>
          <p:cNvPr id="5" name="表格 7">
            <a:extLst>
              <a:ext uri="{FF2B5EF4-FFF2-40B4-BE49-F238E27FC236}">
                <a16:creationId xmlns:a16="http://schemas.microsoft.com/office/drawing/2014/main" id="{FFD3A392-D9D8-322F-6E48-666FFE42A855}"/>
              </a:ext>
            </a:extLst>
          </p:cNvPr>
          <p:cNvGraphicFramePr>
            <a:graphicFrameLocks noGrp="1"/>
          </p:cNvGraphicFramePr>
          <p:nvPr>
            <p:extLst>
              <p:ext uri="{D42A27DB-BD31-4B8C-83A1-F6EECF244321}">
                <p14:modId xmlns:p14="http://schemas.microsoft.com/office/powerpoint/2010/main" val="1164995628"/>
              </p:ext>
            </p:extLst>
          </p:nvPr>
        </p:nvGraphicFramePr>
        <p:xfrm>
          <a:off x="651444" y="2029750"/>
          <a:ext cx="7841112" cy="2286000"/>
        </p:xfrm>
        <a:graphic>
          <a:graphicData uri="http://schemas.openxmlformats.org/drawingml/2006/table">
            <a:tbl>
              <a:tblPr firstRow="1" bandRow="1">
                <a:tableStyleId>{5940675A-B579-460E-94D1-54222C63F5DA}</a:tableStyleId>
              </a:tblPr>
              <a:tblGrid>
                <a:gridCol w="956275">
                  <a:extLst>
                    <a:ext uri="{9D8B030D-6E8A-4147-A177-3AD203B41FA5}">
                      <a16:colId xmlns:a16="http://schemas.microsoft.com/office/drawing/2014/main" val="3702073068"/>
                    </a:ext>
                  </a:extLst>
                </a:gridCol>
                <a:gridCol w="1155620">
                  <a:extLst>
                    <a:ext uri="{9D8B030D-6E8A-4147-A177-3AD203B41FA5}">
                      <a16:colId xmlns:a16="http://schemas.microsoft.com/office/drawing/2014/main" val="317382410"/>
                    </a:ext>
                  </a:extLst>
                </a:gridCol>
                <a:gridCol w="1368152">
                  <a:extLst>
                    <a:ext uri="{9D8B030D-6E8A-4147-A177-3AD203B41FA5}">
                      <a16:colId xmlns:a16="http://schemas.microsoft.com/office/drawing/2014/main" val="207186358"/>
                    </a:ext>
                  </a:extLst>
                </a:gridCol>
                <a:gridCol w="1296144">
                  <a:extLst>
                    <a:ext uri="{9D8B030D-6E8A-4147-A177-3AD203B41FA5}">
                      <a16:colId xmlns:a16="http://schemas.microsoft.com/office/drawing/2014/main" val="610823419"/>
                    </a:ext>
                  </a:extLst>
                </a:gridCol>
                <a:gridCol w="1224136">
                  <a:extLst>
                    <a:ext uri="{9D8B030D-6E8A-4147-A177-3AD203B41FA5}">
                      <a16:colId xmlns:a16="http://schemas.microsoft.com/office/drawing/2014/main" val="3109605017"/>
                    </a:ext>
                  </a:extLst>
                </a:gridCol>
                <a:gridCol w="957787">
                  <a:extLst>
                    <a:ext uri="{9D8B030D-6E8A-4147-A177-3AD203B41FA5}">
                      <a16:colId xmlns:a16="http://schemas.microsoft.com/office/drawing/2014/main" val="561799911"/>
                    </a:ext>
                  </a:extLst>
                </a:gridCol>
                <a:gridCol w="882998">
                  <a:extLst>
                    <a:ext uri="{9D8B030D-6E8A-4147-A177-3AD203B41FA5}">
                      <a16:colId xmlns:a16="http://schemas.microsoft.com/office/drawing/2014/main" val="3264981308"/>
                    </a:ext>
                  </a:extLst>
                </a:gridCol>
              </a:tblGrid>
              <a:tr h="370840">
                <a:tc>
                  <a:txBody>
                    <a:bodyPr/>
                    <a:lstStyle/>
                    <a:p>
                      <a:pPr algn="ctr"/>
                      <a:endParaRPr lang="zh-CN" altLang="en-US" sz="1400" dirty="0"/>
                    </a:p>
                  </a:txBody>
                  <a:tcPr anchor="ctr"/>
                </a:tc>
                <a:tc>
                  <a:txBody>
                    <a:bodyPr/>
                    <a:lstStyle/>
                    <a:p>
                      <a:pPr algn="ctr"/>
                      <a:r>
                        <a:rPr lang="en-US" altLang="zh-CN" sz="1400" dirty="0"/>
                        <a:t>Product</a:t>
                      </a:r>
                      <a:endParaRPr lang="zh-CN" altLang="en-US" sz="1400" dirty="0"/>
                    </a:p>
                  </a:txBody>
                  <a:tcPr anchor="ctr"/>
                </a:tc>
                <a:tc>
                  <a:txBody>
                    <a:bodyPr/>
                    <a:lstStyle/>
                    <a:p>
                      <a:pPr algn="ctr"/>
                      <a:r>
                        <a:rPr lang="en-US" altLang="zh-CN" sz="1400" dirty="0"/>
                        <a:t>Programmable Unit</a:t>
                      </a:r>
                      <a:endParaRPr lang="zh-CN" altLang="en-US" sz="1400" dirty="0"/>
                    </a:p>
                  </a:txBody>
                  <a:tcPr anchor="ctr"/>
                </a:tc>
                <a:tc>
                  <a:txBody>
                    <a:bodyPr/>
                    <a:lstStyle/>
                    <a:p>
                      <a:pPr algn="ctr"/>
                      <a:r>
                        <a:rPr lang="en-US" altLang="zh-CN" sz="1400" dirty="0"/>
                        <a:t>Programming Language</a:t>
                      </a:r>
                      <a:endParaRPr lang="zh-CN" altLang="en-US" sz="1400" dirty="0"/>
                    </a:p>
                  </a:txBody>
                  <a:tcPr anchor="ctr"/>
                </a:tc>
                <a:tc>
                  <a:txBody>
                    <a:bodyPr/>
                    <a:lstStyle/>
                    <a:p>
                      <a:pPr algn="ctr"/>
                      <a:r>
                        <a:rPr lang="en-US" altLang="zh-CN" sz="1400" dirty="0"/>
                        <a:t>Performance</a:t>
                      </a:r>
                      <a:endParaRPr lang="zh-CN" altLang="en-US" sz="1400" dirty="0"/>
                    </a:p>
                  </a:txBody>
                  <a:tcPr anchor="ctr"/>
                </a:tc>
                <a:tc>
                  <a:txBody>
                    <a:bodyPr/>
                    <a:lstStyle/>
                    <a:p>
                      <a:pPr algn="ctr"/>
                      <a:r>
                        <a:rPr lang="en-US" altLang="zh-CN" sz="1400" dirty="0"/>
                        <a:t>Flexibility</a:t>
                      </a:r>
                      <a:endParaRPr lang="zh-CN" altLang="en-US" sz="1400" dirty="0"/>
                    </a:p>
                  </a:txBody>
                  <a:tcPr anchor="ctr"/>
                </a:tc>
                <a:tc>
                  <a:txBody>
                    <a:bodyPr/>
                    <a:lstStyle/>
                    <a:p>
                      <a:pPr algn="ctr"/>
                      <a:r>
                        <a:rPr lang="en-US" altLang="zh-CN" sz="1400" dirty="0"/>
                        <a:t>Cost</a:t>
                      </a:r>
                      <a:endParaRPr lang="zh-CN" altLang="en-US" sz="1400" dirty="0"/>
                    </a:p>
                  </a:txBody>
                  <a:tcPr anchor="ctr"/>
                </a:tc>
                <a:extLst>
                  <a:ext uri="{0D108BD9-81ED-4DB2-BD59-A6C34878D82A}">
                    <a16:rowId xmlns:a16="http://schemas.microsoft.com/office/drawing/2014/main" val="3043829567"/>
                  </a:ext>
                </a:extLst>
              </a:tr>
              <a:tr h="370840">
                <a:tc>
                  <a:txBody>
                    <a:bodyPr/>
                    <a:lstStyle/>
                    <a:p>
                      <a:pPr algn="ctr"/>
                      <a:r>
                        <a:rPr lang="en-US" altLang="zh-CN" sz="1400" dirty="0"/>
                        <a:t>ASIC Based</a:t>
                      </a:r>
                      <a:endParaRPr lang="zh-CN" altLang="en-US" sz="1400" dirty="0"/>
                    </a:p>
                  </a:txBody>
                  <a:tcPr anchor="ctr"/>
                </a:tc>
                <a:tc>
                  <a:txBody>
                    <a:bodyPr/>
                    <a:lstStyle/>
                    <a:p>
                      <a:pPr algn="ctr"/>
                      <a:r>
                        <a:rPr lang="en-US" altLang="zh-CN" sz="1400" dirty="0"/>
                        <a:t>Mellanox</a:t>
                      </a:r>
                    </a:p>
                    <a:p>
                      <a:pPr algn="ctr"/>
                      <a:r>
                        <a:rPr lang="en-US" altLang="zh-CN" sz="1400" dirty="0"/>
                        <a:t>ConnectX-6</a:t>
                      </a:r>
                      <a:endParaRPr lang="zh-CN" altLang="en-US" sz="1400" dirty="0"/>
                    </a:p>
                  </a:txBody>
                  <a:tcPr anchor="ctr"/>
                </a:tc>
                <a:tc>
                  <a:txBody>
                    <a:bodyPr/>
                    <a:lstStyle/>
                    <a:p>
                      <a:pPr algn="ctr"/>
                      <a:r>
                        <a:rPr lang="en-US" altLang="zh-CN" sz="1400" dirty="0"/>
                        <a:t>\</a:t>
                      </a:r>
                      <a:endParaRPr lang="zh-CN" altLang="en-US" sz="1400" dirty="0"/>
                    </a:p>
                  </a:txBody>
                  <a:tcPr anchor="ctr"/>
                </a:tc>
                <a:tc>
                  <a:txBody>
                    <a:bodyPr/>
                    <a:lstStyle/>
                    <a:p>
                      <a:pPr algn="ctr"/>
                      <a:r>
                        <a:rPr lang="en-US" altLang="zh-CN" sz="1400" dirty="0"/>
                        <a:t>\</a:t>
                      </a:r>
                      <a:endParaRPr lang="zh-CN" altLang="en-US" sz="1400" dirty="0"/>
                    </a:p>
                  </a:txBody>
                  <a:tcPr anchor="ctr"/>
                </a:tc>
                <a:tc>
                  <a:txBody>
                    <a:bodyPr/>
                    <a:lstStyle/>
                    <a:p>
                      <a:pPr algn="ctr"/>
                      <a:r>
                        <a:rPr lang="en-US" altLang="zh-CN" sz="1400" dirty="0"/>
                        <a:t>High</a:t>
                      </a:r>
                      <a:endParaRPr lang="zh-CN" altLang="en-US" sz="1400" dirty="0"/>
                    </a:p>
                  </a:txBody>
                  <a:tcPr anchor="ctr"/>
                </a:tc>
                <a:tc>
                  <a:txBody>
                    <a:bodyPr/>
                    <a:lstStyle/>
                    <a:p>
                      <a:pPr algn="ctr"/>
                      <a:r>
                        <a:rPr lang="en-US" altLang="zh-CN" sz="1400" dirty="0"/>
                        <a:t>Low</a:t>
                      </a:r>
                      <a:endParaRPr lang="zh-CN" altLang="en-US" sz="1400" dirty="0"/>
                    </a:p>
                  </a:txBody>
                  <a:tcPr anchor="ctr"/>
                </a:tc>
                <a:tc>
                  <a:txBody>
                    <a:bodyPr/>
                    <a:lstStyle/>
                    <a:p>
                      <a:pPr algn="ctr"/>
                      <a:r>
                        <a:rPr lang="en-US" altLang="zh-CN" sz="1400" dirty="0"/>
                        <a:t>Low</a:t>
                      </a:r>
                      <a:endParaRPr lang="zh-CN" altLang="en-US" sz="1400" dirty="0"/>
                    </a:p>
                  </a:txBody>
                  <a:tcPr anchor="ctr"/>
                </a:tc>
                <a:extLst>
                  <a:ext uri="{0D108BD9-81ED-4DB2-BD59-A6C34878D82A}">
                    <a16:rowId xmlns:a16="http://schemas.microsoft.com/office/drawing/2014/main" val="2773763875"/>
                  </a:ext>
                </a:extLst>
              </a:tr>
              <a:tr h="370840">
                <a:tc>
                  <a:txBody>
                    <a:bodyPr/>
                    <a:lstStyle/>
                    <a:p>
                      <a:pPr algn="ctr"/>
                      <a:r>
                        <a:rPr lang="en-US" altLang="zh-CN" sz="1400" dirty="0"/>
                        <a:t>FPGA Based</a:t>
                      </a:r>
                      <a:endParaRPr lang="zh-CN" altLang="en-US" sz="1400" dirty="0"/>
                    </a:p>
                  </a:txBody>
                  <a:tcPr anchor="ctr"/>
                </a:tc>
                <a:tc>
                  <a:txBody>
                    <a:bodyPr/>
                    <a:lstStyle/>
                    <a:p>
                      <a:pPr algn="ctr"/>
                      <a:r>
                        <a:rPr lang="en-US" altLang="zh-CN" sz="1400" dirty="0"/>
                        <a:t>Xilinx U25</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a:t>FPGA</a:t>
                      </a:r>
                      <a:endParaRPr lang="zh-CN" altLang="en-US" sz="14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zh-CN" sz="1400" dirty="0"/>
                        <a:t>Hardware</a:t>
                      </a:r>
                      <a:r>
                        <a:rPr lang="zh-CN" altLang="en-US" sz="1400" dirty="0"/>
                        <a:t> </a:t>
                      </a:r>
                      <a:r>
                        <a:rPr lang="en" altLang="zh-CN" sz="1400" dirty="0"/>
                        <a:t>description language</a:t>
                      </a:r>
                      <a:endParaRPr lang="zh-CN" altLang="en-US" sz="1400" dirty="0"/>
                    </a:p>
                  </a:txBody>
                  <a:tcPr anchor="ctr"/>
                </a:tc>
                <a:tc>
                  <a:txBody>
                    <a:bodyPr/>
                    <a:lstStyle/>
                    <a:p>
                      <a:pPr algn="ctr"/>
                      <a:r>
                        <a:rPr lang="en-US" altLang="zh-CN" sz="1400" dirty="0"/>
                        <a:t>Medium</a:t>
                      </a:r>
                      <a:endParaRPr lang="zh-CN" altLang="en-US" sz="1400" dirty="0"/>
                    </a:p>
                  </a:txBody>
                  <a:tcPr anchor="ctr"/>
                </a:tc>
                <a:tc>
                  <a:txBody>
                    <a:bodyPr/>
                    <a:lstStyle/>
                    <a:p>
                      <a:pPr algn="ctr"/>
                      <a:r>
                        <a:rPr lang="en-US" altLang="zh-CN" sz="1400" dirty="0"/>
                        <a:t>High</a:t>
                      </a:r>
                      <a:endParaRPr lang="zh-CN" altLang="en-US" sz="1400" dirty="0"/>
                    </a:p>
                  </a:txBody>
                  <a:tcPr anchor="ctr"/>
                </a:tc>
                <a:tc>
                  <a:txBody>
                    <a:bodyPr/>
                    <a:lstStyle/>
                    <a:p>
                      <a:pPr algn="ctr"/>
                      <a:r>
                        <a:rPr lang="en-US" altLang="zh-CN" sz="1400" dirty="0"/>
                        <a:t>High</a:t>
                      </a:r>
                      <a:endParaRPr lang="zh-CN" altLang="en-US" sz="1400" dirty="0"/>
                    </a:p>
                  </a:txBody>
                  <a:tcPr anchor="ctr"/>
                </a:tc>
                <a:extLst>
                  <a:ext uri="{0D108BD9-81ED-4DB2-BD59-A6C34878D82A}">
                    <a16:rowId xmlns:a16="http://schemas.microsoft.com/office/drawing/2014/main" val="1229082181"/>
                  </a:ext>
                </a:extLst>
              </a:tr>
              <a:tr h="461104">
                <a:tc>
                  <a:txBody>
                    <a:bodyPr/>
                    <a:lstStyle/>
                    <a:p>
                      <a:pPr algn="ctr"/>
                      <a:r>
                        <a:rPr lang="en-US" altLang="zh-CN" sz="1400" dirty="0"/>
                        <a:t>SoC Based</a:t>
                      </a:r>
                      <a:endParaRPr lang="zh-CN" altLang="en-US" sz="1400" dirty="0"/>
                    </a:p>
                  </a:txBody>
                  <a:tcPr anchor="ctr"/>
                </a:tc>
                <a:tc>
                  <a:txBody>
                    <a:bodyPr/>
                    <a:lstStyle/>
                    <a:p>
                      <a:pPr algn="ctr"/>
                      <a:r>
                        <a:rPr lang="en-US" altLang="zh-CN" sz="1400" dirty="0"/>
                        <a:t>Mellanox</a:t>
                      </a:r>
                    </a:p>
                    <a:p>
                      <a:pPr algn="ctr"/>
                      <a:r>
                        <a:rPr lang="en-US" altLang="zh-CN" sz="1400" dirty="0" err="1"/>
                        <a:t>BlueField</a:t>
                      </a:r>
                      <a:endParaRPr lang="zh-CN" altLang="en-US" sz="1400" dirty="0"/>
                    </a:p>
                  </a:txBody>
                  <a:tcPr anchor="ctr"/>
                </a:tc>
                <a:tc>
                  <a:txBody>
                    <a:bodyPr/>
                    <a:lstStyle/>
                    <a:p>
                      <a:pPr algn="ctr"/>
                      <a:r>
                        <a:rPr lang="en-US" altLang="zh-CN" sz="1400" dirty="0"/>
                        <a:t>Multicore Processor</a:t>
                      </a:r>
                      <a:endParaRPr lang="zh-CN" altLang="en-US" sz="1400" dirty="0"/>
                    </a:p>
                  </a:txBody>
                  <a:tcPr anchor="ctr"/>
                </a:tc>
                <a:tc>
                  <a:txBody>
                    <a:bodyPr/>
                    <a:lstStyle/>
                    <a:p>
                      <a:pPr algn="ctr"/>
                      <a:r>
                        <a:rPr lang="en-US" altLang="zh-CN" sz="1400" dirty="0"/>
                        <a:t>Any </a:t>
                      </a:r>
                      <a:endParaRPr lang="zh-CN" altLang="en-US" sz="1400" dirty="0"/>
                    </a:p>
                  </a:txBody>
                  <a:tcPr anchor="ctr"/>
                </a:tc>
                <a:tc>
                  <a:txBody>
                    <a:bodyPr/>
                    <a:lstStyle/>
                    <a:p>
                      <a:pPr algn="ctr"/>
                      <a:r>
                        <a:rPr lang="en-US" altLang="zh-CN" sz="1400" dirty="0"/>
                        <a:t>Low</a:t>
                      </a:r>
                      <a:endParaRPr lang="zh-CN" altLang="en-US" sz="1400" dirty="0"/>
                    </a:p>
                  </a:txBody>
                  <a:tcPr anchor="ctr"/>
                </a:tc>
                <a:tc>
                  <a:txBody>
                    <a:bodyPr/>
                    <a:lstStyle/>
                    <a:p>
                      <a:pPr algn="ctr"/>
                      <a:r>
                        <a:rPr lang="en-US" altLang="zh-CN" sz="1400" dirty="0"/>
                        <a:t>Very high</a:t>
                      </a:r>
                      <a:endParaRPr lang="zh-CN" altLang="en-US" sz="1400" dirty="0"/>
                    </a:p>
                  </a:txBody>
                  <a:tcPr anchor="ctr"/>
                </a:tc>
                <a:tc>
                  <a:txBody>
                    <a:bodyPr/>
                    <a:lstStyle/>
                    <a:p>
                      <a:pPr algn="ctr"/>
                      <a:r>
                        <a:rPr lang="en-US" altLang="zh-CN" sz="1400" dirty="0"/>
                        <a:t>Medium</a:t>
                      </a:r>
                      <a:endParaRPr lang="zh-CN" altLang="en-US" sz="1400" dirty="0"/>
                    </a:p>
                  </a:txBody>
                  <a:tcPr anchor="ctr"/>
                </a:tc>
                <a:extLst>
                  <a:ext uri="{0D108BD9-81ED-4DB2-BD59-A6C34878D82A}">
                    <a16:rowId xmlns:a16="http://schemas.microsoft.com/office/drawing/2014/main" val="2894899524"/>
                  </a:ext>
                </a:extLst>
              </a:tr>
            </a:tbl>
          </a:graphicData>
        </a:graphic>
      </p:graphicFrame>
    </p:spTree>
    <p:extLst>
      <p:ext uri="{BB962C8B-B14F-4D97-AF65-F5344CB8AC3E}">
        <p14:creationId xmlns:p14="http://schemas.microsoft.com/office/powerpoint/2010/main" val="19877920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918146" y="2137420"/>
            <a:ext cx="7307708"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lang="en-US" altLang="zh-CN" b="0" kern="0" dirty="0">
                <a:solidFill>
                  <a:srgbClr val="BE384B"/>
                </a:solidFill>
                <a:ea typeface="+mn-ea"/>
              </a:rPr>
              <a:t>An overview of </a:t>
            </a:r>
            <a:r>
              <a:rPr lang="en-US" altLang="zh-CN" b="0" kern="0" dirty="0" err="1">
                <a:solidFill>
                  <a:srgbClr val="BE384B"/>
                </a:solidFill>
                <a:ea typeface="+mn-ea"/>
              </a:rPr>
              <a:t>SmartNIC</a:t>
            </a:r>
            <a:r>
              <a:rPr lang="en-US" altLang="zh-CN" b="0" kern="0" dirty="0">
                <a:solidFill>
                  <a:srgbClr val="BE384B"/>
                </a:solidFill>
                <a:ea typeface="+mn-ea"/>
              </a:rPr>
              <a:t> performance</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561278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21E467-17E8-2C25-49A0-D0ABD9573C17}"/>
              </a:ext>
            </a:extLst>
          </p:cNvPr>
          <p:cNvSpPr>
            <a:spLocks noGrp="1"/>
          </p:cNvSpPr>
          <p:nvPr>
            <p:ph type="title"/>
          </p:nvPr>
        </p:nvSpPr>
        <p:spPr/>
        <p:txBody>
          <a:bodyPr/>
          <a:lstStyle/>
          <a:p>
            <a:r>
              <a:rPr kumimoji="1" lang="en-US" altLang="zh-CN" dirty="0"/>
              <a:t>Deconstructing </a:t>
            </a:r>
            <a:r>
              <a:rPr kumimoji="1" lang="en-US" altLang="zh-CN" dirty="0" err="1"/>
              <a:t>SmartNICs</a:t>
            </a:r>
            <a:endParaRPr kumimoji="1" lang="zh-CN" altLang="en-US" dirty="0"/>
          </a:p>
        </p:txBody>
      </p:sp>
      <p:sp>
        <p:nvSpPr>
          <p:cNvPr id="3" name="内容占位符 2">
            <a:extLst>
              <a:ext uri="{FF2B5EF4-FFF2-40B4-BE49-F238E27FC236}">
                <a16:creationId xmlns:a16="http://schemas.microsoft.com/office/drawing/2014/main" id="{47D0FE08-8049-6DFA-31B7-01F3670F5DB5}"/>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D409A4A0-938C-D423-B4D4-8CA2539CAE1D}"/>
              </a:ext>
            </a:extLst>
          </p:cNvPr>
          <p:cNvSpPr>
            <a:spLocks noGrp="1"/>
          </p:cNvSpPr>
          <p:nvPr>
            <p:ph type="sldNum" sz="quarter" idx="12"/>
          </p:nvPr>
        </p:nvSpPr>
        <p:spPr/>
        <p:txBody>
          <a:bodyPr/>
          <a:lstStyle/>
          <a:p>
            <a:fld id="{ADE361C3-C043-4A6E-BDCE-8DA1E7D90A3B}" type="slidenum">
              <a:rPr lang="zh-CN" altLang="en-US" smtClean="0"/>
              <a:pPr/>
              <a:t>114</a:t>
            </a:fld>
            <a:endParaRPr lang="zh-CN" altLang="en-US" dirty="0"/>
          </a:p>
        </p:txBody>
      </p:sp>
      <p:sp>
        <p:nvSpPr>
          <p:cNvPr id="5" name="矩形 4">
            <a:extLst>
              <a:ext uri="{FF2B5EF4-FFF2-40B4-BE49-F238E27FC236}">
                <a16:creationId xmlns:a16="http://schemas.microsoft.com/office/drawing/2014/main" id="{6AECFA64-E234-645C-1FEA-21A541E66947}"/>
              </a:ext>
            </a:extLst>
          </p:cNvPr>
          <p:cNvSpPr/>
          <p:nvPr/>
        </p:nvSpPr>
        <p:spPr>
          <a:xfrm>
            <a:off x="611560" y="1489348"/>
            <a:ext cx="7679196" cy="345638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085177A2-3693-CDAB-96E3-4F47B11FB781}"/>
              </a:ext>
            </a:extLst>
          </p:cNvPr>
          <p:cNvSpPr/>
          <p:nvPr/>
        </p:nvSpPr>
        <p:spPr>
          <a:xfrm>
            <a:off x="684954" y="1849388"/>
            <a:ext cx="2232248" cy="1296144"/>
          </a:xfrm>
          <a:prstGeom prst="roundRect">
            <a:avLst/>
          </a:prstGeom>
        </p:spPr>
        <p:style>
          <a:lnRef idx="2">
            <a:schemeClr val="dk1"/>
          </a:lnRef>
          <a:fillRef idx="1">
            <a:schemeClr val="lt1"/>
          </a:fillRef>
          <a:effectRef idx="0">
            <a:schemeClr val="dk1"/>
          </a:effectRef>
          <a:fontRef idx="minor">
            <a:schemeClr val="dk1"/>
          </a:fontRef>
        </p:style>
        <p:txBody>
          <a:bodyPr lIns="0" tIns="0" rIns="0" bIns="0" rtlCol="0" anchor="t" anchorCtr="0"/>
          <a:lstStyle/>
          <a:p>
            <a:pPr algn="ctr"/>
            <a:r>
              <a:rPr kumimoji="1" lang="en-US" altLang="zh-CN" dirty="0"/>
              <a:t>Traffic control</a:t>
            </a:r>
            <a:endParaRPr kumimoji="1" lang="zh-CN" altLang="en-US" dirty="0"/>
          </a:p>
        </p:txBody>
      </p:sp>
      <p:sp>
        <p:nvSpPr>
          <p:cNvPr id="7" name="圆角矩形 6">
            <a:extLst>
              <a:ext uri="{FF2B5EF4-FFF2-40B4-BE49-F238E27FC236}">
                <a16:creationId xmlns:a16="http://schemas.microsoft.com/office/drawing/2014/main" id="{6285B94C-EBAC-29C6-FF0C-77669E1B6C0A}"/>
              </a:ext>
            </a:extLst>
          </p:cNvPr>
          <p:cNvSpPr/>
          <p:nvPr/>
        </p:nvSpPr>
        <p:spPr>
          <a:xfrm>
            <a:off x="3923927" y="1850392"/>
            <a:ext cx="4271425" cy="1296144"/>
          </a:xfrm>
          <a:prstGeom prst="roundRect">
            <a:avLst/>
          </a:prstGeom>
        </p:spPr>
        <p:style>
          <a:lnRef idx="2">
            <a:schemeClr val="dk1"/>
          </a:lnRef>
          <a:fillRef idx="1">
            <a:schemeClr val="lt1"/>
          </a:fillRef>
          <a:effectRef idx="0">
            <a:schemeClr val="dk1"/>
          </a:effectRef>
          <a:fontRef idx="minor">
            <a:schemeClr val="dk1"/>
          </a:fontRef>
        </p:style>
        <p:txBody>
          <a:bodyPr tIns="0" rtlCol="0" anchor="t" anchorCtr="0"/>
          <a:lstStyle/>
          <a:p>
            <a:pPr algn="ctr"/>
            <a:r>
              <a:rPr kumimoji="1" lang="en-US" altLang="zh-CN" dirty="0"/>
              <a:t>Computing units</a:t>
            </a:r>
            <a:endParaRPr kumimoji="1" lang="zh-CN" altLang="en-US" dirty="0"/>
          </a:p>
        </p:txBody>
      </p:sp>
      <p:sp>
        <p:nvSpPr>
          <p:cNvPr id="8" name="圆角矩形 7">
            <a:extLst>
              <a:ext uri="{FF2B5EF4-FFF2-40B4-BE49-F238E27FC236}">
                <a16:creationId xmlns:a16="http://schemas.microsoft.com/office/drawing/2014/main" id="{F1705B2B-7185-8688-615F-0FE65B46DC49}"/>
              </a:ext>
            </a:extLst>
          </p:cNvPr>
          <p:cNvSpPr/>
          <p:nvPr/>
        </p:nvSpPr>
        <p:spPr>
          <a:xfrm>
            <a:off x="684954" y="3505572"/>
            <a:ext cx="2232248" cy="1296144"/>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kumimoji="1" lang="en-US" altLang="zh-CN" dirty="0"/>
              <a:t>Onboard memory</a:t>
            </a:r>
            <a:endParaRPr kumimoji="1" lang="zh-CN" altLang="en-US" dirty="0"/>
          </a:p>
        </p:txBody>
      </p:sp>
      <p:sp>
        <p:nvSpPr>
          <p:cNvPr id="9" name="圆角矩形 8">
            <a:extLst>
              <a:ext uri="{FF2B5EF4-FFF2-40B4-BE49-F238E27FC236}">
                <a16:creationId xmlns:a16="http://schemas.microsoft.com/office/drawing/2014/main" id="{1919FA2F-7A2F-4989-1875-A7D0DD12E314}"/>
              </a:ext>
            </a:extLst>
          </p:cNvPr>
          <p:cNvSpPr/>
          <p:nvPr/>
        </p:nvSpPr>
        <p:spPr>
          <a:xfrm>
            <a:off x="3923928" y="3505572"/>
            <a:ext cx="3601786" cy="1296144"/>
          </a:xfrm>
          <a:prstGeom prst="roundRect">
            <a:avLst/>
          </a:prstGeom>
        </p:spPr>
        <p:style>
          <a:lnRef idx="2">
            <a:schemeClr val="dk1"/>
          </a:lnRef>
          <a:fillRef idx="1">
            <a:schemeClr val="lt1"/>
          </a:fillRef>
          <a:effectRef idx="0">
            <a:schemeClr val="dk1"/>
          </a:effectRef>
          <a:fontRef idx="minor">
            <a:schemeClr val="dk1"/>
          </a:fontRef>
        </p:style>
        <p:txBody>
          <a:bodyPr rtlCol="0" anchor="t" anchorCtr="0"/>
          <a:lstStyle/>
          <a:p>
            <a:pPr algn="ctr"/>
            <a:r>
              <a:rPr kumimoji="1" lang="en-US" altLang="zh-CN" dirty="0"/>
              <a:t>Host communication</a:t>
            </a:r>
            <a:endParaRPr kumimoji="1" lang="zh-CN" altLang="en-US" dirty="0"/>
          </a:p>
        </p:txBody>
      </p:sp>
      <p:sp>
        <p:nvSpPr>
          <p:cNvPr id="10" name="矩形 9">
            <a:extLst>
              <a:ext uri="{FF2B5EF4-FFF2-40B4-BE49-F238E27FC236}">
                <a16:creationId xmlns:a16="http://schemas.microsoft.com/office/drawing/2014/main" id="{0AFE5D69-321D-51E3-673A-B56F299EF6AF}"/>
              </a:ext>
            </a:extLst>
          </p:cNvPr>
          <p:cNvSpPr/>
          <p:nvPr/>
        </p:nvSpPr>
        <p:spPr>
          <a:xfrm>
            <a:off x="948647" y="2202378"/>
            <a:ext cx="1287760"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1200" dirty="0">
                <a:solidFill>
                  <a:schemeClr val="tx1"/>
                </a:solidFill>
              </a:rPr>
              <a:t>Traffic manager /</a:t>
            </a:r>
          </a:p>
          <a:p>
            <a:pPr algn="ctr"/>
            <a:r>
              <a:rPr kumimoji="1" lang="en-US" altLang="zh-CN" sz="1200" dirty="0">
                <a:solidFill>
                  <a:schemeClr val="tx1"/>
                </a:solidFill>
              </a:rPr>
              <a:t>NIC switch</a:t>
            </a:r>
            <a:endParaRPr kumimoji="1" lang="zh-CN" altLang="en-US" sz="1200" dirty="0">
              <a:solidFill>
                <a:schemeClr val="tx1"/>
              </a:solidFill>
            </a:endParaRPr>
          </a:p>
        </p:txBody>
      </p:sp>
      <p:sp>
        <p:nvSpPr>
          <p:cNvPr id="11" name="矩形 10">
            <a:extLst>
              <a:ext uri="{FF2B5EF4-FFF2-40B4-BE49-F238E27FC236}">
                <a16:creationId xmlns:a16="http://schemas.microsoft.com/office/drawing/2014/main" id="{239AAE6E-F827-1A75-E726-2C2E9B40D730}"/>
              </a:ext>
            </a:extLst>
          </p:cNvPr>
          <p:cNvSpPr/>
          <p:nvPr/>
        </p:nvSpPr>
        <p:spPr>
          <a:xfrm>
            <a:off x="940339" y="2672496"/>
            <a:ext cx="615349" cy="4096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1200" dirty="0">
                <a:solidFill>
                  <a:schemeClr val="tx1"/>
                </a:solidFill>
              </a:rPr>
              <a:t>TX/RX ports</a:t>
            </a:r>
            <a:endParaRPr kumimoji="1" lang="zh-CN" altLang="en-US" sz="1200" dirty="0">
              <a:solidFill>
                <a:schemeClr val="tx1"/>
              </a:solidFill>
            </a:endParaRPr>
          </a:p>
        </p:txBody>
      </p:sp>
      <p:sp>
        <p:nvSpPr>
          <p:cNvPr id="12" name="矩形 11">
            <a:extLst>
              <a:ext uri="{FF2B5EF4-FFF2-40B4-BE49-F238E27FC236}">
                <a16:creationId xmlns:a16="http://schemas.microsoft.com/office/drawing/2014/main" id="{64973043-A49E-EF51-B0DB-AC8C0BC94B4A}"/>
              </a:ext>
            </a:extLst>
          </p:cNvPr>
          <p:cNvSpPr/>
          <p:nvPr/>
        </p:nvSpPr>
        <p:spPr>
          <a:xfrm>
            <a:off x="1621058" y="2675130"/>
            <a:ext cx="615349" cy="40964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1200" dirty="0">
                <a:solidFill>
                  <a:schemeClr val="tx1"/>
                </a:solidFill>
              </a:rPr>
              <a:t>DMA engine</a:t>
            </a:r>
            <a:endParaRPr kumimoji="1" lang="zh-CN" altLang="en-US" sz="1200" dirty="0">
              <a:solidFill>
                <a:schemeClr val="tx1"/>
              </a:solidFill>
            </a:endParaRPr>
          </a:p>
        </p:txBody>
      </p:sp>
      <p:pic>
        <p:nvPicPr>
          <p:cNvPr id="13" name="图片 12">
            <a:extLst>
              <a:ext uri="{FF2B5EF4-FFF2-40B4-BE49-F238E27FC236}">
                <a16:creationId xmlns:a16="http://schemas.microsoft.com/office/drawing/2014/main" id="{F8043511-DAB3-A89A-883E-5E26AD51F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904" y="2414368"/>
            <a:ext cx="431800" cy="381000"/>
          </a:xfrm>
          <a:prstGeom prst="rect">
            <a:avLst/>
          </a:prstGeom>
        </p:spPr>
      </p:pic>
      <p:sp>
        <p:nvSpPr>
          <p:cNvPr id="14" name="左右箭头 13">
            <a:extLst>
              <a:ext uri="{FF2B5EF4-FFF2-40B4-BE49-F238E27FC236}">
                <a16:creationId xmlns:a16="http://schemas.microsoft.com/office/drawing/2014/main" id="{A620E9E5-14D7-E882-3F59-DDC6CF75443C}"/>
              </a:ext>
            </a:extLst>
          </p:cNvPr>
          <p:cNvSpPr/>
          <p:nvPr/>
        </p:nvSpPr>
        <p:spPr>
          <a:xfrm>
            <a:off x="3097222" y="2344526"/>
            <a:ext cx="648072" cy="297854"/>
          </a:xfrm>
          <a:prstGeom prst="lef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5" name="下箭头 14">
            <a:extLst>
              <a:ext uri="{FF2B5EF4-FFF2-40B4-BE49-F238E27FC236}">
                <a16:creationId xmlns:a16="http://schemas.microsoft.com/office/drawing/2014/main" id="{E4EB0AEE-3560-4A27-1D67-3B3E0CE9AA3D}"/>
              </a:ext>
            </a:extLst>
          </p:cNvPr>
          <p:cNvSpPr/>
          <p:nvPr/>
        </p:nvSpPr>
        <p:spPr>
          <a:xfrm>
            <a:off x="1621059" y="3186236"/>
            <a:ext cx="307674" cy="31933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6" name="下箭头 15">
            <a:extLst>
              <a:ext uri="{FF2B5EF4-FFF2-40B4-BE49-F238E27FC236}">
                <a16:creationId xmlns:a16="http://schemas.microsoft.com/office/drawing/2014/main" id="{11B20A46-4A9A-532C-4DFA-2F9BDBE2FBA4}"/>
              </a:ext>
            </a:extLst>
          </p:cNvPr>
          <p:cNvSpPr/>
          <p:nvPr/>
        </p:nvSpPr>
        <p:spPr>
          <a:xfrm>
            <a:off x="5570984" y="3186236"/>
            <a:ext cx="307674" cy="319336"/>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7" name="下箭头 16">
            <a:extLst>
              <a:ext uri="{FF2B5EF4-FFF2-40B4-BE49-F238E27FC236}">
                <a16:creationId xmlns:a16="http://schemas.microsoft.com/office/drawing/2014/main" id="{49BBB0AE-3D0A-8721-D342-1A7E94CB5B12}"/>
              </a:ext>
            </a:extLst>
          </p:cNvPr>
          <p:cNvSpPr/>
          <p:nvPr/>
        </p:nvSpPr>
        <p:spPr>
          <a:xfrm rot="5400000">
            <a:off x="3272330" y="3834519"/>
            <a:ext cx="297853" cy="64807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8" name="下箭头 17">
            <a:extLst>
              <a:ext uri="{FF2B5EF4-FFF2-40B4-BE49-F238E27FC236}">
                <a16:creationId xmlns:a16="http://schemas.microsoft.com/office/drawing/2014/main" id="{412F8ECB-01B7-6D16-E91F-EBE264B1E981}"/>
              </a:ext>
            </a:extLst>
          </p:cNvPr>
          <p:cNvSpPr/>
          <p:nvPr/>
        </p:nvSpPr>
        <p:spPr>
          <a:xfrm rot="3513923">
            <a:off x="3256221" y="3054163"/>
            <a:ext cx="297853" cy="648071"/>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7415ED1B-9C62-8929-77D7-F6DB21099F84}"/>
              </a:ext>
            </a:extLst>
          </p:cNvPr>
          <p:cNvSpPr/>
          <p:nvPr/>
        </p:nvSpPr>
        <p:spPr>
          <a:xfrm>
            <a:off x="4033084" y="2236452"/>
            <a:ext cx="1429646" cy="815568"/>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nchor="t" anchorCtr="0"/>
          <a:lstStyle/>
          <a:p>
            <a:pPr algn="ctr"/>
            <a:r>
              <a:rPr kumimoji="1" lang="en-US" altLang="zh-CN" sz="1200" dirty="0">
                <a:solidFill>
                  <a:schemeClr val="tx1"/>
                </a:solidFill>
              </a:rPr>
              <a:t>Multicore processor</a:t>
            </a:r>
            <a:endParaRPr kumimoji="1" lang="zh-CN" altLang="en-US" sz="1200" dirty="0">
              <a:solidFill>
                <a:schemeClr val="tx1"/>
              </a:solidFill>
            </a:endParaRPr>
          </a:p>
        </p:txBody>
      </p:sp>
      <p:sp>
        <p:nvSpPr>
          <p:cNvPr id="20" name="矩形 19">
            <a:extLst>
              <a:ext uri="{FF2B5EF4-FFF2-40B4-BE49-F238E27FC236}">
                <a16:creationId xmlns:a16="http://schemas.microsoft.com/office/drawing/2014/main" id="{D57156E0-9C4A-5119-97B4-1B8FF9583D55}"/>
              </a:ext>
            </a:extLst>
          </p:cNvPr>
          <p:cNvSpPr/>
          <p:nvPr/>
        </p:nvSpPr>
        <p:spPr>
          <a:xfrm>
            <a:off x="4298666" y="2419151"/>
            <a:ext cx="836861" cy="4783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lstStyle/>
          <a:p>
            <a:pPr algn="ctr"/>
            <a:endParaRPr kumimoji="1" lang="zh-CN" altLang="en-US" sz="1200" dirty="0">
              <a:solidFill>
                <a:schemeClr val="tx1"/>
              </a:solidFill>
            </a:endParaRPr>
          </a:p>
        </p:txBody>
      </p:sp>
      <p:sp>
        <p:nvSpPr>
          <p:cNvPr id="21" name="矩形 20">
            <a:extLst>
              <a:ext uri="{FF2B5EF4-FFF2-40B4-BE49-F238E27FC236}">
                <a16:creationId xmlns:a16="http://schemas.microsoft.com/office/drawing/2014/main" id="{C1CAAB4F-E6AB-5900-125C-EDBA9E47B52A}"/>
              </a:ext>
            </a:extLst>
          </p:cNvPr>
          <p:cNvSpPr/>
          <p:nvPr/>
        </p:nvSpPr>
        <p:spPr>
          <a:xfrm>
            <a:off x="4356418" y="2481689"/>
            <a:ext cx="836861" cy="4783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lstStyle/>
          <a:p>
            <a:pPr algn="ctr"/>
            <a:endParaRPr kumimoji="1" lang="zh-CN" altLang="en-US" sz="1200" dirty="0">
              <a:solidFill>
                <a:schemeClr val="tx1"/>
              </a:solidFill>
            </a:endParaRPr>
          </a:p>
        </p:txBody>
      </p:sp>
      <p:sp>
        <p:nvSpPr>
          <p:cNvPr id="22" name="矩形 21">
            <a:extLst>
              <a:ext uri="{FF2B5EF4-FFF2-40B4-BE49-F238E27FC236}">
                <a16:creationId xmlns:a16="http://schemas.microsoft.com/office/drawing/2014/main" id="{4DBC235E-9B08-5A1F-6056-F3CD97F60457}"/>
              </a:ext>
            </a:extLst>
          </p:cNvPr>
          <p:cNvSpPr/>
          <p:nvPr/>
        </p:nvSpPr>
        <p:spPr>
          <a:xfrm>
            <a:off x="4420358" y="2539352"/>
            <a:ext cx="836861" cy="47835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lstStyle/>
          <a:p>
            <a:pPr algn="ctr"/>
            <a:r>
              <a:rPr kumimoji="1" lang="en-US" altLang="zh-CN" sz="1200" dirty="0">
                <a:solidFill>
                  <a:schemeClr val="tx1"/>
                </a:solidFill>
              </a:rPr>
              <a:t>NIC core</a:t>
            </a:r>
            <a:endParaRPr kumimoji="1" lang="zh-CN" altLang="en-US" sz="1200" dirty="0">
              <a:solidFill>
                <a:schemeClr val="tx1"/>
              </a:solidFill>
            </a:endParaRPr>
          </a:p>
        </p:txBody>
      </p:sp>
      <p:sp>
        <p:nvSpPr>
          <p:cNvPr id="23" name="矩形 22">
            <a:extLst>
              <a:ext uri="{FF2B5EF4-FFF2-40B4-BE49-F238E27FC236}">
                <a16:creationId xmlns:a16="http://schemas.microsoft.com/office/drawing/2014/main" id="{15F2C9EC-F074-55CB-543B-73B61C141A5C}"/>
              </a:ext>
            </a:extLst>
          </p:cNvPr>
          <p:cNvSpPr/>
          <p:nvPr/>
        </p:nvSpPr>
        <p:spPr>
          <a:xfrm>
            <a:off x="4484898" y="2756053"/>
            <a:ext cx="708297" cy="218053"/>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nchorCtr="0"/>
          <a:lstStyle/>
          <a:p>
            <a:pPr algn="ctr"/>
            <a:r>
              <a:rPr kumimoji="1" lang="en-US" altLang="zh-CN" sz="1200" dirty="0">
                <a:solidFill>
                  <a:schemeClr val="tx1"/>
                </a:solidFill>
              </a:rPr>
              <a:t>L1 Cache</a:t>
            </a:r>
            <a:endParaRPr kumimoji="1" lang="zh-CN" altLang="en-US" sz="1200" dirty="0">
              <a:solidFill>
                <a:schemeClr val="tx1"/>
              </a:solidFill>
            </a:endParaRPr>
          </a:p>
        </p:txBody>
      </p:sp>
      <p:sp>
        <p:nvSpPr>
          <p:cNvPr id="24" name="矩形 23">
            <a:extLst>
              <a:ext uri="{FF2B5EF4-FFF2-40B4-BE49-F238E27FC236}">
                <a16:creationId xmlns:a16="http://schemas.microsoft.com/office/drawing/2014/main" id="{88703377-B16F-73E6-0EC0-7F1B0EFAC712}"/>
              </a:ext>
            </a:extLst>
          </p:cNvPr>
          <p:cNvSpPr/>
          <p:nvPr/>
        </p:nvSpPr>
        <p:spPr>
          <a:xfrm>
            <a:off x="5580553" y="2236452"/>
            <a:ext cx="1429646" cy="815568"/>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nchor="t" anchorCtr="0"/>
          <a:lstStyle/>
          <a:p>
            <a:pPr algn="ctr"/>
            <a:r>
              <a:rPr kumimoji="1" lang="en-US" altLang="zh-CN" sz="1200" dirty="0">
                <a:solidFill>
                  <a:schemeClr val="tx1"/>
                </a:solidFill>
              </a:rPr>
              <a:t>Accelerator</a:t>
            </a:r>
            <a:endParaRPr kumimoji="1" lang="zh-CN" altLang="en-US" sz="1200" dirty="0">
              <a:solidFill>
                <a:schemeClr val="tx1"/>
              </a:solidFill>
            </a:endParaRPr>
          </a:p>
        </p:txBody>
      </p:sp>
      <p:sp>
        <p:nvSpPr>
          <p:cNvPr id="25" name="矩形 24">
            <a:extLst>
              <a:ext uri="{FF2B5EF4-FFF2-40B4-BE49-F238E27FC236}">
                <a16:creationId xmlns:a16="http://schemas.microsoft.com/office/drawing/2014/main" id="{615FA135-583D-1F89-5ACD-DB11E45C40AF}"/>
              </a:ext>
            </a:extLst>
          </p:cNvPr>
          <p:cNvSpPr/>
          <p:nvPr/>
        </p:nvSpPr>
        <p:spPr>
          <a:xfrm>
            <a:off x="5643910" y="2451123"/>
            <a:ext cx="1302931" cy="2232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0"/>
          <a:lstStyle/>
          <a:p>
            <a:pPr algn="ctr"/>
            <a:r>
              <a:rPr kumimoji="1" lang="en-US" altLang="zh-CN" sz="1200" dirty="0">
                <a:solidFill>
                  <a:schemeClr val="tx1"/>
                </a:solidFill>
              </a:rPr>
              <a:t>Packet processing</a:t>
            </a:r>
            <a:endParaRPr kumimoji="1" lang="zh-CN" altLang="en-US" sz="1200" dirty="0">
              <a:solidFill>
                <a:schemeClr val="tx1"/>
              </a:solidFill>
            </a:endParaRPr>
          </a:p>
        </p:txBody>
      </p:sp>
      <p:sp>
        <p:nvSpPr>
          <p:cNvPr id="26" name="矩形 25">
            <a:extLst>
              <a:ext uri="{FF2B5EF4-FFF2-40B4-BE49-F238E27FC236}">
                <a16:creationId xmlns:a16="http://schemas.microsoft.com/office/drawing/2014/main" id="{3342C510-53FF-A3B6-9B7D-4CE4EDA3CDC2}"/>
              </a:ext>
            </a:extLst>
          </p:cNvPr>
          <p:cNvSpPr/>
          <p:nvPr/>
        </p:nvSpPr>
        <p:spPr>
          <a:xfrm>
            <a:off x="5643910" y="2765363"/>
            <a:ext cx="1302931" cy="2232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0"/>
          <a:lstStyle/>
          <a:p>
            <a:pPr algn="ctr"/>
            <a:r>
              <a:rPr kumimoji="1" lang="en-US" altLang="zh-CN" sz="1200" dirty="0">
                <a:solidFill>
                  <a:schemeClr val="tx1"/>
                </a:solidFill>
              </a:rPr>
              <a:t>Domain specific</a:t>
            </a:r>
            <a:endParaRPr kumimoji="1" lang="zh-CN" altLang="en-US" sz="1200" dirty="0">
              <a:solidFill>
                <a:schemeClr val="tx1"/>
              </a:solidFill>
            </a:endParaRPr>
          </a:p>
        </p:txBody>
      </p:sp>
      <p:sp>
        <p:nvSpPr>
          <p:cNvPr id="27" name="矩形 26">
            <a:extLst>
              <a:ext uri="{FF2B5EF4-FFF2-40B4-BE49-F238E27FC236}">
                <a16:creationId xmlns:a16="http://schemas.microsoft.com/office/drawing/2014/main" id="{EC095C5C-EC00-4235-9E12-A28086F6027B}"/>
              </a:ext>
            </a:extLst>
          </p:cNvPr>
          <p:cNvSpPr/>
          <p:nvPr/>
        </p:nvSpPr>
        <p:spPr>
          <a:xfrm>
            <a:off x="890633" y="4035454"/>
            <a:ext cx="1872208" cy="20232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0"/>
          <a:lstStyle/>
          <a:p>
            <a:pPr algn="ctr"/>
            <a:r>
              <a:rPr kumimoji="1" lang="en-US" altLang="zh-CN" sz="1200" dirty="0">
                <a:solidFill>
                  <a:schemeClr val="tx1"/>
                </a:solidFill>
              </a:rPr>
              <a:t>Packet buffer</a:t>
            </a:r>
            <a:endParaRPr kumimoji="1" lang="zh-CN" altLang="en-US" sz="1200" dirty="0">
              <a:solidFill>
                <a:schemeClr val="tx1"/>
              </a:solidFill>
            </a:endParaRPr>
          </a:p>
        </p:txBody>
      </p:sp>
      <p:sp>
        <p:nvSpPr>
          <p:cNvPr id="28" name="矩形 27">
            <a:extLst>
              <a:ext uri="{FF2B5EF4-FFF2-40B4-BE49-F238E27FC236}">
                <a16:creationId xmlns:a16="http://schemas.microsoft.com/office/drawing/2014/main" id="{AA7BA012-4F42-90AE-C47C-6DFEAA3B4897}"/>
              </a:ext>
            </a:extLst>
          </p:cNvPr>
          <p:cNvSpPr/>
          <p:nvPr/>
        </p:nvSpPr>
        <p:spPr>
          <a:xfrm>
            <a:off x="890633" y="4371861"/>
            <a:ext cx="904303" cy="20232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0"/>
          <a:lstStyle/>
          <a:p>
            <a:pPr algn="ctr"/>
            <a:r>
              <a:rPr kumimoji="1" lang="en-US" altLang="zh-CN" sz="1200" dirty="0">
                <a:solidFill>
                  <a:schemeClr val="tx1"/>
                </a:solidFill>
              </a:rPr>
              <a:t>Scratchpad</a:t>
            </a:r>
            <a:endParaRPr kumimoji="1" lang="zh-CN" altLang="en-US" sz="1200" dirty="0">
              <a:solidFill>
                <a:schemeClr val="tx1"/>
              </a:solidFill>
            </a:endParaRPr>
          </a:p>
        </p:txBody>
      </p:sp>
      <p:sp>
        <p:nvSpPr>
          <p:cNvPr id="29" name="矩形 28">
            <a:extLst>
              <a:ext uri="{FF2B5EF4-FFF2-40B4-BE49-F238E27FC236}">
                <a16:creationId xmlns:a16="http://schemas.microsoft.com/office/drawing/2014/main" id="{3C8E786B-F864-9ED1-679B-3D6BCA5A7879}"/>
              </a:ext>
            </a:extLst>
          </p:cNvPr>
          <p:cNvSpPr/>
          <p:nvPr/>
        </p:nvSpPr>
        <p:spPr>
          <a:xfrm>
            <a:off x="1859241" y="4371861"/>
            <a:ext cx="903600" cy="20232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0"/>
          <a:lstStyle/>
          <a:p>
            <a:pPr algn="ctr"/>
            <a:r>
              <a:rPr kumimoji="1" lang="en-US" altLang="zh-CN" sz="1200" dirty="0">
                <a:solidFill>
                  <a:schemeClr val="tx1"/>
                </a:solidFill>
              </a:rPr>
              <a:t>L2/DRAM</a:t>
            </a:r>
            <a:endParaRPr kumimoji="1" lang="zh-CN" altLang="en-US" sz="1200" dirty="0">
              <a:solidFill>
                <a:schemeClr val="tx1"/>
              </a:solidFill>
            </a:endParaRPr>
          </a:p>
        </p:txBody>
      </p:sp>
      <p:sp>
        <p:nvSpPr>
          <p:cNvPr id="30" name="矩形 29">
            <a:extLst>
              <a:ext uri="{FF2B5EF4-FFF2-40B4-BE49-F238E27FC236}">
                <a16:creationId xmlns:a16="http://schemas.microsoft.com/office/drawing/2014/main" id="{099F813C-5531-5DCD-AFB4-76792F9260AB}"/>
              </a:ext>
            </a:extLst>
          </p:cNvPr>
          <p:cNvSpPr/>
          <p:nvPr/>
        </p:nvSpPr>
        <p:spPr>
          <a:xfrm>
            <a:off x="4285354" y="4035454"/>
            <a:ext cx="792088" cy="622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nchorCtr="0"/>
          <a:lstStyle/>
          <a:p>
            <a:pPr algn="ctr"/>
            <a:r>
              <a:rPr kumimoji="1" lang="en-US" altLang="zh-CN" sz="1200" dirty="0">
                <a:solidFill>
                  <a:schemeClr val="tx1"/>
                </a:solidFill>
              </a:rPr>
              <a:t>DMA engine</a:t>
            </a:r>
            <a:endParaRPr kumimoji="1" lang="zh-CN" altLang="en-US" sz="1200" dirty="0">
              <a:solidFill>
                <a:schemeClr val="tx1"/>
              </a:solidFill>
            </a:endParaRPr>
          </a:p>
        </p:txBody>
      </p:sp>
      <p:sp>
        <p:nvSpPr>
          <p:cNvPr id="31" name="矩形 30">
            <a:extLst>
              <a:ext uri="{FF2B5EF4-FFF2-40B4-BE49-F238E27FC236}">
                <a16:creationId xmlns:a16="http://schemas.microsoft.com/office/drawing/2014/main" id="{EC66244B-ACEF-CE42-53F7-43484E0EC0EA}"/>
              </a:ext>
            </a:extLst>
          </p:cNvPr>
          <p:cNvSpPr/>
          <p:nvPr/>
        </p:nvSpPr>
        <p:spPr>
          <a:xfrm>
            <a:off x="5292079" y="4035454"/>
            <a:ext cx="1901261" cy="622245"/>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t" anchorCtr="0"/>
          <a:lstStyle/>
          <a:p>
            <a:pPr algn="ctr"/>
            <a:r>
              <a:rPr kumimoji="1" lang="en-US" altLang="zh-CN" sz="1200" dirty="0">
                <a:solidFill>
                  <a:schemeClr val="tx1"/>
                </a:solidFill>
              </a:rPr>
              <a:t>Multi-queue</a:t>
            </a:r>
            <a:endParaRPr kumimoji="1" lang="zh-CN" altLang="en-US" sz="1200" dirty="0">
              <a:solidFill>
                <a:schemeClr val="tx1"/>
              </a:solidFill>
            </a:endParaRPr>
          </a:p>
        </p:txBody>
      </p:sp>
      <p:grpSp>
        <p:nvGrpSpPr>
          <p:cNvPr id="32" name="组合 31">
            <a:extLst>
              <a:ext uri="{FF2B5EF4-FFF2-40B4-BE49-F238E27FC236}">
                <a16:creationId xmlns:a16="http://schemas.microsoft.com/office/drawing/2014/main" id="{2456A5E4-E5E3-17B4-92AA-8FE673B55844}"/>
              </a:ext>
            </a:extLst>
          </p:cNvPr>
          <p:cNvGrpSpPr/>
          <p:nvPr/>
        </p:nvGrpSpPr>
        <p:grpSpPr>
          <a:xfrm>
            <a:off x="5422686" y="4237777"/>
            <a:ext cx="256069" cy="336407"/>
            <a:chOff x="6001646" y="4165769"/>
            <a:chExt cx="256069" cy="336407"/>
          </a:xfrm>
        </p:grpSpPr>
        <p:cxnSp>
          <p:nvCxnSpPr>
            <p:cNvPr id="33" name="直线连接符 32">
              <a:extLst>
                <a:ext uri="{FF2B5EF4-FFF2-40B4-BE49-F238E27FC236}">
                  <a16:creationId xmlns:a16="http://schemas.microsoft.com/office/drawing/2014/main" id="{BBB6CCC8-CD95-3049-A478-326F942F6EC3}"/>
                </a:ext>
              </a:extLst>
            </p:cNvPr>
            <p:cNvCxnSpPr>
              <a:cxnSpLocks/>
            </p:cNvCxnSpPr>
            <p:nvPr/>
          </p:nvCxnSpPr>
          <p:spPr>
            <a:xfrm>
              <a:off x="6001646" y="4165769"/>
              <a:ext cx="0" cy="336407"/>
            </a:xfrm>
            <a:prstGeom prst="line">
              <a:avLst/>
            </a:prstGeom>
            <a:ln w="15875"/>
          </p:spPr>
          <p:style>
            <a:lnRef idx="1">
              <a:schemeClr val="dk1"/>
            </a:lnRef>
            <a:fillRef idx="0">
              <a:schemeClr val="dk1"/>
            </a:fillRef>
            <a:effectRef idx="0">
              <a:schemeClr val="dk1"/>
            </a:effectRef>
            <a:fontRef idx="minor">
              <a:schemeClr val="tx1"/>
            </a:fontRef>
          </p:style>
        </p:cxnSp>
        <p:cxnSp>
          <p:nvCxnSpPr>
            <p:cNvPr id="34" name="直线连接符 33">
              <a:extLst>
                <a:ext uri="{FF2B5EF4-FFF2-40B4-BE49-F238E27FC236}">
                  <a16:creationId xmlns:a16="http://schemas.microsoft.com/office/drawing/2014/main" id="{45E96791-4703-75B3-F6FC-C9BAE46D2451}"/>
                </a:ext>
              </a:extLst>
            </p:cNvPr>
            <p:cNvCxnSpPr>
              <a:cxnSpLocks/>
            </p:cNvCxnSpPr>
            <p:nvPr/>
          </p:nvCxnSpPr>
          <p:spPr>
            <a:xfrm>
              <a:off x="6257715" y="4165769"/>
              <a:ext cx="0" cy="336406"/>
            </a:xfrm>
            <a:prstGeom prst="line">
              <a:avLst/>
            </a:prstGeom>
            <a:ln w="15875"/>
          </p:spPr>
          <p:style>
            <a:lnRef idx="1">
              <a:schemeClr val="dk1"/>
            </a:lnRef>
            <a:fillRef idx="0">
              <a:schemeClr val="dk1"/>
            </a:fillRef>
            <a:effectRef idx="0">
              <a:schemeClr val="dk1"/>
            </a:effectRef>
            <a:fontRef idx="minor">
              <a:schemeClr val="tx1"/>
            </a:fontRef>
          </p:style>
        </p:cxnSp>
        <p:cxnSp>
          <p:nvCxnSpPr>
            <p:cNvPr id="35" name="直线连接符 34">
              <a:extLst>
                <a:ext uri="{FF2B5EF4-FFF2-40B4-BE49-F238E27FC236}">
                  <a16:creationId xmlns:a16="http://schemas.microsoft.com/office/drawing/2014/main" id="{9E779788-FC31-A19D-558B-46320C999052}"/>
                </a:ext>
              </a:extLst>
            </p:cNvPr>
            <p:cNvCxnSpPr>
              <a:cxnSpLocks/>
            </p:cNvCxnSpPr>
            <p:nvPr/>
          </p:nvCxnSpPr>
          <p:spPr>
            <a:xfrm>
              <a:off x="6001646" y="4502175"/>
              <a:ext cx="256069"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36" name="直线连接符 35">
              <a:extLst>
                <a:ext uri="{FF2B5EF4-FFF2-40B4-BE49-F238E27FC236}">
                  <a16:creationId xmlns:a16="http://schemas.microsoft.com/office/drawing/2014/main" id="{82BEA306-E296-A82F-8384-97263DD65EC2}"/>
                </a:ext>
              </a:extLst>
            </p:cNvPr>
            <p:cNvCxnSpPr>
              <a:cxnSpLocks/>
            </p:cNvCxnSpPr>
            <p:nvPr/>
          </p:nvCxnSpPr>
          <p:spPr>
            <a:xfrm>
              <a:off x="6001646" y="4401014"/>
              <a:ext cx="256069"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37" name="直线连接符 36">
              <a:extLst>
                <a:ext uri="{FF2B5EF4-FFF2-40B4-BE49-F238E27FC236}">
                  <a16:creationId xmlns:a16="http://schemas.microsoft.com/office/drawing/2014/main" id="{0A5BA659-9288-B748-CAB5-E35A88C31E91}"/>
                </a:ext>
              </a:extLst>
            </p:cNvPr>
            <p:cNvCxnSpPr>
              <a:cxnSpLocks/>
            </p:cNvCxnSpPr>
            <p:nvPr/>
          </p:nvCxnSpPr>
          <p:spPr>
            <a:xfrm>
              <a:off x="6001646" y="4299853"/>
              <a:ext cx="256069" cy="0"/>
            </a:xfrm>
            <a:prstGeom prst="line">
              <a:avLst/>
            </a:prstGeom>
            <a:ln w="15875"/>
          </p:spPr>
          <p:style>
            <a:lnRef idx="1">
              <a:schemeClr val="dk1"/>
            </a:lnRef>
            <a:fillRef idx="0">
              <a:schemeClr val="dk1"/>
            </a:fillRef>
            <a:effectRef idx="0">
              <a:schemeClr val="dk1"/>
            </a:effectRef>
            <a:fontRef idx="minor">
              <a:schemeClr val="tx1"/>
            </a:fontRef>
          </p:style>
        </p:cxnSp>
      </p:grpSp>
      <p:grpSp>
        <p:nvGrpSpPr>
          <p:cNvPr id="38" name="组合 37">
            <a:extLst>
              <a:ext uri="{FF2B5EF4-FFF2-40B4-BE49-F238E27FC236}">
                <a16:creationId xmlns:a16="http://schemas.microsoft.com/office/drawing/2014/main" id="{116EBD03-CDC2-56FF-849A-A84128858026}"/>
              </a:ext>
            </a:extLst>
          </p:cNvPr>
          <p:cNvGrpSpPr/>
          <p:nvPr/>
        </p:nvGrpSpPr>
        <p:grpSpPr>
          <a:xfrm>
            <a:off x="5883451" y="4237777"/>
            <a:ext cx="256069" cy="336407"/>
            <a:chOff x="6001646" y="4165769"/>
            <a:chExt cx="256069" cy="336407"/>
          </a:xfrm>
        </p:grpSpPr>
        <p:cxnSp>
          <p:nvCxnSpPr>
            <p:cNvPr id="39" name="直线连接符 38">
              <a:extLst>
                <a:ext uri="{FF2B5EF4-FFF2-40B4-BE49-F238E27FC236}">
                  <a16:creationId xmlns:a16="http://schemas.microsoft.com/office/drawing/2014/main" id="{1FAE8704-13C2-2BC6-1D42-91589C20B056}"/>
                </a:ext>
              </a:extLst>
            </p:cNvPr>
            <p:cNvCxnSpPr>
              <a:cxnSpLocks/>
            </p:cNvCxnSpPr>
            <p:nvPr/>
          </p:nvCxnSpPr>
          <p:spPr>
            <a:xfrm>
              <a:off x="6001646" y="4165769"/>
              <a:ext cx="0" cy="336407"/>
            </a:xfrm>
            <a:prstGeom prst="line">
              <a:avLst/>
            </a:prstGeom>
            <a:ln w="15875"/>
          </p:spPr>
          <p:style>
            <a:lnRef idx="1">
              <a:schemeClr val="dk1"/>
            </a:lnRef>
            <a:fillRef idx="0">
              <a:schemeClr val="dk1"/>
            </a:fillRef>
            <a:effectRef idx="0">
              <a:schemeClr val="dk1"/>
            </a:effectRef>
            <a:fontRef idx="minor">
              <a:schemeClr val="tx1"/>
            </a:fontRef>
          </p:style>
        </p:cxnSp>
        <p:cxnSp>
          <p:nvCxnSpPr>
            <p:cNvPr id="40" name="直线连接符 39">
              <a:extLst>
                <a:ext uri="{FF2B5EF4-FFF2-40B4-BE49-F238E27FC236}">
                  <a16:creationId xmlns:a16="http://schemas.microsoft.com/office/drawing/2014/main" id="{5D2D27E4-1F92-933E-56B4-5AA37C4DCBE8}"/>
                </a:ext>
              </a:extLst>
            </p:cNvPr>
            <p:cNvCxnSpPr>
              <a:cxnSpLocks/>
            </p:cNvCxnSpPr>
            <p:nvPr/>
          </p:nvCxnSpPr>
          <p:spPr>
            <a:xfrm>
              <a:off x="6257715" y="4165769"/>
              <a:ext cx="0" cy="336406"/>
            </a:xfrm>
            <a:prstGeom prst="line">
              <a:avLst/>
            </a:prstGeom>
            <a:ln w="15875"/>
          </p:spPr>
          <p:style>
            <a:lnRef idx="1">
              <a:schemeClr val="dk1"/>
            </a:lnRef>
            <a:fillRef idx="0">
              <a:schemeClr val="dk1"/>
            </a:fillRef>
            <a:effectRef idx="0">
              <a:schemeClr val="dk1"/>
            </a:effectRef>
            <a:fontRef idx="minor">
              <a:schemeClr val="tx1"/>
            </a:fontRef>
          </p:style>
        </p:cxnSp>
        <p:cxnSp>
          <p:nvCxnSpPr>
            <p:cNvPr id="41" name="直线连接符 40">
              <a:extLst>
                <a:ext uri="{FF2B5EF4-FFF2-40B4-BE49-F238E27FC236}">
                  <a16:creationId xmlns:a16="http://schemas.microsoft.com/office/drawing/2014/main" id="{F07C5F87-883D-2399-5716-068CF183D194}"/>
                </a:ext>
              </a:extLst>
            </p:cNvPr>
            <p:cNvCxnSpPr>
              <a:cxnSpLocks/>
            </p:cNvCxnSpPr>
            <p:nvPr/>
          </p:nvCxnSpPr>
          <p:spPr>
            <a:xfrm>
              <a:off x="6001646" y="4502175"/>
              <a:ext cx="256069"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42" name="直线连接符 41">
              <a:extLst>
                <a:ext uri="{FF2B5EF4-FFF2-40B4-BE49-F238E27FC236}">
                  <a16:creationId xmlns:a16="http://schemas.microsoft.com/office/drawing/2014/main" id="{159F0BC2-ED0F-8171-B75F-284935B37F63}"/>
                </a:ext>
              </a:extLst>
            </p:cNvPr>
            <p:cNvCxnSpPr>
              <a:cxnSpLocks/>
            </p:cNvCxnSpPr>
            <p:nvPr/>
          </p:nvCxnSpPr>
          <p:spPr>
            <a:xfrm>
              <a:off x="6001646" y="4401014"/>
              <a:ext cx="256069"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43" name="直线连接符 42">
              <a:extLst>
                <a:ext uri="{FF2B5EF4-FFF2-40B4-BE49-F238E27FC236}">
                  <a16:creationId xmlns:a16="http://schemas.microsoft.com/office/drawing/2014/main" id="{D84428B8-EF66-6849-79EF-CA59123F2353}"/>
                </a:ext>
              </a:extLst>
            </p:cNvPr>
            <p:cNvCxnSpPr>
              <a:cxnSpLocks/>
            </p:cNvCxnSpPr>
            <p:nvPr/>
          </p:nvCxnSpPr>
          <p:spPr>
            <a:xfrm>
              <a:off x="6001646" y="4299853"/>
              <a:ext cx="256069" cy="0"/>
            </a:xfrm>
            <a:prstGeom prst="line">
              <a:avLst/>
            </a:prstGeom>
            <a:ln w="15875"/>
          </p:spPr>
          <p:style>
            <a:lnRef idx="1">
              <a:schemeClr val="dk1"/>
            </a:lnRef>
            <a:fillRef idx="0">
              <a:schemeClr val="dk1"/>
            </a:fillRef>
            <a:effectRef idx="0">
              <a:schemeClr val="dk1"/>
            </a:effectRef>
            <a:fontRef idx="minor">
              <a:schemeClr val="tx1"/>
            </a:fontRef>
          </p:style>
        </p:cxnSp>
      </p:grpSp>
      <p:grpSp>
        <p:nvGrpSpPr>
          <p:cNvPr id="44" name="组合 43">
            <a:extLst>
              <a:ext uri="{FF2B5EF4-FFF2-40B4-BE49-F238E27FC236}">
                <a16:creationId xmlns:a16="http://schemas.microsoft.com/office/drawing/2014/main" id="{9515F483-652B-5A85-024B-D39A854E517A}"/>
              </a:ext>
            </a:extLst>
          </p:cNvPr>
          <p:cNvGrpSpPr/>
          <p:nvPr/>
        </p:nvGrpSpPr>
        <p:grpSpPr>
          <a:xfrm>
            <a:off x="6804980" y="4237777"/>
            <a:ext cx="256069" cy="336407"/>
            <a:chOff x="6001646" y="4165769"/>
            <a:chExt cx="256069" cy="336407"/>
          </a:xfrm>
        </p:grpSpPr>
        <p:cxnSp>
          <p:nvCxnSpPr>
            <p:cNvPr id="45" name="直线连接符 44">
              <a:extLst>
                <a:ext uri="{FF2B5EF4-FFF2-40B4-BE49-F238E27FC236}">
                  <a16:creationId xmlns:a16="http://schemas.microsoft.com/office/drawing/2014/main" id="{1C4FB18F-FDB8-C885-C6E6-8DFC90385681}"/>
                </a:ext>
              </a:extLst>
            </p:cNvPr>
            <p:cNvCxnSpPr>
              <a:cxnSpLocks/>
            </p:cNvCxnSpPr>
            <p:nvPr/>
          </p:nvCxnSpPr>
          <p:spPr>
            <a:xfrm>
              <a:off x="6001646" y="4165769"/>
              <a:ext cx="0" cy="336407"/>
            </a:xfrm>
            <a:prstGeom prst="line">
              <a:avLst/>
            </a:prstGeom>
            <a:ln w="15875"/>
          </p:spPr>
          <p:style>
            <a:lnRef idx="1">
              <a:schemeClr val="dk1"/>
            </a:lnRef>
            <a:fillRef idx="0">
              <a:schemeClr val="dk1"/>
            </a:fillRef>
            <a:effectRef idx="0">
              <a:schemeClr val="dk1"/>
            </a:effectRef>
            <a:fontRef idx="minor">
              <a:schemeClr val="tx1"/>
            </a:fontRef>
          </p:style>
        </p:cxnSp>
        <p:cxnSp>
          <p:nvCxnSpPr>
            <p:cNvPr id="46" name="直线连接符 45">
              <a:extLst>
                <a:ext uri="{FF2B5EF4-FFF2-40B4-BE49-F238E27FC236}">
                  <a16:creationId xmlns:a16="http://schemas.microsoft.com/office/drawing/2014/main" id="{4599E0E3-5A42-4D21-CC5D-3441CE77807C}"/>
                </a:ext>
              </a:extLst>
            </p:cNvPr>
            <p:cNvCxnSpPr>
              <a:cxnSpLocks/>
            </p:cNvCxnSpPr>
            <p:nvPr/>
          </p:nvCxnSpPr>
          <p:spPr>
            <a:xfrm>
              <a:off x="6257715" y="4165769"/>
              <a:ext cx="0" cy="336406"/>
            </a:xfrm>
            <a:prstGeom prst="line">
              <a:avLst/>
            </a:prstGeom>
            <a:ln w="15875"/>
          </p:spPr>
          <p:style>
            <a:lnRef idx="1">
              <a:schemeClr val="dk1"/>
            </a:lnRef>
            <a:fillRef idx="0">
              <a:schemeClr val="dk1"/>
            </a:fillRef>
            <a:effectRef idx="0">
              <a:schemeClr val="dk1"/>
            </a:effectRef>
            <a:fontRef idx="minor">
              <a:schemeClr val="tx1"/>
            </a:fontRef>
          </p:style>
        </p:cxnSp>
        <p:cxnSp>
          <p:nvCxnSpPr>
            <p:cNvPr id="47" name="直线连接符 46">
              <a:extLst>
                <a:ext uri="{FF2B5EF4-FFF2-40B4-BE49-F238E27FC236}">
                  <a16:creationId xmlns:a16="http://schemas.microsoft.com/office/drawing/2014/main" id="{C8500976-7F73-E6CA-ADF7-E1A7F06F037C}"/>
                </a:ext>
              </a:extLst>
            </p:cNvPr>
            <p:cNvCxnSpPr>
              <a:cxnSpLocks/>
            </p:cNvCxnSpPr>
            <p:nvPr/>
          </p:nvCxnSpPr>
          <p:spPr>
            <a:xfrm>
              <a:off x="6001646" y="4502175"/>
              <a:ext cx="256069"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48" name="直线连接符 47">
              <a:extLst>
                <a:ext uri="{FF2B5EF4-FFF2-40B4-BE49-F238E27FC236}">
                  <a16:creationId xmlns:a16="http://schemas.microsoft.com/office/drawing/2014/main" id="{DA8E4D10-B870-3497-75A7-227999C8C22A}"/>
                </a:ext>
              </a:extLst>
            </p:cNvPr>
            <p:cNvCxnSpPr>
              <a:cxnSpLocks/>
            </p:cNvCxnSpPr>
            <p:nvPr/>
          </p:nvCxnSpPr>
          <p:spPr>
            <a:xfrm>
              <a:off x="6001646" y="4401014"/>
              <a:ext cx="256069"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49" name="直线连接符 48">
              <a:extLst>
                <a:ext uri="{FF2B5EF4-FFF2-40B4-BE49-F238E27FC236}">
                  <a16:creationId xmlns:a16="http://schemas.microsoft.com/office/drawing/2014/main" id="{E929F608-3E75-8461-05DF-2ADC47795C1A}"/>
                </a:ext>
              </a:extLst>
            </p:cNvPr>
            <p:cNvCxnSpPr>
              <a:cxnSpLocks/>
            </p:cNvCxnSpPr>
            <p:nvPr/>
          </p:nvCxnSpPr>
          <p:spPr>
            <a:xfrm>
              <a:off x="6001646" y="4299853"/>
              <a:ext cx="256069" cy="0"/>
            </a:xfrm>
            <a:prstGeom prst="line">
              <a:avLst/>
            </a:prstGeom>
            <a:ln w="15875"/>
          </p:spPr>
          <p:style>
            <a:lnRef idx="1">
              <a:schemeClr val="dk1"/>
            </a:lnRef>
            <a:fillRef idx="0">
              <a:schemeClr val="dk1"/>
            </a:fillRef>
            <a:effectRef idx="0">
              <a:schemeClr val="dk1"/>
            </a:effectRef>
            <a:fontRef idx="minor">
              <a:schemeClr val="tx1"/>
            </a:fontRef>
          </p:style>
        </p:cxnSp>
      </p:grpSp>
      <p:grpSp>
        <p:nvGrpSpPr>
          <p:cNvPr id="50" name="组合 49">
            <a:extLst>
              <a:ext uri="{FF2B5EF4-FFF2-40B4-BE49-F238E27FC236}">
                <a16:creationId xmlns:a16="http://schemas.microsoft.com/office/drawing/2014/main" id="{A9AE26BC-D068-FCB2-63B6-13023D610E50}"/>
              </a:ext>
            </a:extLst>
          </p:cNvPr>
          <p:cNvGrpSpPr/>
          <p:nvPr/>
        </p:nvGrpSpPr>
        <p:grpSpPr>
          <a:xfrm>
            <a:off x="6344216" y="4237777"/>
            <a:ext cx="256069" cy="336407"/>
            <a:chOff x="6001646" y="4165769"/>
            <a:chExt cx="256069" cy="336407"/>
          </a:xfrm>
        </p:grpSpPr>
        <p:cxnSp>
          <p:nvCxnSpPr>
            <p:cNvPr id="51" name="直线连接符 50">
              <a:extLst>
                <a:ext uri="{FF2B5EF4-FFF2-40B4-BE49-F238E27FC236}">
                  <a16:creationId xmlns:a16="http://schemas.microsoft.com/office/drawing/2014/main" id="{4E2CDCC0-8084-D4CC-AFE0-59FF200DE400}"/>
                </a:ext>
              </a:extLst>
            </p:cNvPr>
            <p:cNvCxnSpPr>
              <a:cxnSpLocks/>
            </p:cNvCxnSpPr>
            <p:nvPr/>
          </p:nvCxnSpPr>
          <p:spPr>
            <a:xfrm>
              <a:off x="6001646" y="4165769"/>
              <a:ext cx="0" cy="336407"/>
            </a:xfrm>
            <a:prstGeom prst="line">
              <a:avLst/>
            </a:prstGeom>
            <a:ln w="15875"/>
          </p:spPr>
          <p:style>
            <a:lnRef idx="1">
              <a:schemeClr val="dk1"/>
            </a:lnRef>
            <a:fillRef idx="0">
              <a:schemeClr val="dk1"/>
            </a:fillRef>
            <a:effectRef idx="0">
              <a:schemeClr val="dk1"/>
            </a:effectRef>
            <a:fontRef idx="minor">
              <a:schemeClr val="tx1"/>
            </a:fontRef>
          </p:style>
        </p:cxnSp>
        <p:cxnSp>
          <p:nvCxnSpPr>
            <p:cNvPr id="52" name="直线连接符 51">
              <a:extLst>
                <a:ext uri="{FF2B5EF4-FFF2-40B4-BE49-F238E27FC236}">
                  <a16:creationId xmlns:a16="http://schemas.microsoft.com/office/drawing/2014/main" id="{F4B5F511-595B-C460-9367-E55595F23F3B}"/>
                </a:ext>
              </a:extLst>
            </p:cNvPr>
            <p:cNvCxnSpPr>
              <a:cxnSpLocks/>
            </p:cNvCxnSpPr>
            <p:nvPr/>
          </p:nvCxnSpPr>
          <p:spPr>
            <a:xfrm>
              <a:off x="6257715" y="4165769"/>
              <a:ext cx="0" cy="336406"/>
            </a:xfrm>
            <a:prstGeom prst="line">
              <a:avLst/>
            </a:prstGeom>
            <a:ln w="15875"/>
          </p:spPr>
          <p:style>
            <a:lnRef idx="1">
              <a:schemeClr val="dk1"/>
            </a:lnRef>
            <a:fillRef idx="0">
              <a:schemeClr val="dk1"/>
            </a:fillRef>
            <a:effectRef idx="0">
              <a:schemeClr val="dk1"/>
            </a:effectRef>
            <a:fontRef idx="minor">
              <a:schemeClr val="tx1"/>
            </a:fontRef>
          </p:style>
        </p:cxnSp>
        <p:cxnSp>
          <p:nvCxnSpPr>
            <p:cNvPr id="53" name="直线连接符 52">
              <a:extLst>
                <a:ext uri="{FF2B5EF4-FFF2-40B4-BE49-F238E27FC236}">
                  <a16:creationId xmlns:a16="http://schemas.microsoft.com/office/drawing/2014/main" id="{ECB8E141-08BC-DF98-49B2-00C98C0636A3}"/>
                </a:ext>
              </a:extLst>
            </p:cNvPr>
            <p:cNvCxnSpPr>
              <a:cxnSpLocks/>
            </p:cNvCxnSpPr>
            <p:nvPr/>
          </p:nvCxnSpPr>
          <p:spPr>
            <a:xfrm>
              <a:off x="6001646" y="4502175"/>
              <a:ext cx="256069"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54" name="直线连接符 53">
              <a:extLst>
                <a:ext uri="{FF2B5EF4-FFF2-40B4-BE49-F238E27FC236}">
                  <a16:creationId xmlns:a16="http://schemas.microsoft.com/office/drawing/2014/main" id="{CFB8119F-734B-1410-C028-FBB134735F88}"/>
                </a:ext>
              </a:extLst>
            </p:cNvPr>
            <p:cNvCxnSpPr>
              <a:cxnSpLocks/>
            </p:cNvCxnSpPr>
            <p:nvPr/>
          </p:nvCxnSpPr>
          <p:spPr>
            <a:xfrm>
              <a:off x="6001646" y="4401014"/>
              <a:ext cx="256069" cy="0"/>
            </a:xfrm>
            <a:prstGeom prst="line">
              <a:avLst/>
            </a:prstGeom>
            <a:ln w="15875"/>
          </p:spPr>
          <p:style>
            <a:lnRef idx="1">
              <a:schemeClr val="dk1"/>
            </a:lnRef>
            <a:fillRef idx="0">
              <a:schemeClr val="dk1"/>
            </a:fillRef>
            <a:effectRef idx="0">
              <a:schemeClr val="dk1"/>
            </a:effectRef>
            <a:fontRef idx="minor">
              <a:schemeClr val="tx1"/>
            </a:fontRef>
          </p:style>
        </p:cxnSp>
        <p:cxnSp>
          <p:nvCxnSpPr>
            <p:cNvPr id="55" name="直线连接符 54">
              <a:extLst>
                <a:ext uri="{FF2B5EF4-FFF2-40B4-BE49-F238E27FC236}">
                  <a16:creationId xmlns:a16="http://schemas.microsoft.com/office/drawing/2014/main" id="{7074D39B-1A26-9CE6-87F4-62DA31BD1F9E}"/>
                </a:ext>
              </a:extLst>
            </p:cNvPr>
            <p:cNvCxnSpPr>
              <a:cxnSpLocks/>
            </p:cNvCxnSpPr>
            <p:nvPr/>
          </p:nvCxnSpPr>
          <p:spPr>
            <a:xfrm>
              <a:off x="6001646" y="4299853"/>
              <a:ext cx="256069" cy="0"/>
            </a:xfrm>
            <a:prstGeom prst="line">
              <a:avLst/>
            </a:prstGeom>
            <a:ln w="15875"/>
          </p:spPr>
          <p:style>
            <a:lnRef idx="1">
              <a:schemeClr val="dk1"/>
            </a:lnRef>
            <a:fillRef idx="0">
              <a:schemeClr val="dk1"/>
            </a:fillRef>
            <a:effectRef idx="0">
              <a:schemeClr val="dk1"/>
            </a:effectRef>
            <a:fontRef idx="minor">
              <a:schemeClr val="tx1"/>
            </a:fontRef>
          </p:style>
        </p:cxnSp>
      </p:grpSp>
      <p:sp>
        <p:nvSpPr>
          <p:cNvPr id="56" name="矩形 55">
            <a:extLst>
              <a:ext uri="{FF2B5EF4-FFF2-40B4-BE49-F238E27FC236}">
                <a16:creationId xmlns:a16="http://schemas.microsoft.com/office/drawing/2014/main" id="{8196DD1B-0677-8D58-0B24-A85BAED7DD96}"/>
              </a:ext>
            </a:extLst>
          </p:cNvPr>
          <p:cNvSpPr/>
          <p:nvPr/>
        </p:nvSpPr>
        <p:spPr>
          <a:xfrm>
            <a:off x="7082015" y="2234596"/>
            <a:ext cx="881854" cy="815568"/>
          </a:xfrm>
          <a:prstGeom prst="rect">
            <a:avLst/>
          </a:prstGeom>
        </p:spPr>
        <p:style>
          <a:lnRef idx="2">
            <a:schemeClr val="dk1"/>
          </a:lnRef>
          <a:fillRef idx="1">
            <a:schemeClr val="lt1"/>
          </a:fillRef>
          <a:effectRef idx="0">
            <a:schemeClr val="dk1"/>
          </a:effectRef>
          <a:fontRef idx="minor">
            <a:schemeClr val="dk1"/>
          </a:fontRef>
        </p:style>
        <p:txBody>
          <a:bodyPr wrap="none" lIns="0" tIns="0" rIns="0" bIns="0" rtlCol="0" anchor="t" anchorCtr="0"/>
          <a:lstStyle/>
          <a:p>
            <a:pPr algn="ctr"/>
            <a:r>
              <a:rPr kumimoji="1" lang="en-US" altLang="zh-CN" sz="1200" dirty="0">
                <a:solidFill>
                  <a:schemeClr val="tx1"/>
                </a:solidFill>
              </a:rPr>
              <a:t>FPGA</a:t>
            </a:r>
            <a:endParaRPr kumimoji="1" lang="zh-CN" altLang="en-US" sz="1200" dirty="0">
              <a:solidFill>
                <a:schemeClr val="tx1"/>
              </a:solidFill>
            </a:endParaRPr>
          </a:p>
        </p:txBody>
      </p:sp>
      <p:pic>
        <p:nvPicPr>
          <p:cNvPr id="57" name="Picture 2" descr="“FPGA icon”的图片搜索结果">
            <a:extLst>
              <a:ext uri="{FF2B5EF4-FFF2-40B4-BE49-F238E27FC236}">
                <a16:creationId xmlns:a16="http://schemas.microsoft.com/office/drawing/2014/main" id="{8FE66462-1E7D-9772-4646-A1E92FFEB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3052" y="2419151"/>
            <a:ext cx="613863" cy="61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2440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CF1808-D630-2C5E-E8C9-1DF6FB2FD376}"/>
              </a:ext>
            </a:extLst>
          </p:cNvPr>
          <p:cNvSpPr>
            <a:spLocks noGrp="1"/>
          </p:cNvSpPr>
          <p:nvPr>
            <p:ph type="title"/>
          </p:nvPr>
        </p:nvSpPr>
        <p:spPr/>
        <p:txBody>
          <a:bodyPr/>
          <a:lstStyle/>
          <a:p>
            <a:r>
              <a:rPr kumimoji="1" lang="en-US" altLang="zh-CN" dirty="0"/>
              <a:t>Structural Difference between on-path &amp; off-path NICs</a:t>
            </a:r>
            <a:endParaRPr kumimoji="1" lang="zh-CN" altLang="en-US" dirty="0"/>
          </a:p>
        </p:txBody>
      </p:sp>
      <p:sp>
        <p:nvSpPr>
          <p:cNvPr id="4" name="灯片编号占位符 3">
            <a:extLst>
              <a:ext uri="{FF2B5EF4-FFF2-40B4-BE49-F238E27FC236}">
                <a16:creationId xmlns:a16="http://schemas.microsoft.com/office/drawing/2014/main" id="{4BCD5E62-108B-E676-BB88-1C7BDA05AD4A}"/>
              </a:ext>
            </a:extLst>
          </p:cNvPr>
          <p:cNvSpPr>
            <a:spLocks noGrp="1"/>
          </p:cNvSpPr>
          <p:nvPr>
            <p:ph type="sldNum" sz="quarter" idx="12"/>
          </p:nvPr>
        </p:nvSpPr>
        <p:spPr/>
        <p:txBody>
          <a:bodyPr/>
          <a:lstStyle/>
          <a:p>
            <a:fld id="{ADE361C3-C043-4A6E-BDCE-8DA1E7D90A3B}" type="slidenum">
              <a:rPr lang="zh-CN" altLang="en-US" smtClean="0"/>
              <a:t>115</a:t>
            </a:fld>
            <a:endParaRPr lang="zh-CN" altLang="en-US"/>
          </a:p>
        </p:txBody>
      </p:sp>
      <p:sp>
        <p:nvSpPr>
          <p:cNvPr id="6" name="矩形 5">
            <a:extLst>
              <a:ext uri="{FF2B5EF4-FFF2-40B4-BE49-F238E27FC236}">
                <a16:creationId xmlns:a16="http://schemas.microsoft.com/office/drawing/2014/main" id="{7AF12480-9045-342E-E111-58D85923605A}"/>
              </a:ext>
            </a:extLst>
          </p:cNvPr>
          <p:cNvSpPr/>
          <p:nvPr/>
        </p:nvSpPr>
        <p:spPr>
          <a:xfrm>
            <a:off x="5796136" y="2706881"/>
            <a:ext cx="2263080"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1200" dirty="0">
                <a:solidFill>
                  <a:schemeClr val="tx1"/>
                </a:solidFill>
              </a:rPr>
              <a:t>NIC switch</a:t>
            </a:r>
            <a:endParaRPr kumimoji="1" lang="zh-CN" altLang="en-US" sz="1200" dirty="0">
              <a:solidFill>
                <a:schemeClr val="tx1"/>
              </a:solidFill>
            </a:endParaRPr>
          </a:p>
        </p:txBody>
      </p:sp>
      <p:sp>
        <p:nvSpPr>
          <p:cNvPr id="7" name="矩形 6">
            <a:extLst>
              <a:ext uri="{FF2B5EF4-FFF2-40B4-BE49-F238E27FC236}">
                <a16:creationId xmlns:a16="http://schemas.microsoft.com/office/drawing/2014/main" id="{4AE1D1FC-EF18-337D-8B6B-423BFF2D2D5D}"/>
              </a:ext>
            </a:extLst>
          </p:cNvPr>
          <p:cNvSpPr/>
          <p:nvPr/>
        </p:nvSpPr>
        <p:spPr>
          <a:xfrm>
            <a:off x="5796136" y="3518798"/>
            <a:ext cx="966936" cy="432048"/>
          </a:xfrm>
          <a:prstGeom prst="rect">
            <a:avLst/>
          </a:prstGeom>
        </p:spPr>
        <p:style>
          <a:lnRef idx="1">
            <a:schemeClr val="accent3"/>
          </a:lnRef>
          <a:fillRef idx="2">
            <a:schemeClr val="accent3"/>
          </a:fillRef>
          <a:effectRef idx="1">
            <a:schemeClr val="accent3"/>
          </a:effectRef>
          <a:fontRef idx="minor">
            <a:schemeClr val="dk1"/>
          </a:fontRef>
        </p:style>
        <p:txBody>
          <a:bodyPr lIns="0" tIns="0" rIns="0" bIns="0" rtlCol="0" anchor="t" anchorCtr="0"/>
          <a:lstStyle/>
          <a:p>
            <a:pPr algn="ctr"/>
            <a:r>
              <a:rPr kumimoji="1" lang="en-US" altLang="zh-CN" sz="1200" dirty="0">
                <a:solidFill>
                  <a:schemeClr val="tx1"/>
                </a:solidFill>
              </a:rPr>
              <a:t>NIC cores</a:t>
            </a:r>
            <a:endParaRPr kumimoji="1" lang="zh-CN" altLang="en-US" sz="1200" dirty="0">
              <a:solidFill>
                <a:schemeClr val="tx1"/>
              </a:solidFill>
            </a:endParaRPr>
          </a:p>
        </p:txBody>
      </p:sp>
      <p:sp>
        <p:nvSpPr>
          <p:cNvPr id="8" name="矩形 7">
            <a:extLst>
              <a:ext uri="{FF2B5EF4-FFF2-40B4-BE49-F238E27FC236}">
                <a16:creationId xmlns:a16="http://schemas.microsoft.com/office/drawing/2014/main" id="{16D94676-A1F5-78E6-7592-ED2037A7EF57}"/>
              </a:ext>
            </a:extLst>
          </p:cNvPr>
          <p:cNvSpPr/>
          <p:nvPr/>
        </p:nvSpPr>
        <p:spPr>
          <a:xfrm>
            <a:off x="7092280" y="3518798"/>
            <a:ext cx="966936" cy="432048"/>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rPr>
              <a:t>TX/RX ports</a:t>
            </a:r>
            <a:endParaRPr kumimoji="1" lang="zh-CN" altLang="en-US" sz="1200" dirty="0">
              <a:solidFill>
                <a:schemeClr val="tx1"/>
              </a:solidFill>
            </a:endParaRPr>
          </a:p>
        </p:txBody>
      </p:sp>
      <p:sp>
        <p:nvSpPr>
          <p:cNvPr id="9" name="矩形 8">
            <a:extLst>
              <a:ext uri="{FF2B5EF4-FFF2-40B4-BE49-F238E27FC236}">
                <a16:creationId xmlns:a16="http://schemas.microsoft.com/office/drawing/2014/main" id="{1CC57CFE-DE73-B25C-2C98-70B3C31B1733}"/>
              </a:ext>
            </a:extLst>
          </p:cNvPr>
          <p:cNvSpPr/>
          <p:nvPr/>
        </p:nvSpPr>
        <p:spPr>
          <a:xfrm>
            <a:off x="6323856" y="1862614"/>
            <a:ext cx="1182960" cy="432048"/>
          </a:xfrm>
          <a:prstGeom prst="rect">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kumimoji="1" lang="en-US" altLang="zh-CN" sz="1200" dirty="0">
                <a:solidFill>
                  <a:schemeClr val="tx1"/>
                </a:solidFill>
              </a:rPr>
              <a:t>Host cores</a:t>
            </a:r>
            <a:endParaRPr kumimoji="1" lang="zh-CN" altLang="en-US" sz="1200" dirty="0">
              <a:solidFill>
                <a:schemeClr val="tx1"/>
              </a:solidFill>
            </a:endParaRPr>
          </a:p>
        </p:txBody>
      </p:sp>
      <p:sp>
        <p:nvSpPr>
          <p:cNvPr id="10" name="文本框 9">
            <a:extLst>
              <a:ext uri="{FF2B5EF4-FFF2-40B4-BE49-F238E27FC236}">
                <a16:creationId xmlns:a16="http://schemas.microsoft.com/office/drawing/2014/main" id="{19D1DDB7-181C-1C46-F08A-793F3C2BB30E}"/>
              </a:ext>
            </a:extLst>
          </p:cNvPr>
          <p:cNvSpPr txBox="1"/>
          <p:nvPr/>
        </p:nvSpPr>
        <p:spPr>
          <a:xfrm>
            <a:off x="5967938" y="4178399"/>
            <a:ext cx="2091278" cy="369332"/>
          </a:xfrm>
          <a:prstGeom prst="rect">
            <a:avLst/>
          </a:prstGeom>
          <a:noFill/>
        </p:spPr>
        <p:txBody>
          <a:bodyPr wrap="none" rtlCol="0">
            <a:spAutoFit/>
          </a:bodyPr>
          <a:lstStyle/>
          <a:p>
            <a:r>
              <a:rPr kumimoji="1" lang="en-US" altLang="zh-CN" dirty="0"/>
              <a:t>Off-path </a:t>
            </a:r>
            <a:r>
              <a:rPr kumimoji="1" lang="en-US" altLang="zh-CN" dirty="0" err="1"/>
              <a:t>SmartNIC</a:t>
            </a:r>
            <a:endParaRPr kumimoji="1" lang="zh-CN" altLang="en-US" dirty="0"/>
          </a:p>
        </p:txBody>
      </p:sp>
      <p:cxnSp>
        <p:nvCxnSpPr>
          <p:cNvPr id="12" name="直线箭头连接符 11">
            <a:extLst>
              <a:ext uri="{FF2B5EF4-FFF2-40B4-BE49-F238E27FC236}">
                <a16:creationId xmlns:a16="http://schemas.microsoft.com/office/drawing/2014/main" id="{00473175-B4D0-C12D-6E8C-A1C4793A4B4C}"/>
              </a:ext>
            </a:extLst>
          </p:cNvPr>
          <p:cNvCxnSpPr>
            <a:cxnSpLocks/>
          </p:cNvCxnSpPr>
          <p:nvPr/>
        </p:nvCxnSpPr>
        <p:spPr>
          <a:xfrm>
            <a:off x="6156176" y="3170287"/>
            <a:ext cx="0" cy="348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线箭头连接符 13">
            <a:extLst>
              <a:ext uri="{FF2B5EF4-FFF2-40B4-BE49-F238E27FC236}">
                <a16:creationId xmlns:a16="http://schemas.microsoft.com/office/drawing/2014/main" id="{2BFA6538-0399-9A22-88FB-F976F16A7406}"/>
              </a:ext>
            </a:extLst>
          </p:cNvPr>
          <p:cNvCxnSpPr>
            <a:cxnSpLocks/>
          </p:cNvCxnSpPr>
          <p:nvPr/>
        </p:nvCxnSpPr>
        <p:spPr>
          <a:xfrm flipV="1">
            <a:off x="6409184" y="3154608"/>
            <a:ext cx="0" cy="364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C63836EB-2882-79C9-0201-A8C230F8B951}"/>
              </a:ext>
            </a:extLst>
          </p:cNvPr>
          <p:cNvCxnSpPr>
            <a:cxnSpLocks/>
          </p:cNvCxnSpPr>
          <p:nvPr/>
        </p:nvCxnSpPr>
        <p:spPr>
          <a:xfrm>
            <a:off x="7487344" y="3185966"/>
            <a:ext cx="0" cy="348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DC4B3913-DA1C-3A85-6530-6E0BA6BCED0D}"/>
              </a:ext>
            </a:extLst>
          </p:cNvPr>
          <p:cNvCxnSpPr>
            <a:cxnSpLocks/>
          </p:cNvCxnSpPr>
          <p:nvPr/>
        </p:nvCxnSpPr>
        <p:spPr>
          <a:xfrm flipV="1">
            <a:off x="7740352" y="3170287"/>
            <a:ext cx="0" cy="364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FE3D5E33-5608-0F85-B5A3-2E56A512604A}"/>
              </a:ext>
            </a:extLst>
          </p:cNvPr>
          <p:cNvCxnSpPr>
            <a:cxnSpLocks/>
          </p:cNvCxnSpPr>
          <p:nvPr/>
        </p:nvCxnSpPr>
        <p:spPr>
          <a:xfrm>
            <a:off x="6829320" y="2358370"/>
            <a:ext cx="0" cy="3485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B1015564-03EF-3031-3F03-EA3FE7A8C7A4}"/>
              </a:ext>
            </a:extLst>
          </p:cNvPr>
          <p:cNvCxnSpPr>
            <a:cxnSpLocks/>
          </p:cNvCxnSpPr>
          <p:nvPr/>
        </p:nvCxnSpPr>
        <p:spPr>
          <a:xfrm flipV="1">
            <a:off x="7082328" y="2342691"/>
            <a:ext cx="0" cy="364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92A27CDE-59DE-A59E-F742-4850A0590DC4}"/>
              </a:ext>
            </a:extLst>
          </p:cNvPr>
          <p:cNvSpPr/>
          <p:nvPr/>
        </p:nvSpPr>
        <p:spPr>
          <a:xfrm>
            <a:off x="5580112" y="2418849"/>
            <a:ext cx="2664294" cy="175955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箭头连接符 23">
            <a:extLst>
              <a:ext uri="{FF2B5EF4-FFF2-40B4-BE49-F238E27FC236}">
                <a16:creationId xmlns:a16="http://schemas.microsoft.com/office/drawing/2014/main" id="{1574585C-1371-AA1E-28AF-F0516B34FCE8}"/>
              </a:ext>
            </a:extLst>
          </p:cNvPr>
          <p:cNvCxnSpPr>
            <a:cxnSpLocks/>
          </p:cNvCxnSpPr>
          <p:nvPr/>
        </p:nvCxnSpPr>
        <p:spPr>
          <a:xfrm>
            <a:off x="8059216" y="3870539"/>
            <a:ext cx="4012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线箭头连接符 24">
            <a:extLst>
              <a:ext uri="{FF2B5EF4-FFF2-40B4-BE49-F238E27FC236}">
                <a16:creationId xmlns:a16="http://schemas.microsoft.com/office/drawing/2014/main" id="{97FBDAB2-0398-7AB4-01D0-32AD4D7206BF}"/>
              </a:ext>
            </a:extLst>
          </p:cNvPr>
          <p:cNvCxnSpPr>
            <a:cxnSpLocks/>
          </p:cNvCxnSpPr>
          <p:nvPr/>
        </p:nvCxnSpPr>
        <p:spPr>
          <a:xfrm flipH="1">
            <a:off x="8094239" y="3642985"/>
            <a:ext cx="3661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062C8F5D-5046-FD54-C434-E03EA116A22F}"/>
              </a:ext>
            </a:extLst>
          </p:cNvPr>
          <p:cNvSpPr txBox="1"/>
          <p:nvPr/>
        </p:nvSpPr>
        <p:spPr>
          <a:xfrm rot="5400000">
            <a:off x="8410011" y="3596323"/>
            <a:ext cx="604204" cy="276999"/>
          </a:xfrm>
          <a:prstGeom prst="rect">
            <a:avLst/>
          </a:prstGeom>
          <a:noFill/>
        </p:spPr>
        <p:txBody>
          <a:bodyPr wrap="none" rtlCol="0">
            <a:spAutoFit/>
          </a:bodyPr>
          <a:lstStyle/>
          <a:p>
            <a:r>
              <a:rPr kumimoji="1" lang="en-US" altLang="zh-CN" sz="1200" dirty="0"/>
              <a:t>Traffic</a:t>
            </a:r>
            <a:endParaRPr kumimoji="1" lang="zh-CN" altLang="en-US" sz="1200" dirty="0"/>
          </a:p>
        </p:txBody>
      </p:sp>
      <p:sp>
        <p:nvSpPr>
          <p:cNvPr id="35" name="矩形 34">
            <a:extLst>
              <a:ext uri="{FF2B5EF4-FFF2-40B4-BE49-F238E27FC236}">
                <a16:creationId xmlns:a16="http://schemas.microsoft.com/office/drawing/2014/main" id="{24DE987D-D4B2-97FC-15F7-9A3582FF318C}"/>
              </a:ext>
            </a:extLst>
          </p:cNvPr>
          <p:cNvSpPr/>
          <p:nvPr/>
        </p:nvSpPr>
        <p:spPr>
          <a:xfrm rot="5400000">
            <a:off x="2081873" y="2932573"/>
            <a:ext cx="1800000" cy="43204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0" tIns="0" rIns="0" bIns="0" rtlCol="0" anchor="ctr"/>
          <a:lstStyle/>
          <a:p>
            <a:pPr algn="ctr"/>
            <a:r>
              <a:rPr kumimoji="1" lang="en-US" altLang="zh-CN" sz="1200" dirty="0">
                <a:solidFill>
                  <a:schemeClr val="tx1"/>
                </a:solidFill>
              </a:rPr>
              <a:t>Traffic manager</a:t>
            </a:r>
            <a:endParaRPr kumimoji="1" lang="zh-CN" altLang="en-US" sz="1200" dirty="0">
              <a:solidFill>
                <a:schemeClr val="tx1"/>
              </a:solidFill>
            </a:endParaRPr>
          </a:p>
        </p:txBody>
      </p:sp>
      <p:sp>
        <p:nvSpPr>
          <p:cNvPr id="36" name="矩形 35">
            <a:extLst>
              <a:ext uri="{FF2B5EF4-FFF2-40B4-BE49-F238E27FC236}">
                <a16:creationId xmlns:a16="http://schemas.microsoft.com/office/drawing/2014/main" id="{D00FA6B5-ECCD-5928-CA13-FB4A244779E7}"/>
              </a:ext>
            </a:extLst>
          </p:cNvPr>
          <p:cNvSpPr/>
          <p:nvPr/>
        </p:nvSpPr>
        <p:spPr>
          <a:xfrm rot="5400000">
            <a:off x="1332057" y="2932573"/>
            <a:ext cx="1800000" cy="432048"/>
          </a:xfrm>
          <a:prstGeom prst="rect">
            <a:avLst/>
          </a:prstGeom>
        </p:spPr>
        <p:style>
          <a:lnRef idx="1">
            <a:schemeClr val="accent3"/>
          </a:lnRef>
          <a:fillRef idx="2">
            <a:schemeClr val="accent3"/>
          </a:fillRef>
          <a:effectRef idx="1">
            <a:schemeClr val="accent3"/>
          </a:effectRef>
          <a:fontRef idx="minor">
            <a:schemeClr val="dk1"/>
          </a:fontRef>
        </p:style>
        <p:txBody>
          <a:bodyPr lIns="180000" tIns="0" rIns="0" bIns="0" rtlCol="0" anchor="ctr" anchorCtr="0"/>
          <a:lstStyle/>
          <a:p>
            <a:r>
              <a:rPr kumimoji="1" lang="en-US" altLang="zh-CN" sz="1200" dirty="0">
                <a:solidFill>
                  <a:schemeClr val="tx1"/>
                </a:solidFill>
              </a:rPr>
              <a:t>NIC cores</a:t>
            </a:r>
            <a:endParaRPr kumimoji="1" lang="zh-CN" altLang="en-US" sz="1200" dirty="0">
              <a:solidFill>
                <a:schemeClr val="tx1"/>
              </a:solidFill>
            </a:endParaRPr>
          </a:p>
        </p:txBody>
      </p:sp>
      <p:sp>
        <p:nvSpPr>
          <p:cNvPr id="37" name="矩形 36">
            <a:extLst>
              <a:ext uri="{FF2B5EF4-FFF2-40B4-BE49-F238E27FC236}">
                <a16:creationId xmlns:a16="http://schemas.microsoft.com/office/drawing/2014/main" id="{58CAB3F1-FCA3-C1A8-FAFE-473E9FC3F188}"/>
              </a:ext>
            </a:extLst>
          </p:cNvPr>
          <p:cNvSpPr/>
          <p:nvPr/>
        </p:nvSpPr>
        <p:spPr>
          <a:xfrm rot="5400000">
            <a:off x="2831689" y="2932573"/>
            <a:ext cx="1800000" cy="432048"/>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rPr>
              <a:t>TX/RX ports</a:t>
            </a:r>
            <a:endParaRPr kumimoji="1" lang="zh-CN" altLang="en-US" sz="1200" dirty="0">
              <a:solidFill>
                <a:schemeClr val="tx1"/>
              </a:solidFill>
            </a:endParaRPr>
          </a:p>
        </p:txBody>
      </p:sp>
      <p:sp>
        <p:nvSpPr>
          <p:cNvPr id="38" name="矩形 37">
            <a:extLst>
              <a:ext uri="{FF2B5EF4-FFF2-40B4-BE49-F238E27FC236}">
                <a16:creationId xmlns:a16="http://schemas.microsoft.com/office/drawing/2014/main" id="{5855FF8C-58FF-3279-9F17-9EA1A82F5B05}"/>
              </a:ext>
            </a:extLst>
          </p:cNvPr>
          <p:cNvSpPr/>
          <p:nvPr/>
        </p:nvSpPr>
        <p:spPr>
          <a:xfrm rot="5400000">
            <a:off x="582241" y="2932573"/>
            <a:ext cx="1800000" cy="432048"/>
          </a:xfrm>
          <a:prstGeom prst="rect">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pPr algn="ctr"/>
            <a:r>
              <a:rPr kumimoji="1" lang="en-US" altLang="zh-CN" sz="1200" dirty="0">
                <a:solidFill>
                  <a:schemeClr val="tx1"/>
                </a:solidFill>
              </a:rPr>
              <a:t>Host cores</a:t>
            </a:r>
            <a:endParaRPr kumimoji="1" lang="zh-CN" altLang="en-US" sz="1200" dirty="0">
              <a:solidFill>
                <a:schemeClr val="tx1"/>
              </a:solidFill>
            </a:endParaRPr>
          </a:p>
        </p:txBody>
      </p:sp>
      <p:sp>
        <p:nvSpPr>
          <p:cNvPr id="39" name="文本框 38">
            <a:extLst>
              <a:ext uri="{FF2B5EF4-FFF2-40B4-BE49-F238E27FC236}">
                <a16:creationId xmlns:a16="http://schemas.microsoft.com/office/drawing/2014/main" id="{EC280ED5-0834-C3C0-BD4F-8DE43A008953}"/>
              </a:ext>
            </a:extLst>
          </p:cNvPr>
          <p:cNvSpPr txBox="1"/>
          <p:nvPr/>
        </p:nvSpPr>
        <p:spPr>
          <a:xfrm>
            <a:off x="1559241" y="4255061"/>
            <a:ext cx="2095445" cy="369332"/>
          </a:xfrm>
          <a:prstGeom prst="rect">
            <a:avLst/>
          </a:prstGeom>
          <a:noFill/>
        </p:spPr>
        <p:txBody>
          <a:bodyPr wrap="none" rtlCol="0">
            <a:spAutoFit/>
          </a:bodyPr>
          <a:lstStyle/>
          <a:p>
            <a:r>
              <a:rPr kumimoji="1" lang="en-US" altLang="zh-CN" dirty="0"/>
              <a:t>On-path </a:t>
            </a:r>
            <a:r>
              <a:rPr kumimoji="1" lang="en-US" altLang="zh-CN" dirty="0" err="1"/>
              <a:t>SmartNIC</a:t>
            </a:r>
            <a:endParaRPr kumimoji="1" lang="zh-CN" altLang="en-US" dirty="0"/>
          </a:p>
        </p:txBody>
      </p:sp>
      <p:sp>
        <p:nvSpPr>
          <p:cNvPr id="46" name="矩形 45">
            <a:extLst>
              <a:ext uri="{FF2B5EF4-FFF2-40B4-BE49-F238E27FC236}">
                <a16:creationId xmlns:a16="http://schemas.microsoft.com/office/drawing/2014/main" id="{F5248DB5-39F7-EC54-4B18-1F2F771474CF}"/>
              </a:ext>
            </a:extLst>
          </p:cNvPr>
          <p:cNvSpPr/>
          <p:nvPr/>
        </p:nvSpPr>
        <p:spPr>
          <a:xfrm>
            <a:off x="1811448" y="2065412"/>
            <a:ext cx="2321266" cy="2117214"/>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7" name="直线箭头连接符 46">
            <a:extLst>
              <a:ext uri="{FF2B5EF4-FFF2-40B4-BE49-F238E27FC236}">
                <a16:creationId xmlns:a16="http://schemas.microsoft.com/office/drawing/2014/main" id="{890D2156-DC6D-6A5E-1656-06389244030E}"/>
              </a:ext>
            </a:extLst>
          </p:cNvPr>
          <p:cNvCxnSpPr>
            <a:cxnSpLocks/>
          </p:cNvCxnSpPr>
          <p:nvPr/>
        </p:nvCxnSpPr>
        <p:spPr>
          <a:xfrm>
            <a:off x="3936083" y="3266335"/>
            <a:ext cx="40121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0D26B7CD-324F-2235-A9AF-8F40E9C8DBA6}"/>
              </a:ext>
            </a:extLst>
          </p:cNvPr>
          <p:cNvCxnSpPr>
            <a:cxnSpLocks/>
          </p:cNvCxnSpPr>
          <p:nvPr/>
        </p:nvCxnSpPr>
        <p:spPr>
          <a:xfrm flipH="1">
            <a:off x="3971106" y="3038781"/>
            <a:ext cx="3661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9" name="文本框 48">
            <a:extLst>
              <a:ext uri="{FF2B5EF4-FFF2-40B4-BE49-F238E27FC236}">
                <a16:creationId xmlns:a16="http://schemas.microsoft.com/office/drawing/2014/main" id="{64D9F801-C113-836E-C769-C8B5FD585FD7}"/>
              </a:ext>
            </a:extLst>
          </p:cNvPr>
          <p:cNvSpPr txBox="1"/>
          <p:nvPr/>
        </p:nvSpPr>
        <p:spPr>
          <a:xfrm rot="5400000">
            <a:off x="4286878" y="2992119"/>
            <a:ext cx="604204" cy="276999"/>
          </a:xfrm>
          <a:prstGeom prst="rect">
            <a:avLst/>
          </a:prstGeom>
          <a:noFill/>
        </p:spPr>
        <p:txBody>
          <a:bodyPr wrap="none" rtlCol="0">
            <a:spAutoFit/>
          </a:bodyPr>
          <a:lstStyle/>
          <a:p>
            <a:r>
              <a:rPr kumimoji="1" lang="en-US" altLang="zh-CN" sz="1200" dirty="0"/>
              <a:t>Traffic</a:t>
            </a:r>
            <a:endParaRPr kumimoji="1" lang="zh-CN" altLang="en-US" sz="1200" dirty="0"/>
          </a:p>
        </p:txBody>
      </p:sp>
      <p:cxnSp>
        <p:nvCxnSpPr>
          <p:cNvPr id="50" name="直线箭头连接符 49">
            <a:extLst>
              <a:ext uri="{FF2B5EF4-FFF2-40B4-BE49-F238E27FC236}">
                <a16:creationId xmlns:a16="http://schemas.microsoft.com/office/drawing/2014/main" id="{4B7A543E-057C-9E97-CB46-5CF5DEA313BB}"/>
              </a:ext>
            </a:extLst>
          </p:cNvPr>
          <p:cNvCxnSpPr>
            <a:cxnSpLocks/>
          </p:cNvCxnSpPr>
          <p:nvPr/>
        </p:nvCxnSpPr>
        <p:spPr>
          <a:xfrm>
            <a:off x="3197898" y="3266335"/>
            <a:ext cx="317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86887238-CDF2-4C57-588F-274FB83758AD}"/>
              </a:ext>
            </a:extLst>
          </p:cNvPr>
          <p:cNvCxnSpPr>
            <a:cxnSpLocks/>
          </p:cNvCxnSpPr>
          <p:nvPr/>
        </p:nvCxnSpPr>
        <p:spPr>
          <a:xfrm flipH="1">
            <a:off x="3232921" y="3038781"/>
            <a:ext cx="2827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384877CD-C6D8-1D5F-9AC9-506395B4488D}"/>
              </a:ext>
            </a:extLst>
          </p:cNvPr>
          <p:cNvCxnSpPr>
            <a:cxnSpLocks/>
          </p:cNvCxnSpPr>
          <p:nvPr/>
        </p:nvCxnSpPr>
        <p:spPr>
          <a:xfrm>
            <a:off x="2448081" y="3242623"/>
            <a:ext cx="317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597D879D-46F7-0F72-5567-D84BAD23DF61}"/>
              </a:ext>
            </a:extLst>
          </p:cNvPr>
          <p:cNvCxnSpPr>
            <a:cxnSpLocks/>
          </p:cNvCxnSpPr>
          <p:nvPr/>
        </p:nvCxnSpPr>
        <p:spPr>
          <a:xfrm flipH="1">
            <a:off x="2483104" y="3015069"/>
            <a:ext cx="2827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8C2275FC-B597-D27A-0F6D-F23C59C56A46}"/>
              </a:ext>
            </a:extLst>
          </p:cNvPr>
          <p:cNvCxnSpPr>
            <a:cxnSpLocks/>
          </p:cNvCxnSpPr>
          <p:nvPr/>
        </p:nvCxnSpPr>
        <p:spPr>
          <a:xfrm>
            <a:off x="1698266" y="3242623"/>
            <a:ext cx="31776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7EF2ACDC-2FC4-3A60-9332-65EC99675428}"/>
              </a:ext>
            </a:extLst>
          </p:cNvPr>
          <p:cNvCxnSpPr>
            <a:cxnSpLocks/>
          </p:cNvCxnSpPr>
          <p:nvPr/>
        </p:nvCxnSpPr>
        <p:spPr>
          <a:xfrm flipH="1">
            <a:off x="1733289" y="3015069"/>
            <a:ext cx="2827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矩形 39">
            <a:extLst>
              <a:ext uri="{FF2B5EF4-FFF2-40B4-BE49-F238E27FC236}">
                <a16:creationId xmlns:a16="http://schemas.microsoft.com/office/drawing/2014/main" id="{348E6584-56D1-FA13-482F-4998E4711F8D}"/>
              </a:ext>
            </a:extLst>
          </p:cNvPr>
          <p:cNvSpPr/>
          <p:nvPr/>
        </p:nvSpPr>
        <p:spPr>
          <a:xfrm rot="5400000">
            <a:off x="1840710" y="3439673"/>
            <a:ext cx="768277" cy="268018"/>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rPr>
              <a:t>Firmware</a:t>
            </a:r>
            <a:endParaRPr kumimoji="1" lang="zh-CN" altLang="en-US" sz="1200" dirty="0">
              <a:solidFill>
                <a:schemeClr val="tx1"/>
              </a:solidFill>
            </a:endParaRPr>
          </a:p>
        </p:txBody>
      </p:sp>
      <p:sp>
        <p:nvSpPr>
          <p:cNvPr id="41" name="矩形 40">
            <a:extLst>
              <a:ext uri="{FF2B5EF4-FFF2-40B4-BE49-F238E27FC236}">
                <a16:creationId xmlns:a16="http://schemas.microsoft.com/office/drawing/2014/main" id="{88B2A1C0-A50C-3E98-40C1-4E5EB537D3F1}"/>
              </a:ext>
            </a:extLst>
          </p:cNvPr>
          <p:cNvSpPr/>
          <p:nvPr/>
        </p:nvSpPr>
        <p:spPr>
          <a:xfrm>
            <a:off x="5895465" y="3704144"/>
            <a:ext cx="768277" cy="20796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lstStyle/>
          <a:p>
            <a:pPr algn="ctr"/>
            <a:r>
              <a:rPr kumimoji="1" lang="en-US" altLang="zh-CN" sz="1200" dirty="0">
                <a:solidFill>
                  <a:schemeClr val="tx1"/>
                </a:solidFill>
              </a:rPr>
              <a:t>Full OS</a:t>
            </a:r>
            <a:endParaRPr kumimoji="1" lang="zh-CN" altLang="en-US" sz="1200" dirty="0">
              <a:solidFill>
                <a:schemeClr val="tx1"/>
              </a:solidFill>
            </a:endParaRPr>
          </a:p>
        </p:txBody>
      </p:sp>
      <p:sp>
        <p:nvSpPr>
          <p:cNvPr id="3" name="文本框 2">
            <a:extLst>
              <a:ext uri="{FF2B5EF4-FFF2-40B4-BE49-F238E27FC236}">
                <a16:creationId xmlns:a16="http://schemas.microsoft.com/office/drawing/2014/main" id="{05F14FF2-A11E-D697-F29C-3447B7C85207}"/>
              </a:ext>
            </a:extLst>
          </p:cNvPr>
          <p:cNvSpPr txBox="1"/>
          <p:nvPr/>
        </p:nvSpPr>
        <p:spPr>
          <a:xfrm>
            <a:off x="878151" y="4770055"/>
            <a:ext cx="3775393" cy="369332"/>
          </a:xfrm>
          <a:prstGeom prst="rect">
            <a:avLst/>
          </a:prstGeom>
          <a:noFill/>
        </p:spPr>
        <p:txBody>
          <a:bodyPr wrap="none" rtlCol="0">
            <a:spAutoFit/>
          </a:bodyPr>
          <a:lstStyle/>
          <a:p>
            <a:r>
              <a:rPr kumimoji="1" lang="en-US" altLang="zh-CN" dirty="0"/>
              <a:t>10GbE </a:t>
            </a:r>
            <a:r>
              <a:rPr kumimoji="1" lang="en-US" altLang="zh-CN" dirty="0" err="1"/>
              <a:t>LiquidIOII</a:t>
            </a:r>
            <a:r>
              <a:rPr kumimoji="1" lang="en-US" altLang="zh-CN" dirty="0"/>
              <a:t> CN2350, 1.2GHz</a:t>
            </a:r>
            <a:endParaRPr kumimoji="1" lang="zh-CN" altLang="en-US" dirty="0"/>
          </a:p>
        </p:txBody>
      </p:sp>
      <p:sp>
        <p:nvSpPr>
          <p:cNvPr id="13" name="文本框 12">
            <a:extLst>
              <a:ext uri="{FF2B5EF4-FFF2-40B4-BE49-F238E27FC236}">
                <a16:creationId xmlns:a16="http://schemas.microsoft.com/office/drawing/2014/main" id="{83F0CBC1-96F2-F666-701A-3F713CA5D83A}"/>
              </a:ext>
            </a:extLst>
          </p:cNvPr>
          <p:cNvSpPr txBox="1"/>
          <p:nvPr/>
        </p:nvSpPr>
        <p:spPr>
          <a:xfrm>
            <a:off x="5580112" y="4765768"/>
            <a:ext cx="3480440" cy="369332"/>
          </a:xfrm>
          <a:prstGeom prst="rect">
            <a:avLst/>
          </a:prstGeom>
          <a:noFill/>
        </p:spPr>
        <p:txBody>
          <a:bodyPr wrap="none" rtlCol="0">
            <a:spAutoFit/>
          </a:bodyPr>
          <a:lstStyle/>
          <a:p>
            <a:r>
              <a:rPr kumimoji="1" lang="en-US" altLang="zh-CN" dirty="0"/>
              <a:t>25GbE</a:t>
            </a:r>
            <a:r>
              <a:rPr kumimoji="1" lang="zh-CN" altLang="en-US" dirty="0"/>
              <a:t> </a:t>
            </a:r>
            <a:r>
              <a:rPr kumimoji="1" lang="en-US" altLang="zh-CN" dirty="0"/>
              <a:t>Stingray PS225, 3.0GHz</a:t>
            </a:r>
            <a:endParaRPr kumimoji="1" lang="zh-CN" altLang="en-US" dirty="0"/>
          </a:p>
        </p:txBody>
      </p:sp>
    </p:spTree>
    <p:extLst>
      <p:ext uri="{BB962C8B-B14F-4D97-AF65-F5344CB8AC3E}">
        <p14:creationId xmlns:p14="http://schemas.microsoft.com/office/powerpoint/2010/main" val="81049315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82863E-57F7-8327-AD3C-C5C5F1C70DE3}"/>
              </a:ext>
            </a:extLst>
          </p:cNvPr>
          <p:cNvSpPr>
            <a:spLocks noGrp="1"/>
          </p:cNvSpPr>
          <p:nvPr>
            <p:ph type="title"/>
          </p:nvPr>
        </p:nvSpPr>
        <p:spPr/>
        <p:txBody>
          <a:bodyPr/>
          <a:lstStyle/>
          <a:p>
            <a:r>
              <a:rPr kumimoji="1" lang="en-US" altLang="zh-CN" dirty="0"/>
              <a:t>Packet Processing Performance</a:t>
            </a:r>
            <a:endParaRPr kumimoji="1" lang="zh-CN" altLang="en-US" dirty="0"/>
          </a:p>
        </p:txBody>
      </p:sp>
      <p:sp>
        <p:nvSpPr>
          <p:cNvPr id="3" name="内容占位符 2">
            <a:extLst>
              <a:ext uri="{FF2B5EF4-FFF2-40B4-BE49-F238E27FC236}">
                <a16:creationId xmlns:a16="http://schemas.microsoft.com/office/drawing/2014/main" id="{863002EA-2EB2-1B65-A8E3-310DEB970E4D}"/>
              </a:ext>
            </a:extLst>
          </p:cNvPr>
          <p:cNvSpPr>
            <a:spLocks noGrp="1"/>
          </p:cNvSpPr>
          <p:nvPr>
            <p:ph idx="1"/>
          </p:nvPr>
        </p:nvSpPr>
        <p:spPr>
          <a:xfrm>
            <a:off x="457200" y="1129308"/>
            <a:ext cx="8229600" cy="2232248"/>
          </a:xfrm>
        </p:spPr>
        <p:txBody>
          <a:bodyPr/>
          <a:lstStyle/>
          <a:p>
            <a:r>
              <a:rPr kumimoji="1" lang="en-US" altLang="zh-CN" dirty="0" err="1"/>
              <a:t>SmartNIC</a:t>
            </a:r>
            <a:r>
              <a:rPr kumimoji="1" lang="en-US" altLang="zh-CN" dirty="0"/>
              <a:t> architecture collects taxes for the offloading power </a:t>
            </a:r>
          </a:p>
          <a:p>
            <a:pPr lvl="1"/>
            <a:r>
              <a:rPr kumimoji="1" lang="en-US" altLang="zh-CN" dirty="0"/>
              <a:t>What are the detailed costs? </a:t>
            </a:r>
          </a:p>
          <a:p>
            <a:r>
              <a:rPr kumimoji="1" lang="en-US" altLang="zh-CN" dirty="0"/>
              <a:t>Microbenchmark</a:t>
            </a:r>
          </a:p>
          <a:p>
            <a:pPr lvl="1"/>
            <a:r>
              <a:rPr kumimoji="1" lang="en-US" altLang="zh-CN" b="0" dirty="0"/>
              <a:t>Forwarding without any additional processing</a:t>
            </a:r>
          </a:p>
          <a:p>
            <a:pPr lvl="1"/>
            <a:r>
              <a:rPr kumimoji="1" lang="en-US" altLang="zh-CN" b="0" dirty="0"/>
              <a:t>Quantifies the default forwarding tax of </a:t>
            </a:r>
            <a:r>
              <a:rPr kumimoji="1" lang="en-US" altLang="zh-CN" b="0" dirty="0" err="1"/>
              <a:t>SmartNICs</a:t>
            </a:r>
            <a:endParaRPr kumimoji="1" lang="en-US" altLang="zh-CN" b="0" dirty="0"/>
          </a:p>
          <a:p>
            <a:pPr lvl="1"/>
            <a:endParaRPr kumimoji="1" lang="zh-CN" altLang="en-US" dirty="0"/>
          </a:p>
        </p:txBody>
      </p:sp>
      <p:sp>
        <p:nvSpPr>
          <p:cNvPr id="4" name="灯片编号占位符 3">
            <a:extLst>
              <a:ext uri="{FF2B5EF4-FFF2-40B4-BE49-F238E27FC236}">
                <a16:creationId xmlns:a16="http://schemas.microsoft.com/office/drawing/2014/main" id="{E0E24858-C255-4A5E-A2F5-AC2963B933CE}"/>
              </a:ext>
            </a:extLst>
          </p:cNvPr>
          <p:cNvSpPr>
            <a:spLocks noGrp="1"/>
          </p:cNvSpPr>
          <p:nvPr>
            <p:ph type="sldNum" sz="quarter" idx="12"/>
          </p:nvPr>
        </p:nvSpPr>
        <p:spPr/>
        <p:txBody>
          <a:bodyPr/>
          <a:lstStyle/>
          <a:p>
            <a:fld id="{ADE361C3-C043-4A6E-BDCE-8DA1E7D90A3B}" type="slidenum">
              <a:rPr lang="zh-CN" altLang="en-US" smtClean="0"/>
              <a:pPr/>
              <a:t>116</a:t>
            </a:fld>
            <a:endParaRPr lang="zh-CN" altLang="en-US" dirty="0"/>
          </a:p>
        </p:txBody>
      </p:sp>
      <p:pic>
        <p:nvPicPr>
          <p:cNvPr id="5" name="图片 4">
            <a:extLst>
              <a:ext uri="{FF2B5EF4-FFF2-40B4-BE49-F238E27FC236}">
                <a16:creationId xmlns:a16="http://schemas.microsoft.com/office/drawing/2014/main" id="{9143CFCA-3F6C-E011-FC35-89B688D8BC03}"/>
              </a:ext>
            </a:extLst>
          </p:cNvPr>
          <p:cNvPicPr>
            <a:picLocks noChangeAspect="1"/>
          </p:cNvPicPr>
          <p:nvPr/>
        </p:nvPicPr>
        <p:blipFill rotWithShape="1">
          <a:blip r:embed="rId3">
            <a:extLst>
              <a:ext uri="{28A0092B-C50C-407E-A947-70E740481C1C}">
                <a14:useLocalDpi xmlns:a14="http://schemas.microsoft.com/office/drawing/2010/main" val="0"/>
              </a:ext>
            </a:extLst>
          </a:blip>
          <a:srcRect r="4647" b="5932"/>
          <a:stretch/>
        </p:blipFill>
        <p:spPr>
          <a:xfrm>
            <a:off x="4572000" y="3321178"/>
            <a:ext cx="4400589" cy="1984593"/>
          </a:xfrm>
          <a:prstGeom prst="rect">
            <a:avLst/>
          </a:prstGeom>
        </p:spPr>
      </p:pic>
      <p:pic>
        <p:nvPicPr>
          <p:cNvPr id="6" name="图片 5">
            <a:extLst>
              <a:ext uri="{FF2B5EF4-FFF2-40B4-BE49-F238E27FC236}">
                <a16:creationId xmlns:a16="http://schemas.microsoft.com/office/drawing/2014/main" id="{0FB6926E-1489-5FD9-CBC7-5ED6D1270C54}"/>
              </a:ext>
            </a:extLst>
          </p:cNvPr>
          <p:cNvPicPr>
            <a:picLocks noChangeAspect="1"/>
          </p:cNvPicPr>
          <p:nvPr/>
        </p:nvPicPr>
        <p:blipFill rotWithShape="1">
          <a:blip r:embed="rId4">
            <a:extLst>
              <a:ext uri="{28A0092B-C50C-407E-A947-70E740481C1C}">
                <a14:useLocalDpi xmlns:a14="http://schemas.microsoft.com/office/drawing/2010/main" val="0"/>
              </a:ext>
            </a:extLst>
          </a:blip>
          <a:srcRect r="2205" b="12959"/>
          <a:stretch/>
        </p:blipFill>
        <p:spPr>
          <a:xfrm>
            <a:off x="132168" y="3321179"/>
            <a:ext cx="4472598" cy="1984593"/>
          </a:xfrm>
          <a:prstGeom prst="rect">
            <a:avLst/>
          </a:prstGeom>
        </p:spPr>
      </p:pic>
      <p:sp>
        <p:nvSpPr>
          <p:cNvPr id="7" name="文本框 6">
            <a:extLst>
              <a:ext uri="{FF2B5EF4-FFF2-40B4-BE49-F238E27FC236}">
                <a16:creationId xmlns:a16="http://schemas.microsoft.com/office/drawing/2014/main" id="{8B133380-CA73-4DF7-5778-8F10EBDDC0DB}"/>
              </a:ext>
            </a:extLst>
          </p:cNvPr>
          <p:cNvSpPr txBox="1"/>
          <p:nvPr/>
        </p:nvSpPr>
        <p:spPr>
          <a:xfrm>
            <a:off x="626904" y="5296962"/>
            <a:ext cx="3775393" cy="369332"/>
          </a:xfrm>
          <a:prstGeom prst="rect">
            <a:avLst/>
          </a:prstGeom>
          <a:noFill/>
        </p:spPr>
        <p:txBody>
          <a:bodyPr wrap="none" rtlCol="0">
            <a:spAutoFit/>
          </a:bodyPr>
          <a:lstStyle/>
          <a:p>
            <a:r>
              <a:rPr kumimoji="1" lang="en-US" altLang="zh-CN" dirty="0"/>
              <a:t>10GbE </a:t>
            </a:r>
            <a:r>
              <a:rPr kumimoji="1" lang="en-US" altLang="zh-CN" dirty="0" err="1"/>
              <a:t>LiquidIOII</a:t>
            </a:r>
            <a:r>
              <a:rPr kumimoji="1" lang="en-US" altLang="zh-CN" dirty="0"/>
              <a:t> CN2350, 1.2GHz</a:t>
            </a:r>
            <a:endParaRPr kumimoji="1" lang="zh-CN" altLang="en-US" dirty="0"/>
          </a:p>
        </p:txBody>
      </p:sp>
      <p:sp>
        <p:nvSpPr>
          <p:cNvPr id="8" name="文本框 7">
            <a:extLst>
              <a:ext uri="{FF2B5EF4-FFF2-40B4-BE49-F238E27FC236}">
                <a16:creationId xmlns:a16="http://schemas.microsoft.com/office/drawing/2014/main" id="{D586EDE1-32DF-F0E4-94B3-A88BA822159A}"/>
              </a:ext>
            </a:extLst>
          </p:cNvPr>
          <p:cNvSpPr txBox="1"/>
          <p:nvPr/>
        </p:nvSpPr>
        <p:spPr>
          <a:xfrm>
            <a:off x="5206360" y="5305771"/>
            <a:ext cx="3480440" cy="369332"/>
          </a:xfrm>
          <a:prstGeom prst="rect">
            <a:avLst/>
          </a:prstGeom>
          <a:noFill/>
        </p:spPr>
        <p:txBody>
          <a:bodyPr wrap="none" rtlCol="0">
            <a:spAutoFit/>
          </a:bodyPr>
          <a:lstStyle/>
          <a:p>
            <a:r>
              <a:rPr kumimoji="1" lang="en-US" altLang="zh-CN" dirty="0"/>
              <a:t>25GbE</a:t>
            </a:r>
            <a:r>
              <a:rPr kumimoji="1" lang="zh-CN" altLang="en-US" dirty="0"/>
              <a:t> </a:t>
            </a:r>
            <a:r>
              <a:rPr kumimoji="1" lang="en-US" altLang="zh-CN" dirty="0"/>
              <a:t>Stingray PS225, 3.0GHz</a:t>
            </a:r>
            <a:endParaRPr kumimoji="1" lang="zh-CN" altLang="en-US" dirty="0"/>
          </a:p>
        </p:txBody>
      </p:sp>
    </p:spTree>
    <p:extLst>
      <p:ext uri="{BB962C8B-B14F-4D97-AF65-F5344CB8AC3E}">
        <p14:creationId xmlns:p14="http://schemas.microsoft.com/office/powerpoint/2010/main" val="28896357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53E8FD-B653-0203-D1B5-2C0FFCE36745}"/>
              </a:ext>
            </a:extLst>
          </p:cNvPr>
          <p:cNvSpPr>
            <a:spLocks noGrp="1"/>
          </p:cNvSpPr>
          <p:nvPr>
            <p:ph type="title"/>
          </p:nvPr>
        </p:nvSpPr>
        <p:spPr/>
        <p:txBody>
          <a:bodyPr/>
          <a:lstStyle/>
          <a:p>
            <a:r>
              <a:rPr kumimoji="1" lang="en-US" altLang="zh-CN" dirty="0"/>
              <a:t>Processing Headroom</a:t>
            </a:r>
            <a:endParaRPr kumimoji="1" lang="zh-CN" altLang="en-US" dirty="0"/>
          </a:p>
        </p:txBody>
      </p:sp>
      <p:sp>
        <p:nvSpPr>
          <p:cNvPr id="3" name="内容占位符 2">
            <a:extLst>
              <a:ext uri="{FF2B5EF4-FFF2-40B4-BE49-F238E27FC236}">
                <a16:creationId xmlns:a16="http://schemas.microsoft.com/office/drawing/2014/main" id="{CF37966E-996F-E2EB-2C3B-8FC98C2C9363}"/>
              </a:ext>
            </a:extLst>
          </p:cNvPr>
          <p:cNvSpPr>
            <a:spLocks noGrp="1"/>
          </p:cNvSpPr>
          <p:nvPr>
            <p:ph idx="1"/>
          </p:nvPr>
        </p:nvSpPr>
        <p:spPr>
          <a:xfrm>
            <a:off x="457200" y="1129308"/>
            <a:ext cx="8507288" cy="2664296"/>
          </a:xfrm>
        </p:spPr>
        <p:txBody>
          <a:bodyPr>
            <a:normAutofit/>
          </a:bodyPr>
          <a:lstStyle/>
          <a:p>
            <a:r>
              <a:rPr kumimoji="1" lang="en-US" altLang="zh-CN" dirty="0"/>
              <a:t>Using the same microbenchmark, except </a:t>
            </a:r>
          </a:p>
          <a:p>
            <a:pPr lvl="1"/>
            <a:r>
              <a:rPr kumimoji="1" lang="en" altLang="zh-CN" dirty="0"/>
              <a:t>Forwarding throughput as we introduce additional per-packet processing</a:t>
            </a:r>
          </a:p>
          <a:p>
            <a:pPr lvl="1"/>
            <a:r>
              <a:rPr kumimoji="1" lang="en" altLang="zh-CN" dirty="0"/>
              <a:t>Headroom is workload dependent and only allows for the execution of tiny tasks</a:t>
            </a:r>
          </a:p>
          <a:p>
            <a:r>
              <a:rPr kumimoji="1" lang="en-US" altLang="zh-CN" dirty="0"/>
              <a:t>Insights</a:t>
            </a:r>
          </a:p>
          <a:p>
            <a:pPr lvl="1"/>
            <a:r>
              <a:rPr kumimoji="1" lang="en-US" altLang="zh-CN" dirty="0"/>
              <a:t>Network incurs non-trivial tax on </a:t>
            </a:r>
            <a:r>
              <a:rPr kumimoji="1" lang="en-US" altLang="zh-CN" dirty="0" err="1"/>
              <a:t>SmartNIC</a:t>
            </a:r>
            <a:r>
              <a:rPr kumimoji="1" lang="en-US" altLang="zh-CN" dirty="0"/>
              <a:t>, and the request payload matters</a:t>
            </a:r>
            <a:endParaRPr kumimoji="1" lang="zh-CN" altLang="en-US" dirty="0"/>
          </a:p>
        </p:txBody>
      </p:sp>
      <p:sp>
        <p:nvSpPr>
          <p:cNvPr id="4" name="灯片编号占位符 3">
            <a:extLst>
              <a:ext uri="{FF2B5EF4-FFF2-40B4-BE49-F238E27FC236}">
                <a16:creationId xmlns:a16="http://schemas.microsoft.com/office/drawing/2014/main" id="{2BF69645-B019-CB35-152C-BD03B51A92BD}"/>
              </a:ext>
            </a:extLst>
          </p:cNvPr>
          <p:cNvSpPr>
            <a:spLocks noGrp="1"/>
          </p:cNvSpPr>
          <p:nvPr>
            <p:ph type="sldNum" sz="quarter" idx="12"/>
          </p:nvPr>
        </p:nvSpPr>
        <p:spPr/>
        <p:txBody>
          <a:bodyPr/>
          <a:lstStyle/>
          <a:p>
            <a:fld id="{ADE361C3-C043-4A6E-BDCE-8DA1E7D90A3B}" type="slidenum">
              <a:rPr lang="zh-CN" altLang="en-US" smtClean="0"/>
              <a:pPr/>
              <a:t>117</a:t>
            </a:fld>
            <a:endParaRPr lang="zh-CN" altLang="en-US" dirty="0"/>
          </a:p>
        </p:txBody>
      </p:sp>
      <p:pic>
        <p:nvPicPr>
          <p:cNvPr id="5" name="内容占位符 6">
            <a:extLst>
              <a:ext uri="{FF2B5EF4-FFF2-40B4-BE49-F238E27FC236}">
                <a16:creationId xmlns:a16="http://schemas.microsoft.com/office/drawing/2014/main" id="{57F87A0E-9663-B243-A08E-66CB60FD0F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760" y="3645123"/>
            <a:ext cx="4483100" cy="1981200"/>
          </a:xfrm>
          <a:prstGeom prst="rect">
            <a:avLst/>
          </a:prstGeom>
        </p:spPr>
      </p:pic>
    </p:spTree>
    <p:extLst>
      <p:ext uri="{BB962C8B-B14F-4D97-AF65-F5344CB8AC3E}">
        <p14:creationId xmlns:p14="http://schemas.microsoft.com/office/powerpoint/2010/main" val="112207853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AA063D-C640-7114-AA46-67844A0B8C61}"/>
              </a:ext>
            </a:extLst>
          </p:cNvPr>
          <p:cNvSpPr>
            <a:spLocks noGrp="1"/>
          </p:cNvSpPr>
          <p:nvPr>
            <p:ph type="title"/>
          </p:nvPr>
        </p:nvSpPr>
        <p:spPr/>
        <p:txBody>
          <a:bodyPr/>
          <a:lstStyle/>
          <a:p>
            <a:r>
              <a:rPr kumimoji="1" lang="en-US" altLang="zh-CN" dirty="0"/>
              <a:t>On-board DRAM</a:t>
            </a:r>
            <a:endParaRPr kumimoji="1" lang="zh-CN" altLang="en-US" dirty="0"/>
          </a:p>
        </p:txBody>
      </p:sp>
      <p:sp>
        <p:nvSpPr>
          <p:cNvPr id="3" name="内容占位符 2">
            <a:extLst>
              <a:ext uri="{FF2B5EF4-FFF2-40B4-BE49-F238E27FC236}">
                <a16:creationId xmlns:a16="http://schemas.microsoft.com/office/drawing/2014/main" id="{D1954755-9266-03DE-52C9-567E96CAF471}"/>
              </a:ext>
            </a:extLst>
          </p:cNvPr>
          <p:cNvSpPr>
            <a:spLocks noGrp="1"/>
          </p:cNvSpPr>
          <p:nvPr>
            <p:ph idx="1"/>
          </p:nvPr>
        </p:nvSpPr>
        <p:spPr/>
        <p:txBody>
          <a:bodyPr/>
          <a:lstStyle/>
          <a:p>
            <a:r>
              <a:rPr kumimoji="1" lang="en-US" altLang="zh-CN" dirty="0"/>
              <a:t>Like traditional server, </a:t>
            </a:r>
            <a:r>
              <a:rPr kumimoji="1" lang="en-US" altLang="zh-CN" dirty="0" err="1"/>
              <a:t>SmartNIC</a:t>
            </a:r>
            <a:r>
              <a:rPr kumimoji="1" lang="en-US" altLang="zh-CN" dirty="0"/>
              <a:t> also has memory hierarchy </a:t>
            </a:r>
          </a:p>
          <a:p>
            <a:pPr lvl="1"/>
            <a:r>
              <a:rPr lang="en" altLang="zh-CN" dirty="0"/>
              <a:t>L1 cache</a:t>
            </a:r>
          </a:p>
          <a:p>
            <a:pPr lvl="1"/>
            <a:r>
              <a:rPr kumimoji="1" lang="en-US" altLang="zh-CN" b="0" dirty="0"/>
              <a:t>Packet buffer</a:t>
            </a:r>
          </a:p>
          <a:p>
            <a:pPr lvl="1"/>
            <a:r>
              <a:rPr kumimoji="1" lang="en-US" altLang="zh-CN" dirty="0"/>
              <a:t>L2 cache</a:t>
            </a:r>
          </a:p>
          <a:p>
            <a:pPr lvl="1"/>
            <a:r>
              <a:rPr kumimoji="1" lang="en-US" altLang="zh-CN" b="0" dirty="0"/>
              <a:t>NIC local DRAM</a:t>
            </a:r>
          </a:p>
          <a:p>
            <a:r>
              <a:rPr kumimoji="1" lang="en-US" altLang="zh-CN" dirty="0"/>
              <a:t>Insight: avoid cache misses on </a:t>
            </a:r>
            <a:r>
              <a:rPr kumimoji="1" lang="en-US" altLang="zh-CN" dirty="0" err="1"/>
              <a:t>SmartNICs</a:t>
            </a:r>
            <a:endParaRPr kumimoji="1" lang="zh-CN" altLang="en-US" dirty="0"/>
          </a:p>
        </p:txBody>
      </p:sp>
      <p:sp>
        <p:nvSpPr>
          <p:cNvPr id="4" name="灯片编号占位符 3">
            <a:extLst>
              <a:ext uri="{FF2B5EF4-FFF2-40B4-BE49-F238E27FC236}">
                <a16:creationId xmlns:a16="http://schemas.microsoft.com/office/drawing/2014/main" id="{D41F6BAF-3B18-0952-D842-0CC8AD31F1E4}"/>
              </a:ext>
            </a:extLst>
          </p:cNvPr>
          <p:cNvSpPr>
            <a:spLocks noGrp="1"/>
          </p:cNvSpPr>
          <p:nvPr>
            <p:ph type="sldNum" sz="quarter" idx="12"/>
          </p:nvPr>
        </p:nvSpPr>
        <p:spPr/>
        <p:txBody>
          <a:bodyPr/>
          <a:lstStyle/>
          <a:p>
            <a:fld id="{ADE361C3-C043-4A6E-BDCE-8DA1E7D90A3B}" type="slidenum">
              <a:rPr lang="zh-CN" altLang="en-US" smtClean="0"/>
              <a:pPr/>
              <a:t>118</a:t>
            </a:fld>
            <a:endParaRPr lang="zh-CN" altLang="en-US" dirty="0"/>
          </a:p>
        </p:txBody>
      </p:sp>
      <p:pic>
        <p:nvPicPr>
          <p:cNvPr id="5" name="内容占位符 6">
            <a:extLst>
              <a:ext uri="{FF2B5EF4-FFF2-40B4-BE49-F238E27FC236}">
                <a16:creationId xmlns:a16="http://schemas.microsoft.com/office/drawing/2014/main" id="{3519F2E2-ECF7-464D-EDC8-ECC18F8AE0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535" y="3895845"/>
            <a:ext cx="8223265" cy="1522214"/>
          </a:xfrm>
          <a:prstGeom prst="rect">
            <a:avLst/>
          </a:prstGeom>
        </p:spPr>
      </p:pic>
    </p:spTree>
    <p:extLst>
      <p:ext uri="{BB962C8B-B14F-4D97-AF65-F5344CB8AC3E}">
        <p14:creationId xmlns:p14="http://schemas.microsoft.com/office/powerpoint/2010/main" val="16889629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8C9764-5EFF-67EB-9704-1E797CA3E3A2}"/>
              </a:ext>
            </a:extLst>
          </p:cNvPr>
          <p:cNvSpPr>
            <a:spLocks noGrp="1"/>
          </p:cNvSpPr>
          <p:nvPr>
            <p:ph type="title"/>
          </p:nvPr>
        </p:nvSpPr>
        <p:spPr/>
        <p:txBody>
          <a:bodyPr/>
          <a:lstStyle/>
          <a:p>
            <a:r>
              <a:rPr kumimoji="1" lang="en-US" altLang="zh-CN" dirty="0"/>
              <a:t>Host communication performance </a:t>
            </a:r>
            <a:endParaRPr kumimoji="1" lang="zh-CN" altLang="en-US" dirty="0"/>
          </a:p>
        </p:txBody>
      </p:sp>
      <p:sp>
        <p:nvSpPr>
          <p:cNvPr id="3" name="内容占位符 2">
            <a:extLst>
              <a:ext uri="{FF2B5EF4-FFF2-40B4-BE49-F238E27FC236}">
                <a16:creationId xmlns:a16="http://schemas.microsoft.com/office/drawing/2014/main" id="{5A152A10-1889-0B96-5B5E-7B4143F1F372}"/>
              </a:ext>
            </a:extLst>
          </p:cNvPr>
          <p:cNvSpPr>
            <a:spLocks noGrp="1"/>
          </p:cNvSpPr>
          <p:nvPr>
            <p:ph idx="1"/>
          </p:nvPr>
        </p:nvSpPr>
        <p:spPr>
          <a:xfrm>
            <a:off x="457200" y="1129308"/>
            <a:ext cx="3873500" cy="3771636"/>
          </a:xfrm>
        </p:spPr>
        <p:txBody>
          <a:bodyPr/>
          <a:lstStyle/>
          <a:p>
            <a:r>
              <a:rPr kumimoji="1" lang="en-US" altLang="zh-CN" dirty="0"/>
              <a:t>Two ways </a:t>
            </a:r>
          </a:p>
          <a:p>
            <a:pPr lvl="1"/>
            <a:r>
              <a:rPr kumimoji="1" lang="en-US" altLang="zh-CN" dirty="0"/>
              <a:t>DMA </a:t>
            </a:r>
            <a:r>
              <a:rPr kumimoji="1" lang="en" altLang="zh-CN" dirty="0"/>
              <a:t>over PCIe</a:t>
            </a:r>
          </a:p>
          <a:p>
            <a:pPr lvl="2"/>
            <a:r>
              <a:rPr kumimoji="1" lang="en" altLang="zh-CN" sz="1600" dirty="0"/>
              <a:t>Blocking </a:t>
            </a:r>
          </a:p>
          <a:p>
            <a:pPr lvl="2"/>
            <a:r>
              <a:rPr kumimoji="1" lang="en" altLang="zh-CN" sz="1600" dirty="0"/>
              <a:t>Non-blocking</a:t>
            </a:r>
          </a:p>
          <a:p>
            <a:pPr lvl="1"/>
            <a:r>
              <a:rPr kumimoji="1" lang="en" altLang="zh-CN" dirty="0"/>
              <a:t>RDMA P</a:t>
            </a:r>
            <a:r>
              <a:rPr lang="en" altLang="zh-CN" dirty="0"/>
              <a:t>rimitives (2X+ latency)</a:t>
            </a:r>
          </a:p>
          <a:p>
            <a:r>
              <a:rPr kumimoji="1" lang="en-US" altLang="zh-CN" dirty="0"/>
              <a:t>Insight </a:t>
            </a:r>
          </a:p>
          <a:p>
            <a:pPr lvl="1"/>
            <a:r>
              <a:rPr kumimoji="1" lang="en-US" altLang="zh-CN" dirty="0"/>
              <a:t>RDMA simplifies programming but at the cost of performance </a:t>
            </a:r>
            <a:endParaRPr kumimoji="1" lang="zh-CN" altLang="en-US" dirty="0"/>
          </a:p>
        </p:txBody>
      </p:sp>
      <p:sp>
        <p:nvSpPr>
          <p:cNvPr id="4" name="灯片编号占位符 3">
            <a:extLst>
              <a:ext uri="{FF2B5EF4-FFF2-40B4-BE49-F238E27FC236}">
                <a16:creationId xmlns:a16="http://schemas.microsoft.com/office/drawing/2014/main" id="{7FBCBAC1-1AF8-6540-DEFD-DDA95EC14F85}"/>
              </a:ext>
            </a:extLst>
          </p:cNvPr>
          <p:cNvSpPr>
            <a:spLocks noGrp="1"/>
          </p:cNvSpPr>
          <p:nvPr>
            <p:ph type="sldNum" sz="quarter" idx="12"/>
          </p:nvPr>
        </p:nvSpPr>
        <p:spPr/>
        <p:txBody>
          <a:bodyPr/>
          <a:lstStyle/>
          <a:p>
            <a:fld id="{ADE361C3-C043-4A6E-BDCE-8DA1E7D90A3B}" type="slidenum">
              <a:rPr lang="zh-CN" altLang="en-US" smtClean="0"/>
              <a:pPr/>
              <a:t>119</a:t>
            </a:fld>
            <a:endParaRPr lang="zh-CN" altLang="en-US" dirty="0"/>
          </a:p>
        </p:txBody>
      </p:sp>
      <p:pic>
        <p:nvPicPr>
          <p:cNvPr id="5" name="图片 4">
            <a:extLst>
              <a:ext uri="{FF2B5EF4-FFF2-40B4-BE49-F238E27FC236}">
                <a16:creationId xmlns:a16="http://schemas.microsoft.com/office/drawing/2014/main" id="{B6DC6D60-402E-74B6-0C8E-DAE70345AD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2073" y="1043513"/>
            <a:ext cx="4356100" cy="1917700"/>
          </a:xfrm>
          <a:prstGeom prst="rect">
            <a:avLst/>
          </a:prstGeom>
        </p:spPr>
      </p:pic>
      <p:pic>
        <p:nvPicPr>
          <p:cNvPr id="6" name="图片 5">
            <a:extLst>
              <a:ext uri="{FF2B5EF4-FFF2-40B4-BE49-F238E27FC236}">
                <a16:creationId xmlns:a16="http://schemas.microsoft.com/office/drawing/2014/main" id="{76DF648F-DE9B-8AB5-78BC-61131D03F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2073" y="3264962"/>
            <a:ext cx="4432300" cy="2032000"/>
          </a:xfrm>
          <a:prstGeom prst="rect">
            <a:avLst/>
          </a:prstGeom>
        </p:spPr>
      </p:pic>
      <p:sp>
        <p:nvSpPr>
          <p:cNvPr id="7" name="文本框 6">
            <a:extLst>
              <a:ext uri="{FF2B5EF4-FFF2-40B4-BE49-F238E27FC236}">
                <a16:creationId xmlns:a16="http://schemas.microsoft.com/office/drawing/2014/main" id="{04315727-218F-756D-5FF6-28EA8498641E}"/>
              </a:ext>
            </a:extLst>
          </p:cNvPr>
          <p:cNvSpPr txBox="1"/>
          <p:nvPr/>
        </p:nvSpPr>
        <p:spPr>
          <a:xfrm>
            <a:off x="4044994" y="2792516"/>
            <a:ext cx="4942443" cy="369332"/>
          </a:xfrm>
          <a:prstGeom prst="rect">
            <a:avLst/>
          </a:prstGeom>
          <a:noFill/>
        </p:spPr>
        <p:txBody>
          <a:bodyPr wrap="none" rtlCol="0">
            <a:spAutoFit/>
          </a:bodyPr>
          <a:lstStyle/>
          <a:p>
            <a:r>
              <a:rPr kumimoji="1" lang="en-US" altLang="zh-CN" dirty="0"/>
              <a:t>DMA Latency on the </a:t>
            </a:r>
            <a:r>
              <a:rPr lang="en" altLang="zh-CN" dirty="0"/>
              <a:t>10GbE </a:t>
            </a:r>
            <a:r>
              <a:rPr lang="en" altLang="zh-CN" dirty="0" err="1"/>
              <a:t>LiquidIO</a:t>
            </a:r>
            <a:r>
              <a:rPr lang="en" altLang="zh-CN" dirty="0"/>
              <a:t> CN 2350</a:t>
            </a:r>
            <a:endParaRPr kumimoji="1" lang="zh-CN" altLang="en-US" dirty="0"/>
          </a:p>
        </p:txBody>
      </p:sp>
      <p:sp>
        <p:nvSpPr>
          <p:cNvPr id="8" name="文本框 7">
            <a:extLst>
              <a:ext uri="{FF2B5EF4-FFF2-40B4-BE49-F238E27FC236}">
                <a16:creationId xmlns:a16="http://schemas.microsoft.com/office/drawing/2014/main" id="{3D5CF83A-A45E-6C65-EC7A-0EC649AD2E9C}"/>
              </a:ext>
            </a:extLst>
          </p:cNvPr>
          <p:cNvSpPr txBox="1"/>
          <p:nvPr/>
        </p:nvSpPr>
        <p:spPr>
          <a:xfrm>
            <a:off x="4005937" y="5090811"/>
            <a:ext cx="5224572" cy="369332"/>
          </a:xfrm>
          <a:prstGeom prst="rect">
            <a:avLst/>
          </a:prstGeom>
          <a:noFill/>
        </p:spPr>
        <p:txBody>
          <a:bodyPr wrap="none" rtlCol="0">
            <a:spAutoFit/>
          </a:bodyPr>
          <a:lstStyle/>
          <a:p>
            <a:r>
              <a:rPr kumimoji="1" lang="en-US" altLang="zh-CN" dirty="0"/>
              <a:t>RDMA Latency on the </a:t>
            </a:r>
            <a:r>
              <a:rPr lang="en" altLang="zh-CN" dirty="0"/>
              <a:t>25GbE </a:t>
            </a:r>
            <a:r>
              <a:rPr lang="en" altLang="zh-CN" dirty="0" err="1"/>
              <a:t>BlueField</a:t>
            </a:r>
            <a:r>
              <a:rPr lang="en" altLang="zh-CN" dirty="0"/>
              <a:t> 1M332A</a:t>
            </a:r>
            <a:endParaRPr kumimoji="1" lang="zh-CN" altLang="en-US" dirty="0"/>
          </a:p>
        </p:txBody>
      </p:sp>
    </p:spTree>
    <p:extLst>
      <p:ext uri="{BB962C8B-B14F-4D97-AF65-F5344CB8AC3E}">
        <p14:creationId xmlns:p14="http://schemas.microsoft.com/office/powerpoint/2010/main" val="596032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What is the limit of a single core for KVS? </a:t>
            </a:r>
            <a:endParaRPr kumimoji="1" lang="zh-CN" altLang="en-US"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12</a:t>
            </a:fld>
            <a:endParaRPr lang="zh-CN" altLang="en-US" dirty="0"/>
          </a:p>
        </p:txBody>
      </p:sp>
      <p:cxnSp>
        <p:nvCxnSpPr>
          <p:cNvPr id="17" name="直线连接符 16">
            <a:extLst>
              <a:ext uri="{FF2B5EF4-FFF2-40B4-BE49-F238E27FC236}">
                <a16:creationId xmlns:a16="http://schemas.microsoft.com/office/drawing/2014/main" id="{DBA2FD5F-A6D5-45EF-2495-224909CA77DF}"/>
              </a:ext>
            </a:extLst>
          </p:cNvPr>
          <p:cNvCxnSpPr>
            <a:cxnSpLocks/>
          </p:cNvCxnSpPr>
          <p:nvPr/>
        </p:nvCxnSpPr>
        <p:spPr>
          <a:xfrm>
            <a:off x="359532" y="3361556"/>
            <a:ext cx="8424936" cy="0"/>
          </a:xfrm>
          <a:prstGeom prst="line">
            <a:avLst/>
          </a:prstGeom>
          <a:ln w="28575">
            <a:solidFill>
              <a:schemeClr val="accent6"/>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1E4BCF97-7458-D9CA-3587-0B970639021B}"/>
              </a:ext>
            </a:extLst>
          </p:cNvPr>
          <p:cNvGrpSpPr/>
          <p:nvPr/>
        </p:nvGrpSpPr>
        <p:grpSpPr>
          <a:xfrm>
            <a:off x="3920664" y="3923926"/>
            <a:ext cx="1388918" cy="546245"/>
            <a:chOff x="3920664" y="3923926"/>
            <a:chExt cx="1388918"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29" name="矩形 28">
              <a:extLst>
                <a:ext uri="{FF2B5EF4-FFF2-40B4-BE49-F238E27FC236}">
                  <a16:creationId xmlns:a16="http://schemas.microsoft.com/office/drawing/2014/main" id="{BA996815-7F0E-C36A-CAD3-1B7C3498A61F}"/>
                </a:ext>
              </a:extLst>
            </p:cNvPr>
            <p:cNvSpPr/>
            <p:nvPr/>
          </p:nvSpPr>
          <p:spPr>
            <a:xfrm>
              <a:off x="4914582" y="3937000"/>
              <a:ext cx="395000" cy="242148"/>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32" name="矩形 31">
              <a:extLst>
                <a:ext uri="{FF2B5EF4-FFF2-40B4-BE49-F238E27FC236}">
                  <a16:creationId xmlns:a16="http://schemas.microsoft.com/office/drawing/2014/main" id="{F3C22F32-9B7B-A084-AE72-CA96214781F7}"/>
                </a:ext>
              </a:extLst>
            </p:cNvPr>
            <p:cNvSpPr/>
            <p:nvPr/>
          </p:nvSpPr>
          <p:spPr>
            <a:xfrm>
              <a:off x="4914582" y="4184623"/>
              <a:ext cx="395000" cy="242148"/>
            </a:xfrm>
            <a:prstGeom prst="rect">
              <a:avLst/>
            </a:prstGeom>
            <a:solidFill>
              <a:srgbClr val="CDF8CC"/>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3901137" y="4693154"/>
            <a:ext cx="1388918" cy="546245"/>
            <a:chOff x="3920664" y="3923926"/>
            <a:chExt cx="1388918"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7" name="矩形 36">
              <a:extLst>
                <a:ext uri="{FF2B5EF4-FFF2-40B4-BE49-F238E27FC236}">
                  <a16:creationId xmlns:a16="http://schemas.microsoft.com/office/drawing/2014/main" id="{9EF978B5-93D0-579E-C36B-95BA9A478E8B}"/>
                </a:ext>
              </a:extLst>
            </p:cNvPr>
            <p:cNvSpPr/>
            <p:nvPr/>
          </p:nvSpPr>
          <p:spPr>
            <a:xfrm>
              <a:off x="4914582" y="3937000"/>
              <a:ext cx="395000" cy="242148"/>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38" name="矩形 37">
              <a:extLst>
                <a:ext uri="{FF2B5EF4-FFF2-40B4-BE49-F238E27FC236}">
                  <a16:creationId xmlns:a16="http://schemas.microsoft.com/office/drawing/2014/main" id="{02B37114-4A5F-688B-566E-E597378319AF}"/>
                </a:ext>
              </a:extLst>
            </p:cNvPr>
            <p:cNvSpPr/>
            <p:nvPr/>
          </p:nvSpPr>
          <p:spPr>
            <a:xfrm>
              <a:off x="4914582" y="4184623"/>
              <a:ext cx="395000" cy="242148"/>
            </a:xfrm>
            <a:prstGeom prst="rect">
              <a:avLst/>
            </a:prstGeom>
            <a:solidFill>
              <a:srgbClr val="CDF8CC"/>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153</a:t>
              </a:r>
            </a:p>
          </p:txBody>
        </p:sp>
      </p:grpSp>
      <p:sp>
        <p:nvSpPr>
          <p:cNvPr id="40" name="矩形 39">
            <a:extLst>
              <a:ext uri="{FF2B5EF4-FFF2-40B4-BE49-F238E27FC236}">
                <a16:creationId xmlns:a16="http://schemas.microsoft.com/office/drawing/2014/main" id="{05D61838-7D4D-36F2-AD3E-85E5444EBCBA}"/>
              </a:ext>
            </a:extLst>
          </p:cNvPr>
          <p:cNvSpPr/>
          <p:nvPr/>
        </p:nvSpPr>
        <p:spPr>
          <a:xfrm>
            <a:off x="5940152" y="3918403"/>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41" name="矩形 40">
            <a:extLst>
              <a:ext uri="{FF2B5EF4-FFF2-40B4-BE49-F238E27FC236}">
                <a16:creationId xmlns:a16="http://schemas.microsoft.com/office/drawing/2014/main" id="{BFFAE437-DEE0-F937-39EF-7AA96BC09234}"/>
              </a:ext>
            </a:extLst>
          </p:cNvPr>
          <p:cNvSpPr/>
          <p:nvPr/>
        </p:nvSpPr>
        <p:spPr>
          <a:xfrm>
            <a:off x="6335152" y="3918401"/>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378348" y="3918399"/>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5" name="矩形 44">
            <a:extLst>
              <a:ext uri="{FF2B5EF4-FFF2-40B4-BE49-F238E27FC236}">
                <a16:creationId xmlns:a16="http://schemas.microsoft.com/office/drawing/2014/main" id="{4670F007-5AAB-68B6-5C32-9B393585738A}"/>
              </a:ext>
            </a:extLst>
          </p:cNvPr>
          <p:cNvSpPr/>
          <p:nvPr/>
        </p:nvSpPr>
        <p:spPr>
          <a:xfrm>
            <a:off x="5937938" y="4510146"/>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32938" y="4510144"/>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376134" y="4510142"/>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8" name="矩形 47">
            <a:extLst>
              <a:ext uri="{FF2B5EF4-FFF2-40B4-BE49-F238E27FC236}">
                <a16:creationId xmlns:a16="http://schemas.microsoft.com/office/drawing/2014/main" id="{028E8CCF-BC0E-BE87-0627-41AC43B099EA}"/>
              </a:ext>
            </a:extLst>
          </p:cNvPr>
          <p:cNvSpPr/>
          <p:nvPr/>
        </p:nvSpPr>
        <p:spPr>
          <a:xfrm>
            <a:off x="5937938" y="5036411"/>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49" name="矩形 48">
            <a:extLst>
              <a:ext uri="{FF2B5EF4-FFF2-40B4-BE49-F238E27FC236}">
                <a16:creationId xmlns:a16="http://schemas.microsoft.com/office/drawing/2014/main" id="{5DA903A6-FA33-86BA-0213-72A291383E70}"/>
              </a:ext>
            </a:extLst>
          </p:cNvPr>
          <p:cNvSpPr/>
          <p:nvPr/>
        </p:nvSpPr>
        <p:spPr>
          <a:xfrm>
            <a:off x="6332938" y="5036409"/>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50" name="矩形 49">
            <a:extLst>
              <a:ext uri="{FF2B5EF4-FFF2-40B4-BE49-F238E27FC236}">
                <a16:creationId xmlns:a16="http://schemas.microsoft.com/office/drawing/2014/main" id="{DDE00668-46A6-E94D-AAFA-05DEDCE17B4C}"/>
              </a:ext>
            </a:extLst>
          </p:cNvPr>
          <p:cNvSpPr/>
          <p:nvPr/>
        </p:nvSpPr>
        <p:spPr>
          <a:xfrm>
            <a:off x="7376134" y="5036407"/>
            <a:ext cx="1296144" cy="24214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123-456</a:t>
            </a:r>
            <a:endParaRPr kumimoji="1" lang="zh-CN" altLang="en-US" sz="1200" b="1" dirty="0">
              <a:solidFill>
                <a:schemeClr val="bg1"/>
              </a:solidFill>
            </a:endParaRPr>
          </a:p>
        </p:txBody>
      </p:sp>
      <p:cxnSp>
        <p:nvCxnSpPr>
          <p:cNvPr id="52" name="直线箭头连接符 51">
            <a:extLst>
              <a:ext uri="{FF2B5EF4-FFF2-40B4-BE49-F238E27FC236}">
                <a16:creationId xmlns:a16="http://schemas.microsoft.com/office/drawing/2014/main" id="{12CEF876-9238-156B-1FE7-BA8CF82016AB}"/>
              </a:ext>
            </a:extLst>
          </p:cNvPr>
          <p:cNvCxnSpPr>
            <a:cxnSpLocks/>
            <a:endCxn id="40" idx="1"/>
          </p:cNvCxnSpPr>
          <p:nvPr/>
        </p:nvCxnSpPr>
        <p:spPr>
          <a:xfrm flipV="1">
            <a:off x="5071885" y="4039477"/>
            <a:ext cx="868267" cy="277021"/>
          </a:xfrm>
          <a:prstGeom prst="straightConnector1">
            <a:avLst/>
          </a:prstGeom>
          <a:ln w="285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3FE90F26-7361-C93B-8659-F9F1634A9727}"/>
              </a:ext>
            </a:extLst>
          </p:cNvPr>
          <p:cNvCxnSpPr>
            <a:cxnSpLocks/>
          </p:cNvCxnSpPr>
          <p:nvPr/>
        </p:nvCxnSpPr>
        <p:spPr>
          <a:xfrm flipV="1">
            <a:off x="5191305" y="4631222"/>
            <a:ext cx="892863" cy="405185"/>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155DD77D-E5CC-AC21-00B3-DB55337E3371}"/>
              </a:ext>
            </a:extLst>
          </p:cNvPr>
          <p:cNvCxnSpPr>
            <a:cxnSpLocks/>
            <a:endCxn id="48" idx="0"/>
          </p:cNvCxnSpPr>
          <p:nvPr/>
        </p:nvCxnSpPr>
        <p:spPr>
          <a:xfrm>
            <a:off x="6135438" y="4631216"/>
            <a:ext cx="0" cy="405195"/>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弧 20">
            <a:extLst>
              <a:ext uri="{FF2B5EF4-FFF2-40B4-BE49-F238E27FC236}">
                <a16:creationId xmlns:a16="http://schemas.microsoft.com/office/drawing/2014/main" id="{C9FB58F7-58BB-ACEF-E19D-929D6DDAA963}"/>
              </a:ext>
            </a:extLst>
          </p:cNvPr>
          <p:cNvSpPr/>
          <p:nvPr/>
        </p:nvSpPr>
        <p:spPr>
          <a:xfrm>
            <a:off x="2045800" y="2929508"/>
            <a:ext cx="914400" cy="914400"/>
          </a:xfrm>
          <a:prstGeom prst="arc">
            <a:avLst>
              <a:gd name="adj1" fmla="val 11243730"/>
              <a:gd name="adj2" fmla="val 0"/>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12BBA42A-6F51-4EFC-19B4-2238DF839138}"/>
              </a:ext>
            </a:extLst>
          </p:cNvPr>
          <p:cNvSpPr txBox="1"/>
          <p:nvPr/>
        </p:nvSpPr>
        <p:spPr>
          <a:xfrm>
            <a:off x="1528704" y="3455310"/>
            <a:ext cx="1995526" cy="369332"/>
          </a:xfrm>
          <a:prstGeom prst="rect">
            <a:avLst/>
          </a:prstGeom>
          <a:solidFill>
            <a:schemeClr val="bg1"/>
          </a:solidFill>
        </p:spPr>
        <p:txBody>
          <a:bodyPr wrap="square">
            <a:spAutoFit/>
          </a:bodyPr>
          <a:lstStyle/>
          <a:p>
            <a:pPr algn="ctr"/>
            <a:r>
              <a:rPr kumimoji="1" lang="en-US" altLang="zh-CN" dirty="0">
                <a:solidFill>
                  <a:schemeClr val="tx1"/>
                </a:solidFill>
              </a:rPr>
              <a:t>Poll the request</a:t>
            </a:r>
            <a:endParaRPr kumimoji="1" lang="zh-CN" altLang="en-US" dirty="0">
              <a:solidFill>
                <a:schemeClr val="tx1"/>
              </a:solidFill>
            </a:endParaRPr>
          </a:p>
        </p:txBody>
      </p:sp>
      <p:sp>
        <p:nvSpPr>
          <p:cNvPr id="23" name="矩形 22">
            <a:extLst>
              <a:ext uri="{FF2B5EF4-FFF2-40B4-BE49-F238E27FC236}">
                <a16:creationId xmlns:a16="http://schemas.microsoft.com/office/drawing/2014/main" id="{BB75E69E-E66B-D120-6D6D-28E4AB9F8405}"/>
              </a:ext>
            </a:extLst>
          </p:cNvPr>
          <p:cNvSpPr/>
          <p:nvPr/>
        </p:nvSpPr>
        <p:spPr>
          <a:xfrm>
            <a:off x="3460412" y="3302520"/>
            <a:ext cx="1785352" cy="180608"/>
          </a:xfrm>
          <a:prstGeom prst="rect">
            <a:avLst/>
          </a:prstGeom>
          <a:blipFill>
            <a:blip r:embed="rId3"/>
            <a:tile tx="0" ty="0" sx="100000" sy="100000" flip="none" algn="tl"/>
          </a:blip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D15F02C5-BE1E-9559-9B44-C5FA1BC96891}"/>
              </a:ext>
            </a:extLst>
          </p:cNvPr>
          <p:cNvSpPr txBox="1"/>
          <p:nvPr/>
        </p:nvSpPr>
        <p:spPr>
          <a:xfrm>
            <a:off x="3024876" y="2850042"/>
            <a:ext cx="2913062" cy="369332"/>
          </a:xfrm>
          <a:prstGeom prst="rect">
            <a:avLst/>
          </a:prstGeom>
          <a:solidFill>
            <a:schemeClr val="bg1"/>
          </a:solidFill>
        </p:spPr>
        <p:txBody>
          <a:bodyPr wrap="square">
            <a:spAutoFit/>
          </a:bodyPr>
          <a:lstStyle/>
          <a:p>
            <a:pPr algn="ctr"/>
            <a:r>
              <a:rPr kumimoji="1" lang="en-US" altLang="zh-CN" dirty="0">
                <a:solidFill>
                  <a:schemeClr val="tx1"/>
                </a:solidFill>
              </a:rPr>
              <a:t>Find the value of the key</a:t>
            </a:r>
            <a:endParaRPr kumimoji="1" lang="zh-CN" altLang="en-US" dirty="0">
              <a:solidFill>
                <a:schemeClr val="tx1"/>
              </a:solidFill>
            </a:endParaRPr>
          </a:p>
        </p:txBody>
      </p:sp>
      <p:sp>
        <p:nvSpPr>
          <p:cNvPr id="5" name="文本框 4">
            <a:extLst>
              <a:ext uri="{FF2B5EF4-FFF2-40B4-BE49-F238E27FC236}">
                <a16:creationId xmlns:a16="http://schemas.microsoft.com/office/drawing/2014/main" id="{CDF10C24-9661-7890-32BA-A2416FC621A1}"/>
              </a:ext>
            </a:extLst>
          </p:cNvPr>
          <p:cNvSpPr txBox="1"/>
          <p:nvPr/>
        </p:nvSpPr>
        <p:spPr>
          <a:xfrm>
            <a:off x="976815" y="4451431"/>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D85907BB-EA66-E389-5214-DA3C474126A5}"/>
              </a:ext>
            </a:extLst>
          </p:cNvPr>
          <p:cNvPicPr>
            <a:picLocks noChangeAspect="1"/>
          </p:cNvPicPr>
          <p:nvPr/>
        </p:nvPicPr>
        <p:blipFill>
          <a:blip r:embed="rId4"/>
          <a:stretch>
            <a:fillRect/>
          </a:stretch>
        </p:blipFill>
        <p:spPr>
          <a:xfrm>
            <a:off x="2777539" y="4414939"/>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D8E05F90-A1CA-F171-F2CB-000821DE5DCB}"/>
              </a:ext>
            </a:extLst>
          </p:cNvPr>
          <p:cNvSpPr txBox="1"/>
          <p:nvPr/>
        </p:nvSpPr>
        <p:spPr>
          <a:xfrm>
            <a:off x="1105010" y="5158521"/>
            <a:ext cx="1147950" cy="369332"/>
          </a:xfrm>
          <a:prstGeom prst="rect">
            <a:avLst/>
          </a:prstGeom>
          <a:noFill/>
        </p:spPr>
        <p:txBody>
          <a:bodyPr wrap="square">
            <a:spAutoFit/>
          </a:bodyPr>
          <a:lstStyle/>
          <a:p>
            <a:pPr algn="ctr"/>
            <a:r>
              <a:rPr kumimoji="1" lang="en-US" altLang="zh-CN" b="1" dirty="0"/>
              <a:t>keys</a:t>
            </a:r>
          </a:p>
        </p:txBody>
      </p:sp>
      <p:sp>
        <p:nvSpPr>
          <p:cNvPr id="13" name="文本框 12">
            <a:extLst>
              <a:ext uri="{FF2B5EF4-FFF2-40B4-BE49-F238E27FC236}">
                <a16:creationId xmlns:a16="http://schemas.microsoft.com/office/drawing/2014/main" id="{FD540D8A-F9A6-24BB-1DB7-6037A094D849}"/>
              </a:ext>
            </a:extLst>
          </p:cNvPr>
          <p:cNvSpPr txBox="1"/>
          <p:nvPr/>
        </p:nvSpPr>
        <p:spPr>
          <a:xfrm>
            <a:off x="2546619" y="5043051"/>
            <a:ext cx="1147950" cy="646331"/>
          </a:xfrm>
          <a:prstGeom prst="rect">
            <a:avLst/>
          </a:prstGeom>
          <a:noFill/>
        </p:spPr>
        <p:txBody>
          <a:bodyPr wrap="square">
            <a:spAutoFit/>
          </a:bodyPr>
          <a:lstStyle/>
          <a:p>
            <a:pPr algn="ctr"/>
            <a:r>
              <a:rPr kumimoji="1" lang="en-US" altLang="zh-CN" b="1" dirty="0"/>
              <a:t>Hash</a:t>
            </a:r>
          </a:p>
          <a:p>
            <a:pPr algn="ctr"/>
            <a:r>
              <a:rPr kumimoji="1" lang="en-US" altLang="zh-CN" b="1" dirty="0"/>
              <a:t>function</a:t>
            </a:r>
          </a:p>
        </p:txBody>
      </p:sp>
      <p:cxnSp>
        <p:nvCxnSpPr>
          <p:cNvPr id="20" name="直线箭头连接符 19">
            <a:extLst>
              <a:ext uri="{FF2B5EF4-FFF2-40B4-BE49-F238E27FC236}">
                <a16:creationId xmlns:a16="http://schemas.microsoft.com/office/drawing/2014/main" id="{E3469668-E515-6C53-0317-3507D3B12A10}"/>
              </a:ext>
            </a:extLst>
          </p:cNvPr>
          <p:cNvCxnSpPr>
            <a:cxnSpLocks/>
          </p:cNvCxnSpPr>
          <p:nvPr/>
        </p:nvCxnSpPr>
        <p:spPr>
          <a:xfrm flipV="1">
            <a:off x="2362640" y="4676451"/>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FE69D9B0-1FC6-7A50-4401-429AA74EC19F}"/>
              </a:ext>
            </a:extLst>
          </p:cNvPr>
          <p:cNvCxnSpPr>
            <a:cxnSpLocks/>
            <a:stCxn id="9" idx="3"/>
            <a:endCxn id="39" idx="1"/>
          </p:cNvCxnSpPr>
          <p:nvPr/>
        </p:nvCxnSpPr>
        <p:spPr>
          <a:xfrm>
            <a:off x="3333968" y="4693154"/>
            <a:ext cx="567169" cy="418636"/>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D2FE9F5E-EC86-3BDD-6182-BB9E34C844EC}"/>
              </a:ext>
            </a:extLst>
          </p:cNvPr>
          <p:cNvSpPr>
            <a:spLocks noGrp="1"/>
          </p:cNvSpPr>
          <p:nvPr>
            <p:ph idx="1"/>
          </p:nvPr>
        </p:nvSpPr>
        <p:spPr>
          <a:xfrm>
            <a:off x="302840" y="1129307"/>
            <a:ext cx="8229600" cy="1764393"/>
          </a:xfrm>
        </p:spPr>
        <p:txBody>
          <a:bodyPr/>
          <a:lstStyle/>
          <a:p>
            <a:r>
              <a:rPr kumimoji="1" lang="en-US" altLang="zh-CN" dirty="0"/>
              <a:t>Essential operations:</a:t>
            </a:r>
          </a:p>
          <a:p>
            <a:pPr lvl="1"/>
            <a:r>
              <a:rPr kumimoji="1" lang="en-US" altLang="zh-CN" dirty="0"/>
              <a:t>Poll the request</a:t>
            </a:r>
          </a:p>
          <a:p>
            <a:pPr lvl="1"/>
            <a:r>
              <a:rPr kumimoji="1" lang="en-US" altLang="zh-CN" dirty="0"/>
              <a:t>Memory accesses to find the value of the key </a:t>
            </a:r>
          </a:p>
          <a:p>
            <a:pPr lvl="1"/>
            <a:r>
              <a:rPr kumimoji="1" lang="en-US" altLang="zh-CN" dirty="0"/>
              <a:t>Send back the results </a:t>
            </a:r>
            <a:endParaRPr kumimoji="1" lang="zh-CN" altLang="en-US" dirty="0"/>
          </a:p>
        </p:txBody>
      </p:sp>
      <p:cxnSp>
        <p:nvCxnSpPr>
          <p:cNvPr id="7" name="直线箭头连接符 6">
            <a:extLst>
              <a:ext uri="{FF2B5EF4-FFF2-40B4-BE49-F238E27FC236}">
                <a16:creationId xmlns:a16="http://schemas.microsoft.com/office/drawing/2014/main" id="{EE68BA63-5F38-45B4-BDAF-D2EB6DA4AE6A}"/>
              </a:ext>
            </a:extLst>
          </p:cNvPr>
          <p:cNvCxnSpPr>
            <a:cxnSpLocks/>
          </p:cNvCxnSpPr>
          <p:nvPr/>
        </p:nvCxnSpPr>
        <p:spPr>
          <a:xfrm flipV="1">
            <a:off x="5957465" y="2699620"/>
            <a:ext cx="375473" cy="640824"/>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592516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930282-CC0F-B4C1-3AB7-D6076B2BE73E}"/>
              </a:ext>
            </a:extLst>
          </p:cNvPr>
          <p:cNvSpPr>
            <a:spLocks noGrp="1"/>
          </p:cNvSpPr>
          <p:nvPr>
            <p:ph type="title"/>
          </p:nvPr>
        </p:nvSpPr>
        <p:spPr/>
        <p:txBody>
          <a:bodyPr/>
          <a:lstStyle/>
          <a:p>
            <a:r>
              <a:rPr kumimoji="1" lang="en-US" altLang="zh-CN" dirty="0"/>
              <a:t>Brief </a:t>
            </a:r>
            <a:r>
              <a:rPr kumimoji="1" lang="en-US" altLang="zh-CN" dirty="0" err="1"/>
              <a:t>Summury</a:t>
            </a:r>
            <a:r>
              <a:rPr kumimoji="1" lang="en-US" altLang="zh-CN" dirty="0"/>
              <a:t> of on-path vs. off-path </a:t>
            </a:r>
            <a:endParaRPr kumimoji="1" lang="zh-CN" altLang="en-US" dirty="0"/>
          </a:p>
        </p:txBody>
      </p:sp>
      <p:sp>
        <p:nvSpPr>
          <p:cNvPr id="4" name="灯片编号占位符 3">
            <a:extLst>
              <a:ext uri="{FF2B5EF4-FFF2-40B4-BE49-F238E27FC236}">
                <a16:creationId xmlns:a16="http://schemas.microsoft.com/office/drawing/2014/main" id="{590AD049-207E-6ACC-7EA0-77AC446A3D43}"/>
              </a:ext>
            </a:extLst>
          </p:cNvPr>
          <p:cNvSpPr>
            <a:spLocks noGrp="1"/>
          </p:cNvSpPr>
          <p:nvPr>
            <p:ph type="sldNum" sz="quarter" idx="12"/>
          </p:nvPr>
        </p:nvSpPr>
        <p:spPr/>
        <p:txBody>
          <a:bodyPr/>
          <a:lstStyle/>
          <a:p>
            <a:fld id="{ADE361C3-C043-4A6E-BDCE-8DA1E7D90A3B}" type="slidenum">
              <a:rPr lang="zh-CN" altLang="en-US" smtClean="0"/>
              <a:pPr/>
              <a:t>120</a:t>
            </a:fld>
            <a:endParaRPr lang="zh-CN" altLang="en-US" dirty="0"/>
          </a:p>
        </p:txBody>
      </p:sp>
      <p:graphicFrame>
        <p:nvGraphicFramePr>
          <p:cNvPr id="6" name="表格 6">
            <a:extLst>
              <a:ext uri="{FF2B5EF4-FFF2-40B4-BE49-F238E27FC236}">
                <a16:creationId xmlns:a16="http://schemas.microsoft.com/office/drawing/2014/main" id="{1107314D-86B1-BABE-6911-DC8C13E4CDD7}"/>
              </a:ext>
            </a:extLst>
          </p:cNvPr>
          <p:cNvGraphicFramePr>
            <a:graphicFrameLocks noGrp="1"/>
          </p:cNvGraphicFramePr>
          <p:nvPr>
            <p:extLst>
              <p:ext uri="{D42A27DB-BD31-4B8C-83A1-F6EECF244321}">
                <p14:modId xmlns:p14="http://schemas.microsoft.com/office/powerpoint/2010/main" val="1957896721"/>
              </p:ext>
            </p:extLst>
          </p:nvPr>
        </p:nvGraphicFramePr>
        <p:xfrm>
          <a:off x="719572" y="1811261"/>
          <a:ext cx="7704855" cy="3522779"/>
        </p:xfrm>
        <a:graphic>
          <a:graphicData uri="http://schemas.openxmlformats.org/drawingml/2006/table">
            <a:tbl>
              <a:tblPr firstRow="1" bandRow="1">
                <a:tableStyleId>{5940675A-B579-460E-94D1-54222C63F5DA}</a:tableStyleId>
              </a:tblPr>
              <a:tblGrid>
                <a:gridCol w="2568285">
                  <a:extLst>
                    <a:ext uri="{9D8B030D-6E8A-4147-A177-3AD203B41FA5}">
                      <a16:colId xmlns:a16="http://schemas.microsoft.com/office/drawing/2014/main" val="2593649239"/>
                    </a:ext>
                  </a:extLst>
                </a:gridCol>
                <a:gridCol w="2568285">
                  <a:extLst>
                    <a:ext uri="{9D8B030D-6E8A-4147-A177-3AD203B41FA5}">
                      <a16:colId xmlns:a16="http://schemas.microsoft.com/office/drawing/2014/main" val="2516233283"/>
                    </a:ext>
                  </a:extLst>
                </a:gridCol>
                <a:gridCol w="2568285">
                  <a:extLst>
                    <a:ext uri="{9D8B030D-6E8A-4147-A177-3AD203B41FA5}">
                      <a16:colId xmlns:a16="http://schemas.microsoft.com/office/drawing/2014/main" val="663772471"/>
                    </a:ext>
                  </a:extLst>
                </a:gridCol>
              </a:tblGrid>
              <a:tr h="454634">
                <a:tc>
                  <a:txBody>
                    <a:bodyPr/>
                    <a:lstStyle/>
                    <a:p>
                      <a:pPr algn="ctr"/>
                      <a:endParaRPr lang="zh-CN" altLang="en-US" dirty="0"/>
                    </a:p>
                  </a:txBody>
                  <a:tcPr anchor="ctr"/>
                </a:tc>
                <a:tc>
                  <a:txBody>
                    <a:bodyPr/>
                    <a:lstStyle/>
                    <a:p>
                      <a:pPr algn="ctr"/>
                      <a:r>
                        <a:rPr lang="en-US" altLang="zh-CN" dirty="0"/>
                        <a:t>On-path</a:t>
                      </a:r>
                      <a:endParaRPr lang="zh-CN" altLang="en-US" dirty="0"/>
                    </a:p>
                  </a:txBody>
                  <a:tcPr anchor="ctr"/>
                </a:tc>
                <a:tc>
                  <a:txBody>
                    <a:bodyPr/>
                    <a:lstStyle/>
                    <a:p>
                      <a:pPr algn="ctr"/>
                      <a:r>
                        <a:rPr lang="en-US" altLang="zh-CN" dirty="0"/>
                        <a:t>Off-path</a:t>
                      </a:r>
                      <a:endParaRPr lang="zh-CN" altLang="en-US" dirty="0"/>
                    </a:p>
                  </a:txBody>
                  <a:tcPr anchor="ctr"/>
                </a:tc>
                <a:extLst>
                  <a:ext uri="{0D108BD9-81ED-4DB2-BD59-A6C34878D82A}">
                    <a16:rowId xmlns:a16="http://schemas.microsoft.com/office/drawing/2014/main" val="2364375913"/>
                  </a:ext>
                </a:extLst>
              </a:tr>
              <a:tr h="1091746">
                <a:tc>
                  <a:txBody>
                    <a:bodyPr/>
                    <a:lstStyle/>
                    <a:p>
                      <a:pPr algn="ctr"/>
                      <a:r>
                        <a:rPr lang="en-US" altLang="zh-CN" dirty="0"/>
                        <a:t>Programming interface</a:t>
                      </a:r>
                      <a:endParaRPr lang="zh-CN" altLang="en-US" dirty="0"/>
                    </a:p>
                  </a:txBody>
                  <a:tcPr anchor="ctr"/>
                </a:tc>
                <a:tc>
                  <a:txBody>
                    <a:bodyPr/>
                    <a:lstStyle/>
                    <a:p>
                      <a:pPr algn="ctr"/>
                      <a:r>
                        <a:rPr lang="en-US" altLang="zh-CN" dirty="0"/>
                        <a:t>Low-level: RX/TX queue, packet buffer management, DMA engine, et. al;</a:t>
                      </a:r>
                      <a:endParaRPr lang="zh-CN" altLang="en-US" dirty="0"/>
                    </a:p>
                  </a:txBody>
                  <a:tcPr anchor="ctr"/>
                </a:tc>
                <a:tc>
                  <a:txBody>
                    <a:bodyPr/>
                    <a:lstStyle/>
                    <a:p>
                      <a:pPr algn="ctr"/>
                      <a:r>
                        <a:rPr lang="en-US" altLang="zh-CN" dirty="0"/>
                        <a:t>Full Linux OS</a:t>
                      </a:r>
                      <a:endParaRPr lang="zh-CN" altLang="en-US" dirty="0"/>
                    </a:p>
                  </a:txBody>
                  <a:tcPr anchor="ctr"/>
                </a:tc>
                <a:extLst>
                  <a:ext uri="{0D108BD9-81ED-4DB2-BD59-A6C34878D82A}">
                    <a16:rowId xmlns:a16="http://schemas.microsoft.com/office/drawing/2014/main" val="1027665953"/>
                  </a:ext>
                </a:extLst>
              </a:tr>
              <a:tr h="784711">
                <a:tc>
                  <a:txBody>
                    <a:bodyPr/>
                    <a:lstStyle/>
                    <a:p>
                      <a:pPr algn="ctr"/>
                      <a:r>
                        <a:rPr lang="en-US" altLang="zh-CN" dirty="0"/>
                        <a:t>How to offload</a:t>
                      </a:r>
                      <a:endParaRPr lang="zh-CN" altLang="en-US" dirty="0"/>
                    </a:p>
                  </a:txBody>
                  <a:tcPr anchor="ctr"/>
                </a:tc>
                <a:tc>
                  <a:txBody>
                    <a:bodyPr/>
                    <a:lstStyle/>
                    <a:p>
                      <a:pPr algn="ctr"/>
                      <a:r>
                        <a:rPr lang="en-US" altLang="zh-CN" dirty="0"/>
                        <a:t>Add logic in the packet processing pipeline</a:t>
                      </a:r>
                      <a:endParaRPr lang="zh-CN" altLang="en-US" dirty="0"/>
                    </a:p>
                  </a:txBody>
                  <a:tcPr anchor="ctr"/>
                </a:tc>
                <a:tc>
                  <a:txBody>
                    <a:bodyPr/>
                    <a:lstStyle/>
                    <a:p>
                      <a:pPr algn="ctr"/>
                      <a:r>
                        <a:rPr lang="en-US" altLang="zh-CN" dirty="0"/>
                        <a:t>Direct traffic to cores</a:t>
                      </a:r>
                      <a:endParaRPr lang="zh-CN" altLang="en-US" dirty="0"/>
                    </a:p>
                  </a:txBody>
                  <a:tcPr anchor="ctr"/>
                </a:tc>
                <a:extLst>
                  <a:ext uri="{0D108BD9-81ED-4DB2-BD59-A6C34878D82A}">
                    <a16:rowId xmlns:a16="http://schemas.microsoft.com/office/drawing/2014/main" val="1306961933"/>
                  </a:ext>
                </a:extLst>
              </a:tr>
              <a:tr h="454634">
                <a:tc>
                  <a:txBody>
                    <a:bodyPr/>
                    <a:lstStyle/>
                    <a:p>
                      <a:pPr algn="ctr"/>
                      <a:r>
                        <a:rPr lang="en-US" altLang="zh-CN" dirty="0"/>
                        <a:t>Access host memory</a:t>
                      </a:r>
                      <a:endParaRPr lang="zh-CN" altLang="en-US" dirty="0"/>
                    </a:p>
                  </a:txBody>
                  <a:tcPr anchor="ctr"/>
                </a:tc>
                <a:tc>
                  <a:txBody>
                    <a:bodyPr/>
                    <a:lstStyle/>
                    <a:p>
                      <a:pPr algn="ctr"/>
                      <a:r>
                        <a:rPr lang="en-US" altLang="zh-CN" dirty="0"/>
                        <a:t>PCIe DMA</a:t>
                      </a:r>
                      <a:endParaRPr lang="zh-CN" altLang="en-US" dirty="0"/>
                    </a:p>
                  </a:txBody>
                  <a:tcPr anchor="ctr"/>
                </a:tc>
                <a:tc>
                  <a:txBody>
                    <a:bodyPr/>
                    <a:lstStyle/>
                    <a:p>
                      <a:pPr algn="ctr"/>
                      <a:r>
                        <a:rPr lang="en-US" altLang="zh-CN" dirty="0"/>
                        <a:t>RDMA</a:t>
                      </a:r>
                      <a:endParaRPr lang="zh-CN" altLang="en-US" dirty="0"/>
                    </a:p>
                  </a:txBody>
                  <a:tcPr anchor="ctr"/>
                </a:tc>
                <a:extLst>
                  <a:ext uri="{0D108BD9-81ED-4DB2-BD59-A6C34878D82A}">
                    <a16:rowId xmlns:a16="http://schemas.microsoft.com/office/drawing/2014/main" val="727167475"/>
                  </a:ext>
                </a:extLst>
              </a:tr>
              <a:tr h="454634">
                <a:tc>
                  <a:txBody>
                    <a:bodyPr/>
                    <a:lstStyle/>
                    <a:p>
                      <a:pPr algn="ctr"/>
                      <a:r>
                        <a:rPr lang="en-US" altLang="zh-CN" dirty="0"/>
                        <a:t>Limitation</a:t>
                      </a:r>
                      <a:endParaRPr lang="zh-CN" altLang="en-US" dirty="0"/>
                    </a:p>
                  </a:txBody>
                  <a:tcPr anchor="ctr"/>
                </a:tc>
                <a:tc>
                  <a:txBody>
                    <a:bodyPr/>
                    <a:lstStyle/>
                    <a:p>
                      <a:pPr algn="ctr"/>
                      <a:r>
                        <a:rPr lang="en-US" altLang="zh-CN" dirty="0"/>
                        <a:t>Host traffic consume NIC cores</a:t>
                      </a:r>
                      <a:endParaRPr lang="zh-CN" altLang="en-US" dirty="0"/>
                    </a:p>
                  </a:txBody>
                  <a:tcPr anchor="ctr"/>
                </a:tc>
                <a:tc>
                  <a:txBody>
                    <a:bodyPr/>
                    <a:lstStyle/>
                    <a:p>
                      <a:pPr algn="ctr"/>
                      <a:r>
                        <a:rPr lang="en-US" altLang="zh-CN" dirty="0"/>
                        <a:t>Higher latency to host memory</a:t>
                      </a:r>
                      <a:endParaRPr lang="zh-CN" altLang="en-US" dirty="0"/>
                    </a:p>
                  </a:txBody>
                  <a:tcPr anchor="ctr"/>
                </a:tc>
                <a:extLst>
                  <a:ext uri="{0D108BD9-81ED-4DB2-BD59-A6C34878D82A}">
                    <a16:rowId xmlns:a16="http://schemas.microsoft.com/office/drawing/2014/main" val="2391336160"/>
                  </a:ext>
                </a:extLst>
              </a:tr>
            </a:tbl>
          </a:graphicData>
        </a:graphic>
      </p:graphicFrame>
    </p:spTree>
    <p:extLst>
      <p:ext uri="{BB962C8B-B14F-4D97-AF65-F5344CB8AC3E}">
        <p14:creationId xmlns:p14="http://schemas.microsoft.com/office/powerpoint/2010/main" val="264964522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918146" y="2137420"/>
            <a:ext cx="7307708"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lang="en-US" altLang="zh-CN" b="0" kern="0" dirty="0">
                <a:solidFill>
                  <a:srgbClr val="BE384B"/>
                </a:solidFill>
                <a:ea typeface="+mn-ea"/>
              </a:rPr>
              <a:t>Case study: KV-Direct@SOSP’17</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71490466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74E6A-4D68-6C15-B89D-A607CD725CDF}"/>
              </a:ext>
            </a:extLst>
          </p:cNvPr>
          <p:cNvSpPr>
            <a:spLocks noGrp="1"/>
          </p:cNvSpPr>
          <p:nvPr>
            <p:ph type="title"/>
          </p:nvPr>
        </p:nvSpPr>
        <p:spPr/>
        <p:txBody>
          <a:bodyPr/>
          <a:lstStyle/>
          <a:p>
            <a:r>
              <a:rPr kumimoji="1" lang="en-US" altLang="zh-CN" dirty="0"/>
              <a:t>Key-Value Store in Data Centers</a:t>
            </a:r>
            <a:endParaRPr kumimoji="1" lang="zh-CN" altLang="en-US" dirty="0"/>
          </a:p>
        </p:txBody>
      </p:sp>
      <p:sp>
        <p:nvSpPr>
          <p:cNvPr id="4" name="灯片编号占位符 3">
            <a:extLst>
              <a:ext uri="{FF2B5EF4-FFF2-40B4-BE49-F238E27FC236}">
                <a16:creationId xmlns:a16="http://schemas.microsoft.com/office/drawing/2014/main" id="{EAD20816-8815-D1B4-D8C0-9ACD98B1003F}"/>
              </a:ext>
            </a:extLst>
          </p:cNvPr>
          <p:cNvSpPr>
            <a:spLocks noGrp="1"/>
          </p:cNvSpPr>
          <p:nvPr>
            <p:ph type="sldNum" sz="quarter" idx="12"/>
          </p:nvPr>
        </p:nvSpPr>
        <p:spPr/>
        <p:txBody>
          <a:bodyPr/>
          <a:lstStyle/>
          <a:p>
            <a:fld id="{ADE361C3-C043-4A6E-BDCE-8DA1E7D90A3B}" type="slidenum">
              <a:rPr lang="zh-CN" altLang="en-US" smtClean="0"/>
              <a:t>122</a:t>
            </a:fld>
            <a:endParaRPr lang="zh-CN" altLang="en-US"/>
          </a:p>
        </p:txBody>
      </p:sp>
      <p:pic>
        <p:nvPicPr>
          <p:cNvPr id="7" name="图片 6">
            <a:extLst>
              <a:ext uri="{FF2B5EF4-FFF2-40B4-BE49-F238E27FC236}">
                <a16:creationId xmlns:a16="http://schemas.microsoft.com/office/drawing/2014/main" id="{0D55E76A-E9D9-58C7-6AA3-B7BA54BFC30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8081" y="1784863"/>
            <a:ext cx="2230289" cy="1737278"/>
          </a:xfrm>
          <a:prstGeom prst="rect">
            <a:avLst/>
          </a:prstGeom>
        </p:spPr>
      </p:pic>
      <p:pic>
        <p:nvPicPr>
          <p:cNvPr id="9" name="图片 8">
            <a:extLst>
              <a:ext uri="{FF2B5EF4-FFF2-40B4-BE49-F238E27FC236}">
                <a16:creationId xmlns:a16="http://schemas.microsoft.com/office/drawing/2014/main" id="{C51FE495-F9B9-0E12-1066-E77688F4E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28" y="1784863"/>
            <a:ext cx="3384376" cy="1771098"/>
          </a:xfrm>
          <a:prstGeom prst="rect">
            <a:avLst/>
          </a:prstGeom>
        </p:spPr>
      </p:pic>
      <p:sp>
        <p:nvSpPr>
          <p:cNvPr id="10" name="文本框 9">
            <a:extLst>
              <a:ext uri="{FF2B5EF4-FFF2-40B4-BE49-F238E27FC236}">
                <a16:creationId xmlns:a16="http://schemas.microsoft.com/office/drawing/2014/main" id="{20B59DA8-EE12-5FFB-CCA2-70D99B3837F7}"/>
              </a:ext>
            </a:extLst>
          </p:cNvPr>
          <p:cNvSpPr txBox="1"/>
          <p:nvPr/>
        </p:nvSpPr>
        <p:spPr>
          <a:xfrm>
            <a:off x="798081" y="1226253"/>
            <a:ext cx="1788503" cy="461665"/>
          </a:xfrm>
          <a:prstGeom prst="rect">
            <a:avLst/>
          </a:prstGeom>
          <a:noFill/>
        </p:spPr>
        <p:txBody>
          <a:bodyPr wrap="none" rtlCol="0">
            <a:spAutoFit/>
          </a:bodyPr>
          <a:lstStyle/>
          <a:p>
            <a:r>
              <a:rPr kumimoji="1" lang="en-US" altLang="zh-CN" sz="2400" dirty="0"/>
              <a:t>Web Cache</a:t>
            </a:r>
            <a:endParaRPr kumimoji="1" lang="zh-CN" altLang="en-US" sz="2400" dirty="0"/>
          </a:p>
        </p:txBody>
      </p:sp>
      <p:sp>
        <p:nvSpPr>
          <p:cNvPr id="11" name="文本框 10">
            <a:extLst>
              <a:ext uri="{FF2B5EF4-FFF2-40B4-BE49-F238E27FC236}">
                <a16:creationId xmlns:a16="http://schemas.microsoft.com/office/drawing/2014/main" id="{DC8D2C74-15B3-56ED-95E5-5BDD366963CD}"/>
              </a:ext>
            </a:extLst>
          </p:cNvPr>
          <p:cNvSpPr txBox="1"/>
          <p:nvPr/>
        </p:nvSpPr>
        <p:spPr>
          <a:xfrm>
            <a:off x="5097914" y="1129308"/>
            <a:ext cx="3248005" cy="461665"/>
          </a:xfrm>
          <a:prstGeom prst="rect">
            <a:avLst/>
          </a:prstGeom>
          <a:noFill/>
        </p:spPr>
        <p:txBody>
          <a:bodyPr wrap="none" rtlCol="0">
            <a:spAutoFit/>
          </a:bodyPr>
          <a:lstStyle/>
          <a:p>
            <a:r>
              <a:rPr kumimoji="1" lang="en-US" altLang="zh-CN" sz="2400" dirty="0"/>
              <a:t>Shared Data Structure</a:t>
            </a:r>
            <a:endParaRPr kumimoji="1" lang="zh-CN" altLang="en-US" sz="2400" dirty="0"/>
          </a:p>
        </p:txBody>
      </p:sp>
      <p:sp>
        <p:nvSpPr>
          <p:cNvPr id="12" name="文本框 11">
            <a:extLst>
              <a:ext uri="{FF2B5EF4-FFF2-40B4-BE49-F238E27FC236}">
                <a16:creationId xmlns:a16="http://schemas.microsoft.com/office/drawing/2014/main" id="{75007A78-E939-1B00-72A6-CA018D8C1EA9}"/>
              </a:ext>
            </a:extLst>
          </p:cNvPr>
          <p:cNvSpPr txBox="1"/>
          <p:nvPr/>
        </p:nvSpPr>
        <p:spPr>
          <a:xfrm>
            <a:off x="611169" y="3767625"/>
            <a:ext cx="3724096" cy="1200329"/>
          </a:xfrm>
          <a:prstGeom prst="rect">
            <a:avLst/>
          </a:prstGeom>
          <a:noFill/>
        </p:spPr>
        <p:txBody>
          <a:bodyPr wrap="none" rtlCol="0">
            <a:spAutoFit/>
          </a:bodyPr>
          <a:lstStyle/>
          <a:p>
            <a:r>
              <a:rPr kumimoji="1" lang="en-US" altLang="zh-CN" dirty="0"/>
              <a:t>Key		Value</a:t>
            </a:r>
          </a:p>
          <a:p>
            <a:r>
              <a:rPr kumimoji="1" lang="en-US" altLang="zh-CN" dirty="0"/>
              <a:t>User ID		Recent Tweets</a:t>
            </a:r>
          </a:p>
          <a:p>
            <a:r>
              <a:rPr kumimoji="1" lang="en-US" altLang="zh-CN" dirty="0"/>
              <a:t>SQL		Query result</a:t>
            </a:r>
          </a:p>
          <a:p>
            <a:r>
              <a:rPr kumimoji="1" lang="en-US" altLang="zh-CN" dirty="0"/>
              <a:t>Session		Browser cookies</a:t>
            </a:r>
            <a:endParaRPr kumimoji="1" lang="zh-CN" altLang="en-US" dirty="0"/>
          </a:p>
        </p:txBody>
      </p:sp>
      <p:sp>
        <p:nvSpPr>
          <p:cNvPr id="13" name="文本框 12">
            <a:extLst>
              <a:ext uri="{FF2B5EF4-FFF2-40B4-BE49-F238E27FC236}">
                <a16:creationId xmlns:a16="http://schemas.microsoft.com/office/drawing/2014/main" id="{179E07C2-E3AC-FBC4-8D90-0E863CB47819}"/>
              </a:ext>
            </a:extLst>
          </p:cNvPr>
          <p:cNvSpPr txBox="1"/>
          <p:nvPr/>
        </p:nvSpPr>
        <p:spPr>
          <a:xfrm>
            <a:off x="4962704" y="3767625"/>
            <a:ext cx="3916457" cy="1200329"/>
          </a:xfrm>
          <a:prstGeom prst="rect">
            <a:avLst/>
          </a:prstGeom>
          <a:noFill/>
        </p:spPr>
        <p:txBody>
          <a:bodyPr wrap="none" rtlCol="0">
            <a:spAutoFit/>
          </a:bodyPr>
          <a:lstStyle/>
          <a:p>
            <a:r>
              <a:rPr kumimoji="1" lang="en-US" altLang="zh-CN" dirty="0"/>
              <a:t>Key		Value</a:t>
            </a:r>
          </a:p>
          <a:p>
            <a:r>
              <a:rPr kumimoji="1" lang="en-US" altLang="zh-CN" dirty="0"/>
              <a:t>Graph node	List of edges</a:t>
            </a:r>
          </a:p>
          <a:p>
            <a:r>
              <a:rPr kumimoji="1" lang="en-US" altLang="zh-CN" dirty="0"/>
              <a:t>Feature		Weight</a:t>
            </a:r>
          </a:p>
          <a:p>
            <a:r>
              <a:rPr kumimoji="1" lang="en-US" altLang="zh-CN" dirty="0"/>
              <a:t>Shard		Sequence number</a:t>
            </a:r>
          </a:p>
        </p:txBody>
      </p:sp>
      <p:cxnSp>
        <p:nvCxnSpPr>
          <p:cNvPr id="15" name="直线箭头连接符 14">
            <a:extLst>
              <a:ext uri="{FF2B5EF4-FFF2-40B4-BE49-F238E27FC236}">
                <a16:creationId xmlns:a16="http://schemas.microsoft.com/office/drawing/2014/main" id="{8A1BF05C-BC79-D041-65BD-2070868EE795}"/>
              </a:ext>
            </a:extLst>
          </p:cNvPr>
          <p:cNvCxnSpPr>
            <a:cxnSpLocks/>
          </p:cNvCxnSpPr>
          <p:nvPr/>
        </p:nvCxnSpPr>
        <p:spPr>
          <a:xfrm>
            <a:off x="1763688" y="4211516"/>
            <a:ext cx="504056"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853813FB-E77A-566B-0212-97A4E73A126C}"/>
              </a:ext>
            </a:extLst>
          </p:cNvPr>
          <p:cNvCxnSpPr>
            <a:cxnSpLocks/>
          </p:cNvCxnSpPr>
          <p:nvPr/>
        </p:nvCxnSpPr>
        <p:spPr>
          <a:xfrm>
            <a:off x="1763688" y="4513684"/>
            <a:ext cx="504056"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F57A16AC-B6F7-22F7-F200-9C240EF76558}"/>
              </a:ext>
            </a:extLst>
          </p:cNvPr>
          <p:cNvCxnSpPr>
            <a:cxnSpLocks/>
          </p:cNvCxnSpPr>
          <p:nvPr/>
        </p:nvCxnSpPr>
        <p:spPr>
          <a:xfrm>
            <a:off x="1769019" y="4801716"/>
            <a:ext cx="504056"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462A7256-DAC6-97C3-5A10-5ACE43FBD201}"/>
              </a:ext>
            </a:extLst>
          </p:cNvPr>
          <p:cNvCxnSpPr>
            <a:cxnSpLocks/>
          </p:cNvCxnSpPr>
          <p:nvPr/>
        </p:nvCxnSpPr>
        <p:spPr>
          <a:xfrm>
            <a:off x="6302562" y="4211516"/>
            <a:ext cx="504056"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9AB86F32-964B-D929-58B7-F56CE11CAB0A}"/>
              </a:ext>
            </a:extLst>
          </p:cNvPr>
          <p:cNvCxnSpPr>
            <a:cxnSpLocks/>
          </p:cNvCxnSpPr>
          <p:nvPr/>
        </p:nvCxnSpPr>
        <p:spPr>
          <a:xfrm>
            <a:off x="6302562" y="4513684"/>
            <a:ext cx="504056"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AFD3A14B-706F-7743-8B95-78ADE0DB8A65}"/>
              </a:ext>
            </a:extLst>
          </p:cNvPr>
          <p:cNvCxnSpPr>
            <a:cxnSpLocks/>
          </p:cNvCxnSpPr>
          <p:nvPr/>
        </p:nvCxnSpPr>
        <p:spPr>
          <a:xfrm>
            <a:off x="6307893" y="4801716"/>
            <a:ext cx="504056"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3111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74E6A-4D68-6C15-B89D-A607CD725CDF}"/>
              </a:ext>
            </a:extLst>
          </p:cNvPr>
          <p:cNvSpPr>
            <a:spLocks noGrp="1"/>
          </p:cNvSpPr>
          <p:nvPr>
            <p:ph type="title"/>
          </p:nvPr>
        </p:nvSpPr>
        <p:spPr/>
        <p:txBody>
          <a:bodyPr/>
          <a:lstStyle/>
          <a:p>
            <a:r>
              <a:rPr kumimoji="1" lang="en-US" altLang="zh-CN" dirty="0"/>
              <a:t>Key-Value Store in Data Centers</a:t>
            </a:r>
            <a:endParaRPr kumimoji="1" lang="zh-CN" altLang="en-US" dirty="0"/>
          </a:p>
        </p:txBody>
      </p:sp>
      <p:sp>
        <p:nvSpPr>
          <p:cNvPr id="4" name="灯片编号占位符 3">
            <a:extLst>
              <a:ext uri="{FF2B5EF4-FFF2-40B4-BE49-F238E27FC236}">
                <a16:creationId xmlns:a16="http://schemas.microsoft.com/office/drawing/2014/main" id="{EAD20816-8815-D1B4-D8C0-9ACD98B1003F}"/>
              </a:ext>
            </a:extLst>
          </p:cNvPr>
          <p:cNvSpPr>
            <a:spLocks noGrp="1"/>
          </p:cNvSpPr>
          <p:nvPr>
            <p:ph type="sldNum" sz="quarter" idx="12"/>
          </p:nvPr>
        </p:nvSpPr>
        <p:spPr/>
        <p:txBody>
          <a:bodyPr/>
          <a:lstStyle/>
          <a:p>
            <a:fld id="{ADE361C3-C043-4A6E-BDCE-8DA1E7D90A3B}" type="slidenum">
              <a:rPr lang="zh-CN" altLang="en-US" smtClean="0"/>
              <a:t>123</a:t>
            </a:fld>
            <a:endParaRPr lang="zh-CN" altLang="en-US"/>
          </a:p>
        </p:txBody>
      </p:sp>
      <p:pic>
        <p:nvPicPr>
          <p:cNvPr id="9" name="图片 8">
            <a:extLst>
              <a:ext uri="{FF2B5EF4-FFF2-40B4-BE49-F238E27FC236}">
                <a16:creationId xmlns:a16="http://schemas.microsoft.com/office/drawing/2014/main" id="{C51FE495-F9B9-0E12-1066-E77688F4E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028" y="1784863"/>
            <a:ext cx="3384376" cy="1771098"/>
          </a:xfrm>
          <a:prstGeom prst="rect">
            <a:avLst/>
          </a:prstGeom>
        </p:spPr>
      </p:pic>
      <p:sp>
        <p:nvSpPr>
          <p:cNvPr id="11" name="文本框 10">
            <a:extLst>
              <a:ext uri="{FF2B5EF4-FFF2-40B4-BE49-F238E27FC236}">
                <a16:creationId xmlns:a16="http://schemas.microsoft.com/office/drawing/2014/main" id="{DC8D2C74-15B3-56ED-95E5-5BDD366963CD}"/>
              </a:ext>
            </a:extLst>
          </p:cNvPr>
          <p:cNvSpPr txBox="1"/>
          <p:nvPr/>
        </p:nvSpPr>
        <p:spPr>
          <a:xfrm>
            <a:off x="5097914" y="1129308"/>
            <a:ext cx="3248005" cy="461665"/>
          </a:xfrm>
          <a:prstGeom prst="rect">
            <a:avLst/>
          </a:prstGeom>
          <a:noFill/>
        </p:spPr>
        <p:txBody>
          <a:bodyPr wrap="none" rtlCol="0">
            <a:spAutoFit/>
          </a:bodyPr>
          <a:lstStyle/>
          <a:p>
            <a:r>
              <a:rPr kumimoji="1" lang="en-US" altLang="zh-CN" sz="2400" dirty="0"/>
              <a:t>Shared Data Structure</a:t>
            </a:r>
            <a:endParaRPr kumimoji="1" lang="zh-CN" altLang="en-US" sz="2400" dirty="0"/>
          </a:p>
        </p:txBody>
      </p:sp>
      <p:sp>
        <p:nvSpPr>
          <p:cNvPr id="13" name="文本框 12">
            <a:extLst>
              <a:ext uri="{FF2B5EF4-FFF2-40B4-BE49-F238E27FC236}">
                <a16:creationId xmlns:a16="http://schemas.microsoft.com/office/drawing/2014/main" id="{179E07C2-E3AC-FBC4-8D90-0E863CB47819}"/>
              </a:ext>
            </a:extLst>
          </p:cNvPr>
          <p:cNvSpPr txBox="1"/>
          <p:nvPr/>
        </p:nvSpPr>
        <p:spPr>
          <a:xfrm>
            <a:off x="4962704" y="3767625"/>
            <a:ext cx="3916457" cy="1200329"/>
          </a:xfrm>
          <a:prstGeom prst="rect">
            <a:avLst/>
          </a:prstGeom>
          <a:noFill/>
        </p:spPr>
        <p:txBody>
          <a:bodyPr wrap="none" rtlCol="0">
            <a:spAutoFit/>
          </a:bodyPr>
          <a:lstStyle/>
          <a:p>
            <a:r>
              <a:rPr kumimoji="1" lang="en-US" altLang="zh-CN" dirty="0"/>
              <a:t>Key		Value</a:t>
            </a:r>
          </a:p>
          <a:p>
            <a:r>
              <a:rPr kumimoji="1" lang="en-US" altLang="zh-CN" dirty="0"/>
              <a:t>Graph node	List of edges</a:t>
            </a:r>
          </a:p>
          <a:p>
            <a:r>
              <a:rPr kumimoji="1" lang="en-US" altLang="zh-CN" dirty="0"/>
              <a:t>Feature		Weight</a:t>
            </a:r>
          </a:p>
          <a:p>
            <a:r>
              <a:rPr kumimoji="1" lang="en-US" altLang="zh-CN" dirty="0"/>
              <a:t>Shard		Sequence number</a:t>
            </a:r>
          </a:p>
        </p:txBody>
      </p:sp>
      <p:cxnSp>
        <p:nvCxnSpPr>
          <p:cNvPr id="19" name="直线箭头连接符 18">
            <a:extLst>
              <a:ext uri="{FF2B5EF4-FFF2-40B4-BE49-F238E27FC236}">
                <a16:creationId xmlns:a16="http://schemas.microsoft.com/office/drawing/2014/main" id="{462A7256-DAC6-97C3-5A10-5ACE43FBD201}"/>
              </a:ext>
            </a:extLst>
          </p:cNvPr>
          <p:cNvCxnSpPr>
            <a:cxnSpLocks/>
          </p:cNvCxnSpPr>
          <p:nvPr/>
        </p:nvCxnSpPr>
        <p:spPr>
          <a:xfrm>
            <a:off x="6302562" y="4211516"/>
            <a:ext cx="504056"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9AB86F32-964B-D929-58B7-F56CE11CAB0A}"/>
              </a:ext>
            </a:extLst>
          </p:cNvPr>
          <p:cNvCxnSpPr>
            <a:cxnSpLocks/>
          </p:cNvCxnSpPr>
          <p:nvPr/>
        </p:nvCxnSpPr>
        <p:spPr>
          <a:xfrm>
            <a:off x="6302562" y="4513684"/>
            <a:ext cx="504056"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AFD3A14B-706F-7743-8B95-78ADE0DB8A65}"/>
              </a:ext>
            </a:extLst>
          </p:cNvPr>
          <p:cNvCxnSpPr>
            <a:cxnSpLocks/>
          </p:cNvCxnSpPr>
          <p:nvPr/>
        </p:nvCxnSpPr>
        <p:spPr>
          <a:xfrm>
            <a:off x="6307893" y="4801716"/>
            <a:ext cx="504056"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F0CE0EC0-1355-DFD6-BA7D-D6296D810CF1}"/>
              </a:ext>
            </a:extLst>
          </p:cNvPr>
          <p:cNvSpPr txBox="1"/>
          <p:nvPr/>
        </p:nvSpPr>
        <p:spPr>
          <a:xfrm>
            <a:off x="1187624" y="2480045"/>
            <a:ext cx="2377574" cy="2487797"/>
          </a:xfrm>
          <a:prstGeom prst="rect">
            <a:avLst/>
          </a:prstGeom>
          <a:noFill/>
        </p:spPr>
        <p:txBody>
          <a:bodyPr wrap="none" rtlCol="0">
            <a:spAutoFit/>
          </a:bodyPr>
          <a:lstStyle/>
          <a:p>
            <a:r>
              <a:rPr kumimoji="1" lang="en-US" altLang="zh-CN" sz="2400" dirty="0"/>
              <a:t>Design Goals</a:t>
            </a:r>
          </a:p>
          <a:p>
            <a:pPr marL="342900" indent="-342900">
              <a:lnSpc>
                <a:spcPct val="150000"/>
              </a:lnSpc>
              <a:buAutoNum type="arabicPeriod"/>
            </a:pPr>
            <a:r>
              <a:rPr kumimoji="1" lang="en-US" altLang="zh-CN" dirty="0"/>
              <a:t>High throughput</a:t>
            </a:r>
          </a:p>
          <a:p>
            <a:pPr marL="342900" indent="-342900">
              <a:lnSpc>
                <a:spcPct val="150000"/>
              </a:lnSpc>
              <a:buAutoNum type="arabicPeriod"/>
            </a:pPr>
            <a:r>
              <a:rPr kumimoji="1" lang="en-US" altLang="zh-CN" dirty="0"/>
              <a:t>Low tail latency</a:t>
            </a:r>
          </a:p>
          <a:p>
            <a:pPr marL="342900" indent="-342900">
              <a:lnSpc>
                <a:spcPct val="150000"/>
              </a:lnSpc>
              <a:buAutoNum type="arabicPeriod"/>
            </a:pPr>
            <a:r>
              <a:rPr kumimoji="1" lang="en-US" altLang="zh-CN" dirty="0"/>
              <a:t>Write intensive</a:t>
            </a:r>
          </a:p>
          <a:p>
            <a:pPr marL="342900" indent="-342900">
              <a:lnSpc>
                <a:spcPct val="150000"/>
              </a:lnSpc>
              <a:buAutoNum type="arabicPeriod"/>
            </a:pPr>
            <a:r>
              <a:rPr kumimoji="1" lang="en-US" altLang="zh-CN" dirty="0"/>
              <a:t>Vector operations</a:t>
            </a:r>
          </a:p>
          <a:p>
            <a:pPr marL="342900" indent="-342900">
              <a:lnSpc>
                <a:spcPct val="150000"/>
              </a:lnSpc>
              <a:buAutoNum type="arabicPeriod"/>
            </a:pPr>
            <a:r>
              <a:rPr kumimoji="1" lang="en-US" altLang="zh-CN" dirty="0"/>
              <a:t>Atomic operations</a:t>
            </a:r>
            <a:endParaRPr kumimoji="1" lang="zh-CN" altLang="en-US" dirty="0"/>
          </a:p>
        </p:txBody>
      </p:sp>
      <p:cxnSp>
        <p:nvCxnSpPr>
          <p:cNvPr id="22" name="直线箭头连接符 21">
            <a:extLst>
              <a:ext uri="{FF2B5EF4-FFF2-40B4-BE49-F238E27FC236}">
                <a16:creationId xmlns:a16="http://schemas.microsoft.com/office/drawing/2014/main" id="{F1756508-5346-C73F-D2A8-35E4F1DF0D39}"/>
              </a:ext>
            </a:extLst>
          </p:cNvPr>
          <p:cNvCxnSpPr>
            <a:cxnSpLocks/>
          </p:cNvCxnSpPr>
          <p:nvPr/>
        </p:nvCxnSpPr>
        <p:spPr>
          <a:xfrm flipV="1">
            <a:off x="3565198" y="4211516"/>
            <a:ext cx="1397506" cy="156273"/>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742D9D22-E696-37F6-6F00-D6E853B3B86B}"/>
              </a:ext>
            </a:extLst>
          </p:cNvPr>
          <p:cNvCxnSpPr>
            <a:cxnSpLocks/>
          </p:cNvCxnSpPr>
          <p:nvPr/>
        </p:nvCxnSpPr>
        <p:spPr>
          <a:xfrm>
            <a:off x="3565198" y="4367789"/>
            <a:ext cx="1397506" cy="162567"/>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32B18965-5F0E-3D5D-D00A-21D9C9C1F615}"/>
              </a:ext>
            </a:extLst>
          </p:cNvPr>
          <p:cNvCxnSpPr>
            <a:cxnSpLocks/>
          </p:cNvCxnSpPr>
          <p:nvPr/>
        </p:nvCxnSpPr>
        <p:spPr>
          <a:xfrm>
            <a:off x="3565198" y="4801716"/>
            <a:ext cx="1397506" cy="0"/>
          </a:xfrm>
          <a:prstGeom prst="straightConnector1">
            <a:avLst/>
          </a:prstGeom>
          <a:ln w="4762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4067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6DD77F-518C-8DD5-627D-80E0BF94FD5D}"/>
              </a:ext>
            </a:extLst>
          </p:cNvPr>
          <p:cNvSpPr>
            <a:spLocks noGrp="1"/>
          </p:cNvSpPr>
          <p:nvPr>
            <p:ph type="title"/>
          </p:nvPr>
        </p:nvSpPr>
        <p:spPr/>
        <p:txBody>
          <a:bodyPr/>
          <a:lstStyle/>
          <a:p>
            <a:r>
              <a:rPr kumimoji="1" lang="en-US" altLang="zh-CN" dirty="0"/>
              <a:t>Key-Value Store Architectures</a:t>
            </a:r>
            <a:endParaRPr kumimoji="1" lang="zh-CN" altLang="en-US" dirty="0"/>
          </a:p>
        </p:txBody>
      </p:sp>
      <p:pic>
        <p:nvPicPr>
          <p:cNvPr id="7" name="内容占位符 6">
            <a:extLst>
              <a:ext uri="{FF2B5EF4-FFF2-40B4-BE49-F238E27FC236}">
                <a16:creationId xmlns:a16="http://schemas.microsoft.com/office/drawing/2014/main" id="{00F59FBA-B62A-79DB-CB44-CA6B07A9AAE6}"/>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611560" y="1003601"/>
            <a:ext cx="2952328" cy="4302171"/>
          </a:xfrm>
        </p:spPr>
      </p:pic>
      <p:sp>
        <p:nvSpPr>
          <p:cNvPr id="4" name="灯片编号占位符 3">
            <a:extLst>
              <a:ext uri="{FF2B5EF4-FFF2-40B4-BE49-F238E27FC236}">
                <a16:creationId xmlns:a16="http://schemas.microsoft.com/office/drawing/2014/main" id="{22E6C5F9-BD08-6FCB-C8D2-E3EB6358ACD4}"/>
              </a:ext>
            </a:extLst>
          </p:cNvPr>
          <p:cNvSpPr>
            <a:spLocks noGrp="1"/>
          </p:cNvSpPr>
          <p:nvPr>
            <p:ph type="sldNum" sz="quarter" idx="12"/>
          </p:nvPr>
        </p:nvSpPr>
        <p:spPr/>
        <p:txBody>
          <a:bodyPr/>
          <a:lstStyle/>
          <a:p>
            <a:fld id="{ADE361C3-C043-4A6E-BDCE-8DA1E7D90A3B}" type="slidenum">
              <a:rPr lang="zh-CN" altLang="en-US" smtClean="0"/>
              <a:t>124</a:t>
            </a:fld>
            <a:endParaRPr lang="zh-CN" altLang="en-US"/>
          </a:p>
        </p:txBody>
      </p:sp>
      <p:sp>
        <p:nvSpPr>
          <p:cNvPr id="8" name="文本框 7">
            <a:extLst>
              <a:ext uri="{FF2B5EF4-FFF2-40B4-BE49-F238E27FC236}">
                <a16:creationId xmlns:a16="http://schemas.microsoft.com/office/drawing/2014/main" id="{ADDB6F02-5DF8-B0B7-05E8-7EA3548D72AA}"/>
              </a:ext>
            </a:extLst>
          </p:cNvPr>
          <p:cNvSpPr txBox="1"/>
          <p:nvPr/>
        </p:nvSpPr>
        <p:spPr>
          <a:xfrm>
            <a:off x="4442650" y="1129308"/>
            <a:ext cx="3480440" cy="923330"/>
          </a:xfrm>
          <a:prstGeom prst="rect">
            <a:avLst/>
          </a:prstGeom>
          <a:noFill/>
        </p:spPr>
        <p:txBody>
          <a:bodyPr wrap="none" rtlCol="0">
            <a:spAutoFit/>
          </a:bodyPr>
          <a:lstStyle/>
          <a:p>
            <a:r>
              <a:rPr kumimoji="1" lang="en-US" altLang="zh-CN" dirty="0"/>
              <a:t>Software (Kernel TCP/IP)</a:t>
            </a:r>
          </a:p>
          <a:p>
            <a:r>
              <a:rPr kumimoji="1" lang="en-US" altLang="zh-CN" dirty="0">
                <a:solidFill>
                  <a:schemeClr val="accent1"/>
                </a:solidFill>
              </a:rPr>
              <a:t>Bottleneck: Network stack in OS</a:t>
            </a:r>
          </a:p>
          <a:p>
            <a:r>
              <a:rPr kumimoji="1" lang="en-US" altLang="zh-CN" dirty="0"/>
              <a:t>(~300 Kops per core)</a:t>
            </a:r>
            <a:endParaRPr kumimoji="1" lang="zh-CN" altLang="en-US" dirty="0"/>
          </a:p>
        </p:txBody>
      </p:sp>
      <p:sp>
        <p:nvSpPr>
          <p:cNvPr id="9" name="文本框 8">
            <a:extLst>
              <a:ext uri="{FF2B5EF4-FFF2-40B4-BE49-F238E27FC236}">
                <a16:creationId xmlns:a16="http://schemas.microsoft.com/office/drawing/2014/main" id="{8F017997-DEC2-D25A-5689-4D49CFCE5340}"/>
              </a:ext>
            </a:extLst>
          </p:cNvPr>
          <p:cNvSpPr txBox="1"/>
          <p:nvPr/>
        </p:nvSpPr>
        <p:spPr>
          <a:xfrm>
            <a:off x="4442650" y="2214416"/>
            <a:ext cx="4593846" cy="1477328"/>
          </a:xfrm>
          <a:prstGeom prst="rect">
            <a:avLst/>
          </a:prstGeom>
          <a:noFill/>
        </p:spPr>
        <p:txBody>
          <a:bodyPr wrap="square" rtlCol="0">
            <a:spAutoFit/>
          </a:bodyPr>
          <a:lstStyle/>
          <a:p>
            <a:r>
              <a:rPr kumimoji="1" lang="en-US" altLang="zh-CN" dirty="0"/>
              <a:t>Software (Kernel Bypass)</a:t>
            </a:r>
          </a:p>
          <a:p>
            <a:r>
              <a:rPr kumimoji="1" lang="en-US" altLang="zh-CN" dirty="0"/>
              <a:t>e.g. DPDK, </a:t>
            </a:r>
            <a:r>
              <a:rPr kumimoji="1" lang="en-US" altLang="zh-CN" dirty="0" err="1"/>
              <a:t>mtcp</a:t>
            </a:r>
            <a:r>
              <a:rPr kumimoji="1" lang="en-US" altLang="zh-CN" dirty="0"/>
              <a:t>, </a:t>
            </a:r>
            <a:r>
              <a:rPr kumimoji="1" lang="en-US" altLang="zh-CN" dirty="0" err="1"/>
              <a:t>libvma</a:t>
            </a:r>
            <a:r>
              <a:rPr kumimoji="1" lang="en-US" altLang="zh-CN" dirty="0"/>
              <a:t>, two-sided RDMA</a:t>
            </a:r>
          </a:p>
          <a:p>
            <a:r>
              <a:rPr kumimoji="1" lang="en-US" altLang="zh-CN" dirty="0">
                <a:solidFill>
                  <a:schemeClr val="accent1"/>
                </a:solidFill>
              </a:rPr>
              <a:t>Bottleneck: CPU random memory access and KV operation computation</a:t>
            </a:r>
          </a:p>
          <a:p>
            <a:r>
              <a:rPr kumimoji="1" lang="en-US" altLang="zh-CN" dirty="0"/>
              <a:t>(~5 Mops per core)</a:t>
            </a:r>
            <a:endParaRPr kumimoji="1" lang="zh-CN" altLang="en-US" dirty="0"/>
          </a:p>
        </p:txBody>
      </p:sp>
      <p:sp>
        <p:nvSpPr>
          <p:cNvPr id="10" name="文本框 9">
            <a:extLst>
              <a:ext uri="{FF2B5EF4-FFF2-40B4-BE49-F238E27FC236}">
                <a16:creationId xmlns:a16="http://schemas.microsoft.com/office/drawing/2014/main" id="{27DD450C-CCC3-37F7-3F51-26C946BEAD2D}"/>
              </a:ext>
            </a:extLst>
          </p:cNvPr>
          <p:cNvSpPr txBox="1"/>
          <p:nvPr/>
        </p:nvSpPr>
        <p:spPr>
          <a:xfrm>
            <a:off x="4442650" y="3751284"/>
            <a:ext cx="4593846" cy="1200329"/>
          </a:xfrm>
          <a:prstGeom prst="rect">
            <a:avLst/>
          </a:prstGeom>
          <a:noFill/>
        </p:spPr>
        <p:txBody>
          <a:bodyPr wrap="square" rtlCol="0">
            <a:spAutoFit/>
          </a:bodyPr>
          <a:lstStyle/>
          <a:p>
            <a:r>
              <a:rPr kumimoji="1" lang="en-US" altLang="zh-CN" dirty="0"/>
              <a:t>One-sided RDMA</a:t>
            </a:r>
          </a:p>
          <a:p>
            <a:r>
              <a:rPr kumimoji="1" lang="en-US" altLang="zh-CN" dirty="0">
                <a:solidFill>
                  <a:schemeClr val="accent1"/>
                </a:solidFill>
              </a:rPr>
              <a:t>Communication overhead: multiple round-trips per KV operation (fetch index, data)</a:t>
            </a:r>
          </a:p>
          <a:p>
            <a:r>
              <a:rPr kumimoji="1" lang="en-US" altLang="zh-CN" dirty="0">
                <a:solidFill>
                  <a:schemeClr val="accent1"/>
                </a:solidFill>
              </a:rPr>
              <a:t>Synchronization overhead: write operations</a:t>
            </a:r>
            <a:endParaRPr kumimoji="1" lang="zh-CN" altLang="en-US" dirty="0">
              <a:solidFill>
                <a:schemeClr val="accent1"/>
              </a:solidFill>
            </a:endParaRPr>
          </a:p>
        </p:txBody>
      </p:sp>
    </p:spTree>
    <p:extLst>
      <p:ext uri="{BB962C8B-B14F-4D97-AF65-F5344CB8AC3E}">
        <p14:creationId xmlns:p14="http://schemas.microsoft.com/office/powerpoint/2010/main" val="9057390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3D653-57EA-AAD6-F67D-11468A84438E}"/>
              </a:ext>
            </a:extLst>
          </p:cNvPr>
          <p:cNvSpPr>
            <a:spLocks noGrp="1"/>
          </p:cNvSpPr>
          <p:nvPr>
            <p:ph type="title"/>
          </p:nvPr>
        </p:nvSpPr>
        <p:spPr/>
        <p:txBody>
          <a:bodyPr/>
          <a:lstStyle/>
          <a:p>
            <a:r>
              <a:rPr kumimoji="1" lang="en-US" altLang="zh-CN" dirty="0"/>
              <a:t>Key-Value Store Architectures</a:t>
            </a:r>
            <a:endParaRPr kumimoji="1" lang="zh-CN" altLang="en-US" dirty="0"/>
          </a:p>
        </p:txBody>
      </p:sp>
      <p:sp>
        <p:nvSpPr>
          <p:cNvPr id="4" name="灯片编号占位符 3">
            <a:extLst>
              <a:ext uri="{FF2B5EF4-FFF2-40B4-BE49-F238E27FC236}">
                <a16:creationId xmlns:a16="http://schemas.microsoft.com/office/drawing/2014/main" id="{B834B015-53DD-5720-F6B1-72AA6849BEE2}"/>
              </a:ext>
            </a:extLst>
          </p:cNvPr>
          <p:cNvSpPr>
            <a:spLocks noGrp="1"/>
          </p:cNvSpPr>
          <p:nvPr>
            <p:ph type="sldNum" sz="quarter" idx="12"/>
          </p:nvPr>
        </p:nvSpPr>
        <p:spPr/>
        <p:txBody>
          <a:bodyPr/>
          <a:lstStyle/>
          <a:p>
            <a:fld id="{ADE361C3-C043-4A6E-BDCE-8DA1E7D90A3B}" type="slidenum">
              <a:rPr lang="zh-CN" altLang="en-US" smtClean="0"/>
              <a:t>125</a:t>
            </a:fld>
            <a:endParaRPr lang="zh-CN" altLang="en-US"/>
          </a:p>
        </p:txBody>
      </p:sp>
      <p:pic>
        <p:nvPicPr>
          <p:cNvPr id="6" name="内容占位符 6">
            <a:extLst>
              <a:ext uri="{FF2B5EF4-FFF2-40B4-BE49-F238E27FC236}">
                <a16:creationId xmlns:a16="http://schemas.microsoft.com/office/drawing/2014/main" id="{32285AEC-10EF-E135-CF59-ED3F05FE9E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1560" y="1003601"/>
            <a:ext cx="2952328" cy="4302171"/>
          </a:xfrm>
          <a:prstGeom prst="rect">
            <a:avLst/>
          </a:prstGeom>
        </p:spPr>
      </p:pic>
      <p:pic>
        <p:nvPicPr>
          <p:cNvPr id="8" name="图片 7">
            <a:extLst>
              <a:ext uri="{FF2B5EF4-FFF2-40B4-BE49-F238E27FC236}">
                <a16:creationId xmlns:a16="http://schemas.microsoft.com/office/drawing/2014/main" id="{082851A6-9BE0-ECCA-CED5-F720C14A34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1003601"/>
            <a:ext cx="3528392" cy="2205245"/>
          </a:xfrm>
          <a:prstGeom prst="rect">
            <a:avLst/>
          </a:prstGeom>
        </p:spPr>
      </p:pic>
      <p:cxnSp>
        <p:nvCxnSpPr>
          <p:cNvPr id="10" name="直线连接符 9">
            <a:extLst>
              <a:ext uri="{FF2B5EF4-FFF2-40B4-BE49-F238E27FC236}">
                <a16:creationId xmlns:a16="http://schemas.microsoft.com/office/drawing/2014/main" id="{AB8160AB-0C92-A7DF-7BF2-D5989BE463B2}"/>
              </a:ext>
            </a:extLst>
          </p:cNvPr>
          <p:cNvCxnSpPr/>
          <p:nvPr/>
        </p:nvCxnSpPr>
        <p:spPr>
          <a:xfrm>
            <a:off x="4427984" y="1003601"/>
            <a:ext cx="0" cy="42933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40D53FB-044F-4BA0-18BF-8E3F0B1DA1A8}"/>
              </a:ext>
            </a:extLst>
          </p:cNvPr>
          <p:cNvSpPr txBox="1"/>
          <p:nvPr/>
        </p:nvSpPr>
        <p:spPr>
          <a:xfrm>
            <a:off x="5500009" y="3294392"/>
            <a:ext cx="3013960" cy="954107"/>
          </a:xfrm>
          <a:prstGeom prst="rect">
            <a:avLst/>
          </a:prstGeom>
          <a:noFill/>
        </p:spPr>
        <p:txBody>
          <a:bodyPr wrap="square" rtlCol="0">
            <a:spAutoFit/>
          </a:bodyPr>
          <a:lstStyle/>
          <a:p>
            <a:r>
              <a:rPr kumimoji="1" lang="en-US" altLang="zh-CN" sz="2000" dirty="0"/>
              <a:t>KV-Direct FPGA + NIC</a:t>
            </a:r>
          </a:p>
          <a:p>
            <a:r>
              <a:rPr kumimoji="1" lang="en-US" altLang="zh-CN" dirty="0">
                <a:solidFill>
                  <a:schemeClr val="accent1"/>
                </a:solidFill>
              </a:rPr>
              <a:t>Offload KV processing on CPU to Programmable NIC</a:t>
            </a:r>
            <a:endParaRPr kumimoji="1" lang="zh-CN" altLang="en-US" dirty="0">
              <a:solidFill>
                <a:schemeClr val="accent1"/>
              </a:solidFill>
            </a:endParaRPr>
          </a:p>
        </p:txBody>
      </p:sp>
    </p:spTree>
    <p:extLst>
      <p:ext uri="{BB962C8B-B14F-4D97-AF65-F5344CB8AC3E}">
        <p14:creationId xmlns:p14="http://schemas.microsoft.com/office/powerpoint/2010/main" val="25445919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8A36F-0FA4-0757-45DD-35038D49809B}"/>
              </a:ext>
            </a:extLst>
          </p:cNvPr>
          <p:cNvSpPr>
            <a:spLocks noGrp="1"/>
          </p:cNvSpPr>
          <p:nvPr>
            <p:ph type="title"/>
          </p:nvPr>
        </p:nvSpPr>
        <p:spPr/>
        <p:txBody>
          <a:bodyPr/>
          <a:lstStyle/>
          <a:p>
            <a:r>
              <a:rPr kumimoji="1" lang="en-US" altLang="zh-CN" dirty="0"/>
              <a:t>KV-Direct Architecture</a:t>
            </a:r>
            <a:endParaRPr kumimoji="1" lang="zh-CN" altLang="en-US" dirty="0"/>
          </a:p>
        </p:txBody>
      </p:sp>
      <p:pic>
        <p:nvPicPr>
          <p:cNvPr id="7" name="内容占位符 6">
            <a:extLst>
              <a:ext uri="{FF2B5EF4-FFF2-40B4-BE49-F238E27FC236}">
                <a16:creationId xmlns:a16="http://schemas.microsoft.com/office/drawing/2014/main" id="{EA466A28-3D26-966E-E0D6-B863B360B971}"/>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691680" y="1125412"/>
            <a:ext cx="5985258" cy="4112320"/>
          </a:xfrm>
        </p:spPr>
      </p:pic>
      <p:sp>
        <p:nvSpPr>
          <p:cNvPr id="4" name="灯片编号占位符 3">
            <a:extLst>
              <a:ext uri="{FF2B5EF4-FFF2-40B4-BE49-F238E27FC236}">
                <a16:creationId xmlns:a16="http://schemas.microsoft.com/office/drawing/2014/main" id="{1E7222AD-F039-1FA2-6054-246B034692A1}"/>
              </a:ext>
            </a:extLst>
          </p:cNvPr>
          <p:cNvSpPr>
            <a:spLocks noGrp="1"/>
          </p:cNvSpPr>
          <p:nvPr>
            <p:ph type="sldNum" sz="quarter" idx="12"/>
          </p:nvPr>
        </p:nvSpPr>
        <p:spPr/>
        <p:txBody>
          <a:bodyPr/>
          <a:lstStyle/>
          <a:p>
            <a:fld id="{ADE361C3-C043-4A6E-BDCE-8DA1E7D90A3B}" type="slidenum">
              <a:rPr lang="zh-CN" altLang="en-US" smtClean="0"/>
              <a:t>126</a:t>
            </a:fld>
            <a:endParaRPr lang="zh-CN" altLang="en-US"/>
          </a:p>
        </p:txBody>
      </p:sp>
    </p:spTree>
    <p:extLst>
      <p:ext uri="{BB962C8B-B14F-4D97-AF65-F5344CB8AC3E}">
        <p14:creationId xmlns:p14="http://schemas.microsoft.com/office/powerpoint/2010/main" val="231906060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E55A7-FBB3-491D-86CD-168499A63AF2}"/>
              </a:ext>
            </a:extLst>
          </p:cNvPr>
          <p:cNvSpPr>
            <a:spLocks noGrp="1"/>
          </p:cNvSpPr>
          <p:nvPr>
            <p:ph type="title"/>
          </p:nvPr>
        </p:nvSpPr>
        <p:spPr/>
        <p:txBody>
          <a:bodyPr/>
          <a:lstStyle/>
          <a:p>
            <a:r>
              <a:rPr kumimoji="1" lang="en-US" altLang="zh-CN" dirty="0"/>
              <a:t>Performance Challenges</a:t>
            </a:r>
            <a:endParaRPr kumimoji="1" lang="zh-CN" altLang="en-US" dirty="0"/>
          </a:p>
        </p:txBody>
      </p:sp>
      <p:pic>
        <p:nvPicPr>
          <p:cNvPr id="7" name="内容占位符 6">
            <a:extLst>
              <a:ext uri="{FF2B5EF4-FFF2-40B4-BE49-F238E27FC236}">
                <a16:creationId xmlns:a16="http://schemas.microsoft.com/office/drawing/2014/main" id="{DD248348-D093-D61C-8188-2EB3164BC2B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5616" y="978291"/>
            <a:ext cx="6912768" cy="4600701"/>
          </a:xfrm>
        </p:spPr>
      </p:pic>
      <p:sp>
        <p:nvSpPr>
          <p:cNvPr id="4" name="灯片编号占位符 3">
            <a:extLst>
              <a:ext uri="{FF2B5EF4-FFF2-40B4-BE49-F238E27FC236}">
                <a16:creationId xmlns:a16="http://schemas.microsoft.com/office/drawing/2014/main" id="{58D389FE-3180-3451-9D29-1A5881A0003B}"/>
              </a:ext>
            </a:extLst>
          </p:cNvPr>
          <p:cNvSpPr>
            <a:spLocks noGrp="1"/>
          </p:cNvSpPr>
          <p:nvPr>
            <p:ph type="sldNum" sz="quarter" idx="12"/>
          </p:nvPr>
        </p:nvSpPr>
        <p:spPr/>
        <p:txBody>
          <a:bodyPr/>
          <a:lstStyle/>
          <a:p>
            <a:fld id="{ADE361C3-C043-4A6E-BDCE-8DA1E7D90A3B}" type="slidenum">
              <a:rPr lang="zh-CN" altLang="en-US" smtClean="0"/>
              <a:t>127</a:t>
            </a:fld>
            <a:endParaRPr lang="zh-CN" altLang="en-US"/>
          </a:p>
        </p:txBody>
      </p:sp>
      <p:sp>
        <p:nvSpPr>
          <p:cNvPr id="10" name="文本框 9">
            <a:extLst>
              <a:ext uri="{FF2B5EF4-FFF2-40B4-BE49-F238E27FC236}">
                <a16:creationId xmlns:a16="http://schemas.microsoft.com/office/drawing/2014/main" id="{5F3D55DD-1FA3-B3F7-3D29-40C689ED893A}"/>
              </a:ext>
            </a:extLst>
          </p:cNvPr>
          <p:cNvSpPr txBox="1"/>
          <p:nvPr/>
        </p:nvSpPr>
        <p:spPr>
          <a:xfrm>
            <a:off x="1619672" y="2316863"/>
            <a:ext cx="1693168" cy="369332"/>
          </a:xfrm>
          <a:prstGeom prst="rect">
            <a:avLst/>
          </a:prstGeom>
          <a:noFill/>
        </p:spPr>
        <p:txBody>
          <a:bodyPr wrap="square">
            <a:spAutoFit/>
          </a:bodyPr>
          <a:lstStyle/>
          <a:p>
            <a:r>
              <a:rPr lang="en" altLang="zh-CN" dirty="0">
                <a:solidFill>
                  <a:schemeClr val="tx2"/>
                </a:solidFill>
              </a:rPr>
              <a:t>(Intel Stratix V)</a:t>
            </a:r>
            <a:endParaRPr kumimoji="1" lang="en-US" altLang="zh-CN" dirty="0">
              <a:solidFill>
                <a:schemeClr val="tx2"/>
              </a:solidFill>
            </a:endParaRPr>
          </a:p>
        </p:txBody>
      </p:sp>
    </p:spTree>
    <p:extLst>
      <p:ext uri="{BB962C8B-B14F-4D97-AF65-F5344CB8AC3E}">
        <p14:creationId xmlns:p14="http://schemas.microsoft.com/office/powerpoint/2010/main" val="225430128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E55A7-FBB3-491D-86CD-168499A63AF2}"/>
              </a:ext>
            </a:extLst>
          </p:cNvPr>
          <p:cNvSpPr>
            <a:spLocks noGrp="1"/>
          </p:cNvSpPr>
          <p:nvPr>
            <p:ph type="title"/>
          </p:nvPr>
        </p:nvSpPr>
        <p:spPr/>
        <p:txBody>
          <a:bodyPr/>
          <a:lstStyle/>
          <a:p>
            <a:r>
              <a:rPr kumimoji="1" lang="en-US" altLang="zh-CN" dirty="0"/>
              <a:t>Performance Challenges</a:t>
            </a:r>
            <a:endParaRPr kumimoji="1" lang="zh-CN" altLang="en-US" dirty="0"/>
          </a:p>
        </p:txBody>
      </p:sp>
      <p:pic>
        <p:nvPicPr>
          <p:cNvPr id="7" name="内容占位符 6">
            <a:extLst>
              <a:ext uri="{FF2B5EF4-FFF2-40B4-BE49-F238E27FC236}">
                <a16:creationId xmlns:a16="http://schemas.microsoft.com/office/drawing/2014/main" id="{DD248348-D093-D61C-8188-2EB3164BC2B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5616" y="978070"/>
            <a:ext cx="6912768" cy="4600701"/>
          </a:xfrm>
        </p:spPr>
      </p:pic>
      <p:sp>
        <p:nvSpPr>
          <p:cNvPr id="4" name="灯片编号占位符 3">
            <a:extLst>
              <a:ext uri="{FF2B5EF4-FFF2-40B4-BE49-F238E27FC236}">
                <a16:creationId xmlns:a16="http://schemas.microsoft.com/office/drawing/2014/main" id="{58D389FE-3180-3451-9D29-1A5881A0003B}"/>
              </a:ext>
            </a:extLst>
          </p:cNvPr>
          <p:cNvSpPr>
            <a:spLocks noGrp="1"/>
          </p:cNvSpPr>
          <p:nvPr>
            <p:ph type="sldNum" sz="quarter" idx="12"/>
          </p:nvPr>
        </p:nvSpPr>
        <p:spPr/>
        <p:txBody>
          <a:bodyPr/>
          <a:lstStyle/>
          <a:p>
            <a:fld id="{ADE361C3-C043-4A6E-BDCE-8DA1E7D90A3B}" type="slidenum">
              <a:rPr lang="zh-CN" altLang="en-US" smtClean="0"/>
              <a:t>128</a:t>
            </a:fld>
            <a:endParaRPr lang="zh-CN" altLang="en-US"/>
          </a:p>
        </p:txBody>
      </p:sp>
      <p:sp>
        <p:nvSpPr>
          <p:cNvPr id="8" name="文本框 7">
            <a:extLst>
              <a:ext uri="{FF2B5EF4-FFF2-40B4-BE49-F238E27FC236}">
                <a16:creationId xmlns:a16="http://schemas.microsoft.com/office/drawing/2014/main" id="{F11EDB67-DF73-6552-CE4B-7673B29D3629}"/>
              </a:ext>
            </a:extLst>
          </p:cNvPr>
          <p:cNvSpPr txBox="1"/>
          <p:nvPr/>
        </p:nvSpPr>
        <p:spPr>
          <a:xfrm>
            <a:off x="4716016" y="3684794"/>
            <a:ext cx="1085554" cy="584775"/>
          </a:xfrm>
          <a:prstGeom prst="rect">
            <a:avLst/>
          </a:prstGeom>
          <a:noFill/>
        </p:spPr>
        <p:txBody>
          <a:bodyPr wrap="none" rtlCol="0">
            <a:spAutoFit/>
          </a:bodyPr>
          <a:lstStyle/>
          <a:p>
            <a:r>
              <a:rPr kumimoji="1" lang="en-US" altLang="zh-CN" sz="1600" dirty="0">
                <a:solidFill>
                  <a:schemeClr val="accent1"/>
                </a:solidFill>
              </a:rPr>
              <a:t>13 GB/s</a:t>
            </a:r>
          </a:p>
          <a:p>
            <a:r>
              <a:rPr kumimoji="1" lang="en-US" altLang="zh-CN" sz="1600" dirty="0">
                <a:solidFill>
                  <a:schemeClr val="accent1"/>
                </a:solidFill>
              </a:rPr>
              <a:t>120 Mops</a:t>
            </a:r>
            <a:endParaRPr kumimoji="1" lang="zh-CN" altLang="en-US" sz="1600" dirty="0">
              <a:solidFill>
                <a:schemeClr val="accent1"/>
              </a:solidFill>
            </a:endParaRPr>
          </a:p>
        </p:txBody>
      </p:sp>
      <p:sp>
        <p:nvSpPr>
          <p:cNvPr id="9" name="文本框 8">
            <a:extLst>
              <a:ext uri="{FF2B5EF4-FFF2-40B4-BE49-F238E27FC236}">
                <a16:creationId xmlns:a16="http://schemas.microsoft.com/office/drawing/2014/main" id="{C621080F-A3CD-7537-51FB-99EE0D98B367}"/>
              </a:ext>
            </a:extLst>
          </p:cNvPr>
          <p:cNvSpPr txBox="1"/>
          <p:nvPr/>
        </p:nvSpPr>
        <p:spPr>
          <a:xfrm>
            <a:off x="6012160" y="2669613"/>
            <a:ext cx="2952328" cy="1323439"/>
          </a:xfrm>
          <a:prstGeom prst="rect">
            <a:avLst/>
          </a:prstGeom>
          <a:noFill/>
        </p:spPr>
        <p:txBody>
          <a:bodyPr wrap="square" rtlCol="0">
            <a:spAutoFit/>
          </a:bodyPr>
          <a:lstStyle/>
          <a:p>
            <a:r>
              <a:rPr kumimoji="1" lang="en-US" altLang="zh-CN" sz="2000" dirty="0"/>
              <a:t>Header overhead and limited parallelism</a:t>
            </a:r>
          </a:p>
          <a:p>
            <a:r>
              <a:rPr kumimoji="1" lang="en-US" altLang="zh-CN" sz="2000" dirty="0">
                <a:solidFill>
                  <a:srgbClr val="0070C0"/>
                </a:solidFill>
              </a:rPr>
              <a:t>Be frugal on memory accesses</a:t>
            </a:r>
            <a:endParaRPr kumimoji="1" lang="zh-CN" altLang="en-US" sz="2000" dirty="0">
              <a:solidFill>
                <a:srgbClr val="0070C0"/>
              </a:solidFill>
            </a:endParaRPr>
          </a:p>
        </p:txBody>
      </p:sp>
    </p:spTree>
    <p:extLst>
      <p:ext uri="{BB962C8B-B14F-4D97-AF65-F5344CB8AC3E}">
        <p14:creationId xmlns:p14="http://schemas.microsoft.com/office/powerpoint/2010/main" val="37447167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E55A7-FBB3-491D-86CD-168499A63AF2}"/>
              </a:ext>
            </a:extLst>
          </p:cNvPr>
          <p:cNvSpPr>
            <a:spLocks noGrp="1"/>
          </p:cNvSpPr>
          <p:nvPr>
            <p:ph type="title"/>
          </p:nvPr>
        </p:nvSpPr>
        <p:spPr/>
        <p:txBody>
          <a:bodyPr/>
          <a:lstStyle/>
          <a:p>
            <a:r>
              <a:rPr kumimoji="1" lang="en-US" altLang="zh-CN" dirty="0"/>
              <a:t>Performance Challenges</a:t>
            </a:r>
            <a:endParaRPr kumimoji="1" lang="zh-CN" altLang="en-US" dirty="0"/>
          </a:p>
        </p:txBody>
      </p:sp>
      <p:pic>
        <p:nvPicPr>
          <p:cNvPr id="7" name="内容占位符 6">
            <a:extLst>
              <a:ext uri="{FF2B5EF4-FFF2-40B4-BE49-F238E27FC236}">
                <a16:creationId xmlns:a16="http://schemas.microsoft.com/office/drawing/2014/main" id="{DD248348-D093-D61C-8188-2EB3164BC2B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115616" y="1000532"/>
            <a:ext cx="6912768" cy="4600701"/>
          </a:xfrm>
        </p:spPr>
      </p:pic>
      <p:sp>
        <p:nvSpPr>
          <p:cNvPr id="4" name="灯片编号占位符 3">
            <a:extLst>
              <a:ext uri="{FF2B5EF4-FFF2-40B4-BE49-F238E27FC236}">
                <a16:creationId xmlns:a16="http://schemas.microsoft.com/office/drawing/2014/main" id="{58D389FE-3180-3451-9D29-1A5881A0003B}"/>
              </a:ext>
            </a:extLst>
          </p:cNvPr>
          <p:cNvSpPr>
            <a:spLocks noGrp="1"/>
          </p:cNvSpPr>
          <p:nvPr>
            <p:ph type="sldNum" sz="quarter" idx="12"/>
          </p:nvPr>
        </p:nvSpPr>
        <p:spPr/>
        <p:txBody>
          <a:bodyPr/>
          <a:lstStyle/>
          <a:p>
            <a:fld id="{ADE361C3-C043-4A6E-BDCE-8DA1E7D90A3B}" type="slidenum">
              <a:rPr lang="zh-CN" altLang="en-US" smtClean="0"/>
              <a:t>129</a:t>
            </a:fld>
            <a:endParaRPr lang="zh-CN" altLang="en-US"/>
          </a:p>
        </p:txBody>
      </p:sp>
      <p:sp>
        <p:nvSpPr>
          <p:cNvPr id="8" name="文本框 7">
            <a:extLst>
              <a:ext uri="{FF2B5EF4-FFF2-40B4-BE49-F238E27FC236}">
                <a16:creationId xmlns:a16="http://schemas.microsoft.com/office/drawing/2014/main" id="{F11EDB67-DF73-6552-CE4B-7673B29D3629}"/>
              </a:ext>
            </a:extLst>
          </p:cNvPr>
          <p:cNvSpPr txBox="1"/>
          <p:nvPr/>
        </p:nvSpPr>
        <p:spPr>
          <a:xfrm>
            <a:off x="4716016" y="3707256"/>
            <a:ext cx="1085554" cy="584775"/>
          </a:xfrm>
          <a:prstGeom prst="rect">
            <a:avLst/>
          </a:prstGeom>
          <a:noFill/>
        </p:spPr>
        <p:txBody>
          <a:bodyPr wrap="none" rtlCol="0">
            <a:spAutoFit/>
          </a:bodyPr>
          <a:lstStyle/>
          <a:p>
            <a:r>
              <a:rPr kumimoji="1" lang="en-US" altLang="zh-CN" sz="1600" dirty="0">
                <a:solidFill>
                  <a:schemeClr val="accent1"/>
                </a:solidFill>
              </a:rPr>
              <a:t>1us delay</a:t>
            </a:r>
          </a:p>
          <a:p>
            <a:r>
              <a:rPr kumimoji="1" lang="en-US" altLang="zh-CN" sz="1600" dirty="0">
                <a:solidFill>
                  <a:schemeClr val="accent1"/>
                </a:solidFill>
              </a:rPr>
              <a:t>120 Mops</a:t>
            </a:r>
            <a:endParaRPr kumimoji="1" lang="zh-CN" altLang="en-US" sz="1600" dirty="0">
              <a:solidFill>
                <a:schemeClr val="accent1"/>
              </a:solidFill>
            </a:endParaRPr>
          </a:p>
        </p:txBody>
      </p:sp>
      <p:sp>
        <p:nvSpPr>
          <p:cNvPr id="9" name="文本框 8">
            <a:extLst>
              <a:ext uri="{FF2B5EF4-FFF2-40B4-BE49-F238E27FC236}">
                <a16:creationId xmlns:a16="http://schemas.microsoft.com/office/drawing/2014/main" id="{C621080F-A3CD-7537-51FB-99EE0D98B367}"/>
              </a:ext>
            </a:extLst>
          </p:cNvPr>
          <p:cNvSpPr txBox="1"/>
          <p:nvPr/>
        </p:nvSpPr>
        <p:spPr>
          <a:xfrm>
            <a:off x="6012160" y="2692075"/>
            <a:ext cx="2952328" cy="1015663"/>
          </a:xfrm>
          <a:prstGeom prst="rect">
            <a:avLst/>
          </a:prstGeom>
          <a:noFill/>
        </p:spPr>
        <p:txBody>
          <a:bodyPr wrap="square" rtlCol="0">
            <a:spAutoFit/>
          </a:bodyPr>
          <a:lstStyle/>
          <a:p>
            <a:r>
              <a:rPr kumimoji="1" lang="en-US" altLang="zh-CN" sz="2000" dirty="0"/>
              <a:t>Atomic operations have dependency:</a:t>
            </a:r>
          </a:p>
          <a:p>
            <a:r>
              <a:rPr kumimoji="1" lang="en-US" altLang="zh-CN" sz="2000" dirty="0">
                <a:solidFill>
                  <a:srgbClr val="0070C0"/>
                </a:solidFill>
              </a:rPr>
              <a:t>PCIe latency hiding</a:t>
            </a:r>
            <a:endParaRPr kumimoji="1" lang="zh-CN" altLang="en-US" sz="2000" dirty="0">
              <a:solidFill>
                <a:srgbClr val="0070C0"/>
              </a:solidFill>
            </a:endParaRPr>
          </a:p>
        </p:txBody>
      </p:sp>
    </p:spTree>
    <p:extLst>
      <p:ext uri="{BB962C8B-B14F-4D97-AF65-F5344CB8AC3E}">
        <p14:creationId xmlns:p14="http://schemas.microsoft.com/office/powerpoint/2010/main" val="1312578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What is the limit of a single core for KVS? </a:t>
            </a:r>
            <a:endParaRPr kumimoji="1" lang="zh-CN" altLang="en-US"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13</a:t>
            </a:fld>
            <a:endParaRPr lang="zh-CN" altLang="en-US" dirty="0"/>
          </a:p>
        </p:txBody>
      </p:sp>
      <p:cxnSp>
        <p:nvCxnSpPr>
          <p:cNvPr id="17" name="直线连接符 16">
            <a:extLst>
              <a:ext uri="{FF2B5EF4-FFF2-40B4-BE49-F238E27FC236}">
                <a16:creationId xmlns:a16="http://schemas.microsoft.com/office/drawing/2014/main" id="{DBA2FD5F-A6D5-45EF-2495-224909CA77DF}"/>
              </a:ext>
            </a:extLst>
          </p:cNvPr>
          <p:cNvCxnSpPr>
            <a:cxnSpLocks/>
          </p:cNvCxnSpPr>
          <p:nvPr/>
        </p:nvCxnSpPr>
        <p:spPr>
          <a:xfrm>
            <a:off x="359532" y="3361556"/>
            <a:ext cx="8424936" cy="0"/>
          </a:xfrm>
          <a:prstGeom prst="line">
            <a:avLst/>
          </a:prstGeom>
          <a:ln w="28575">
            <a:solidFill>
              <a:schemeClr val="accent6"/>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1E4BCF97-7458-D9CA-3587-0B970639021B}"/>
              </a:ext>
            </a:extLst>
          </p:cNvPr>
          <p:cNvGrpSpPr/>
          <p:nvPr/>
        </p:nvGrpSpPr>
        <p:grpSpPr>
          <a:xfrm>
            <a:off x="3920664" y="3923926"/>
            <a:ext cx="1388918" cy="546245"/>
            <a:chOff x="3920664" y="3923926"/>
            <a:chExt cx="1388918"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29" name="矩形 28">
              <a:extLst>
                <a:ext uri="{FF2B5EF4-FFF2-40B4-BE49-F238E27FC236}">
                  <a16:creationId xmlns:a16="http://schemas.microsoft.com/office/drawing/2014/main" id="{BA996815-7F0E-C36A-CAD3-1B7C3498A61F}"/>
                </a:ext>
              </a:extLst>
            </p:cNvPr>
            <p:cNvSpPr/>
            <p:nvPr/>
          </p:nvSpPr>
          <p:spPr>
            <a:xfrm>
              <a:off x="4914582" y="3937000"/>
              <a:ext cx="395000" cy="242148"/>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32" name="矩形 31">
              <a:extLst>
                <a:ext uri="{FF2B5EF4-FFF2-40B4-BE49-F238E27FC236}">
                  <a16:creationId xmlns:a16="http://schemas.microsoft.com/office/drawing/2014/main" id="{F3C22F32-9B7B-A084-AE72-CA96214781F7}"/>
                </a:ext>
              </a:extLst>
            </p:cNvPr>
            <p:cNvSpPr/>
            <p:nvPr/>
          </p:nvSpPr>
          <p:spPr>
            <a:xfrm>
              <a:off x="4914582" y="4184623"/>
              <a:ext cx="395000" cy="242148"/>
            </a:xfrm>
            <a:prstGeom prst="rect">
              <a:avLst/>
            </a:prstGeom>
            <a:solidFill>
              <a:srgbClr val="CDF8CC"/>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3901137" y="4693154"/>
            <a:ext cx="1388918" cy="546245"/>
            <a:chOff x="3920664" y="3923926"/>
            <a:chExt cx="1388918"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7" name="矩形 36">
              <a:extLst>
                <a:ext uri="{FF2B5EF4-FFF2-40B4-BE49-F238E27FC236}">
                  <a16:creationId xmlns:a16="http://schemas.microsoft.com/office/drawing/2014/main" id="{9EF978B5-93D0-579E-C36B-95BA9A478E8B}"/>
                </a:ext>
              </a:extLst>
            </p:cNvPr>
            <p:cNvSpPr/>
            <p:nvPr/>
          </p:nvSpPr>
          <p:spPr>
            <a:xfrm>
              <a:off x="4914582" y="3937000"/>
              <a:ext cx="395000" cy="242148"/>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38" name="矩形 37">
              <a:extLst>
                <a:ext uri="{FF2B5EF4-FFF2-40B4-BE49-F238E27FC236}">
                  <a16:creationId xmlns:a16="http://schemas.microsoft.com/office/drawing/2014/main" id="{02B37114-4A5F-688B-566E-E597378319AF}"/>
                </a:ext>
              </a:extLst>
            </p:cNvPr>
            <p:cNvSpPr/>
            <p:nvPr/>
          </p:nvSpPr>
          <p:spPr>
            <a:xfrm>
              <a:off x="4914582" y="4184623"/>
              <a:ext cx="395000" cy="242148"/>
            </a:xfrm>
            <a:prstGeom prst="rect">
              <a:avLst/>
            </a:prstGeom>
            <a:solidFill>
              <a:srgbClr val="CDF8CC"/>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rPr>
                <a:t>153</a:t>
              </a:r>
            </a:p>
          </p:txBody>
        </p:sp>
      </p:grpSp>
      <p:sp>
        <p:nvSpPr>
          <p:cNvPr id="40" name="矩形 39">
            <a:extLst>
              <a:ext uri="{FF2B5EF4-FFF2-40B4-BE49-F238E27FC236}">
                <a16:creationId xmlns:a16="http://schemas.microsoft.com/office/drawing/2014/main" id="{05D61838-7D4D-36F2-AD3E-85E5444EBCBA}"/>
              </a:ext>
            </a:extLst>
          </p:cNvPr>
          <p:cNvSpPr/>
          <p:nvPr/>
        </p:nvSpPr>
        <p:spPr>
          <a:xfrm>
            <a:off x="5940152" y="3918403"/>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41" name="矩形 40">
            <a:extLst>
              <a:ext uri="{FF2B5EF4-FFF2-40B4-BE49-F238E27FC236}">
                <a16:creationId xmlns:a16="http://schemas.microsoft.com/office/drawing/2014/main" id="{BFFAE437-DEE0-F937-39EF-7AA96BC09234}"/>
              </a:ext>
            </a:extLst>
          </p:cNvPr>
          <p:cNvSpPr/>
          <p:nvPr/>
        </p:nvSpPr>
        <p:spPr>
          <a:xfrm>
            <a:off x="6335152" y="3918401"/>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378348" y="3918399"/>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5" name="矩形 44">
            <a:extLst>
              <a:ext uri="{FF2B5EF4-FFF2-40B4-BE49-F238E27FC236}">
                <a16:creationId xmlns:a16="http://schemas.microsoft.com/office/drawing/2014/main" id="{4670F007-5AAB-68B6-5C32-9B393585738A}"/>
              </a:ext>
            </a:extLst>
          </p:cNvPr>
          <p:cNvSpPr/>
          <p:nvPr/>
        </p:nvSpPr>
        <p:spPr>
          <a:xfrm>
            <a:off x="5937938" y="4510146"/>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32938" y="4510144"/>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376134" y="4510142"/>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8" name="矩形 47">
            <a:extLst>
              <a:ext uri="{FF2B5EF4-FFF2-40B4-BE49-F238E27FC236}">
                <a16:creationId xmlns:a16="http://schemas.microsoft.com/office/drawing/2014/main" id="{028E8CCF-BC0E-BE87-0627-41AC43B099EA}"/>
              </a:ext>
            </a:extLst>
          </p:cNvPr>
          <p:cNvSpPr/>
          <p:nvPr/>
        </p:nvSpPr>
        <p:spPr>
          <a:xfrm>
            <a:off x="5937938" y="5036411"/>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49" name="矩形 48">
            <a:extLst>
              <a:ext uri="{FF2B5EF4-FFF2-40B4-BE49-F238E27FC236}">
                <a16:creationId xmlns:a16="http://schemas.microsoft.com/office/drawing/2014/main" id="{5DA903A6-FA33-86BA-0213-72A291383E70}"/>
              </a:ext>
            </a:extLst>
          </p:cNvPr>
          <p:cNvSpPr/>
          <p:nvPr/>
        </p:nvSpPr>
        <p:spPr>
          <a:xfrm>
            <a:off x="6332938" y="5036409"/>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50" name="矩形 49">
            <a:extLst>
              <a:ext uri="{FF2B5EF4-FFF2-40B4-BE49-F238E27FC236}">
                <a16:creationId xmlns:a16="http://schemas.microsoft.com/office/drawing/2014/main" id="{DDE00668-46A6-E94D-AAFA-05DEDCE17B4C}"/>
              </a:ext>
            </a:extLst>
          </p:cNvPr>
          <p:cNvSpPr/>
          <p:nvPr/>
        </p:nvSpPr>
        <p:spPr>
          <a:xfrm>
            <a:off x="7376134" y="5036407"/>
            <a:ext cx="1296144" cy="24214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123-456</a:t>
            </a:r>
            <a:endParaRPr kumimoji="1" lang="zh-CN" altLang="en-US" sz="1200" b="1" dirty="0">
              <a:solidFill>
                <a:schemeClr val="bg1"/>
              </a:solidFill>
            </a:endParaRPr>
          </a:p>
        </p:txBody>
      </p:sp>
      <p:cxnSp>
        <p:nvCxnSpPr>
          <p:cNvPr id="52" name="直线箭头连接符 51">
            <a:extLst>
              <a:ext uri="{FF2B5EF4-FFF2-40B4-BE49-F238E27FC236}">
                <a16:creationId xmlns:a16="http://schemas.microsoft.com/office/drawing/2014/main" id="{12CEF876-9238-156B-1FE7-BA8CF82016AB}"/>
              </a:ext>
            </a:extLst>
          </p:cNvPr>
          <p:cNvCxnSpPr>
            <a:cxnSpLocks/>
            <a:endCxn id="40" idx="1"/>
          </p:cNvCxnSpPr>
          <p:nvPr/>
        </p:nvCxnSpPr>
        <p:spPr>
          <a:xfrm flipV="1">
            <a:off x="5071885" y="4039477"/>
            <a:ext cx="868267" cy="277021"/>
          </a:xfrm>
          <a:prstGeom prst="straightConnector1">
            <a:avLst/>
          </a:prstGeom>
          <a:ln w="285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3FE90F26-7361-C93B-8659-F9F1634A9727}"/>
              </a:ext>
            </a:extLst>
          </p:cNvPr>
          <p:cNvCxnSpPr>
            <a:cxnSpLocks/>
          </p:cNvCxnSpPr>
          <p:nvPr/>
        </p:nvCxnSpPr>
        <p:spPr>
          <a:xfrm flipV="1">
            <a:off x="5191305" y="4631222"/>
            <a:ext cx="892863" cy="405185"/>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155DD77D-E5CC-AC21-00B3-DB55337E3371}"/>
              </a:ext>
            </a:extLst>
          </p:cNvPr>
          <p:cNvCxnSpPr>
            <a:cxnSpLocks/>
            <a:endCxn id="48" idx="0"/>
          </p:cNvCxnSpPr>
          <p:nvPr/>
        </p:nvCxnSpPr>
        <p:spPr>
          <a:xfrm>
            <a:off x="6135438" y="4631216"/>
            <a:ext cx="0" cy="405195"/>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1" name="弧 20">
            <a:extLst>
              <a:ext uri="{FF2B5EF4-FFF2-40B4-BE49-F238E27FC236}">
                <a16:creationId xmlns:a16="http://schemas.microsoft.com/office/drawing/2014/main" id="{C9FB58F7-58BB-ACEF-E19D-929D6DDAA963}"/>
              </a:ext>
            </a:extLst>
          </p:cNvPr>
          <p:cNvSpPr/>
          <p:nvPr/>
        </p:nvSpPr>
        <p:spPr>
          <a:xfrm>
            <a:off x="2045800" y="2929508"/>
            <a:ext cx="914400" cy="914400"/>
          </a:xfrm>
          <a:prstGeom prst="arc">
            <a:avLst>
              <a:gd name="adj1" fmla="val 11243730"/>
              <a:gd name="adj2" fmla="val 0"/>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12BBA42A-6F51-4EFC-19B4-2238DF839138}"/>
              </a:ext>
            </a:extLst>
          </p:cNvPr>
          <p:cNvSpPr txBox="1"/>
          <p:nvPr/>
        </p:nvSpPr>
        <p:spPr>
          <a:xfrm>
            <a:off x="1528704" y="3455310"/>
            <a:ext cx="1995526" cy="369332"/>
          </a:xfrm>
          <a:prstGeom prst="rect">
            <a:avLst/>
          </a:prstGeom>
          <a:solidFill>
            <a:schemeClr val="bg1"/>
          </a:solidFill>
        </p:spPr>
        <p:txBody>
          <a:bodyPr wrap="square">
            <a:spAutoFit/>
          </a:bodyPr>
          <a:lstStyle/>
          <a:p>
            <a:pPr algn="ctr"/>
            <a:r>
              <a:rPr kumimoji="1" lang="en-US" altLang="zh-CN" dirty="0">
                <a:solidFill>
                  <a:schemeClr val="tx1"/>
                </a:solidFill>
              </a:rPr>
              <a:t>Poll the request</a:t>
            </a:r>
            <a:endParaRPr kumimoji="1" lang="zh-CN" altLang="en-US" dirty="0">
              <a:solidFill>
                <a:schemeClr val="tx1"/>
              </a:solidFill>
            </a:endParaRPr>
          </a:p>
        </p:txBody>
      </p:sp>
      <p:sp>
        <p:nvSpPr>
          <p:cNvPr id="23" name="矩形 22">
            <a:extLst>
              <a:ext uri="{FF2B5EF4-FFF2-40B4-BE49-F238E27FC236}">
                <a16:creationId xmlns:a16="http://schemas.microsoft.com/office/drawing/2014/main" id="{BB75E69E-E66B-D120-6D6D-28E4AB9F8405}"/>
              </a:ext>
            </a:extLst>
          </p:cNvPr>
          <p:cNvSpPr/>
          <p:nvPr/>
        </p:nvSpPr>
        <p:spPr>
          <a:xfrm>
            <a:off x="3460412" y="3302520"/>
            <a:ext cx="1785352" cy="180608"/>
          </a:xfrm>
          <a:prstGeom prst="rect">
            <a:avLst/>
          </a:prstGeom>
          <a:blipFill>
            <a:blip r:embed="rId3"/>
            <a:tile tx="0" ty="0" sx="100000" sy="100000" flip="none" algn="tl"/>
          </a:blip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D15F02C5-BE1E-9559-9B44-C5FA1BC96891}"/>
              </a:ext>
            </a:extLst>
          </p:cNvPr>
          <p:cNvSpPr txBox="1"/>
          <p:nvPr/>
        </p:nvSpPr>
        <p:spPr>
          <a:xfrm>
            <a:off x="3024876" y="2850042"/>
            <a:ext cx="2913062" cy="369332"/>
          </a:xfrm>
          <a:prstGeom prst="rect">
            <a:avLst/>
          </a:prstGeom>
          <a:solidFill>
            <a:schemeClr val="bg1"/>
          </a:solidFill>
        </p:spPr>
        <p:txBody>
          <a:bodyPr wrap="square">
            <a:spAutoFit/>
          </a:bodyPr>
          <a:lstStyle/>
          <a:p>
            <a:pPr algn="ctr"/>
            <a:r>
              <a:rPr kumimoji="1" lang="en-US" altLang="zh-CN" dirty="0">
                <a:solidFill>
                  <a:schemeClr val="tx1"/>
                </a:solidFill>
              </a:rPr>
              <a:t>Find the value of the key</a:t>
            </a:r>
            <a:endParaRPr kumimoji="1" lang="zh-CN" altLang="en-US" dirty="0">
              <a:solidFill>
                <a:schemeClr val="tx1"/>
              </a:solidFill>
            </a:endParaRPr>
          </a:p>
        </p:txBody>
      </p:sp>
      <p:sp>
        <p:nvSpPr>
          <p:cNvPr id="5" name="文本框 4">
            <a:extLst>
              <a:ext uri="{FF2B5EF4-FFF2-40B4-BE49-F238E27FC236}">
                <a16:creationId xmlns:a16="http://schemas.microsoft.com/office/drawing/2014/main" id="{CDF10C24-9661-7890-32BA-A2416FC621A1}"/>
              </a:ext>
            </a:extLst>
          </p:cNvPr>
          <p:cNvSpPr txBox="1"/>
          <p:nvPr/>
        </p:nvSpPr>
        <p:spPr>
          <a:xfrm>
            <a:off x="976815" y="4451431"/>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D85907BB-EA66-E389-5214-DA3C474126A5}"/>
              </a:ext>
            </a:extLst>
          </p:cNvPr>
          <p:cNvPicPr>
            <a:picLocks noChangeAspect="1"/>
          </p:cNvPicPr>
          <p:nvPr/>
        </p:nvPicPr>
        <p:blipFill>
          <a:blip r:embed="rId4"/>
          <a:stretch>
            <a:fillRect/>
          </a:stretch>
        </p:blipFill>
        <p:spPr>
          <a:xfrm>
            <a:off x="2777539" y="4414939"/>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D8E05F90-A1CA-F171-F2CB-000821DE5DCB}"/>
              </a:ext>
            </a:extLst>
          </p:cNvPr>
          <p:cNvSpPr txBox="1"/>
          <p:nvPr/>
        </p:nvSpPr>
        <p:spPr>
          <a:xfrm>
            <a:off x="1105010" y="5158521"/>
            <a:ext cx="1147950" cy="369332"/>
          </a:xfrm>
          <a:prstGeom prst="rect">
            <a:avLst/>
          </a:prstGeom>
          <a:noFill/>
        </p:spPr>
        <p:txBody>
          <a:bodyPr wrap="square">
            <a:spAutoFit/>
          </a:bodyPr>
          <a:lstStyle/>
          <a:p>
            <a:pPr algn="ctr"/>
            <a:r>
              <a:rPr kumimoji="1" lang="en-US" altLang="zh-CN" b="1" dirty="0"/>
              <a:t>keys</a:t>
            </a:r>
          </a:p>
        </p:txBody>
      </p:sp>
      <p:sp>
        <p:nvSpPr>
          <p:cNvPr id="13" name="文本框 12">
            <a:extLst>
              <a:ext uri="{FF2B5EF4-FFF2-40B4-BE49-F238E27FC236}">
                <a16:creationId xmlns:a16="http://schemas.microsoft.com/office/drawing/2014/main" id="{FD540D8A-F9A6-24BB-1DB7-6037A094D849}"/>
              </a:ext>
            </a:extLst>
          </p:cNvPr>
          <p:cNvSpPr txBox="1"/>
          <p:nvPr/>
        </p:nvSpPr>
        <p:spPr>
          <a:xfrm>
            <a:off x="2546619" y="5043051"/>
            <a:ext cx="1147950" cy="646331"/>
          </a:xfrm>
          <a:prstGeom prst="rect">
            <a:avLst/>
          </a:prstGeom>
          <a:noFill/>
        </p:spPr>
        <p:txBody>
          <a:bodyPr wrap="square">
            <a:spAutoFit/>
          </a:bodyPr>
          <a:lstStyle/>
          <a:p>
            <a:pPr algn="ctr"/>
            <a:r>
              <a:rPr kumimoji="1" lang="en-US" altLang="zh-CN" b="1" dirty="0"/>
              <a:t>Hash</a:t>
            </a:r>
          </a:p>
          <a:p>
            <a:pPr algn="ctr"/>
            <a:r>
              <a:rPr kumimoji="1" lang="en-US" altLang="zh-CN" b="1" dirty="0"/>
              <a:t>function</a:t>
            </a:r>
          </a:p>
        </p:txBody>
      </p:sp>
      <p:cxnSp>
        <p:nvCxnSpPr>
          <p:cNvPr id="20" name="直线箭头连接符 19">
            <a:extLst>
              <a:ext uri="{FF2B5EF4-FFF2-40B4-BE49-F238E27FC236}">
                <a16:creationId xmlns:a16="http://schemas.microsoft.com/office/drawing/2014/main" id="{E3469668-E515-6C53-0317-3507D3B12A10}"/>
              </a:ext>
            </a:extLst>
          </p:cNvPr>
          <p:cNvCxnSpPr>
            <a:cxnSpLocks/>
          </p:cNvCxnSpPr>
          <p:nvPr/>
        </p:nvCxnSpPr>
        <p:spPr>
          <a:xfrm flipV="1">
            <a:off x="2362640" y="4676451"/>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FE69D9B0-1FC6-7A50-4401-429AA74EC19F}"/>
              </a:ext>
            </a:extLst>
          </p:cNvPr>
          <p:cNvCxnSpPr>
            <a:cxnSpLocks/>
            <a:stCxn id="9" idx="3"/>
            <a:endCxn id="39" idx="1"/>
          </p:cNvCxnSpPr>
          <p:nvPr/>
        </p:nvCxnSpPr>
        <p:spPr>
          <a:xfrm>
            <a:off x="3333968" y="4693154"/>
            <a:ext cx="567169" cy="418636"/>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内容占位符 2">
            <a:extLst>
              <a:ext uri="{FF2B5EF4-FFF2-40B4-BE49-F238E27FC236}">
                <a16:creationId xmlns:a16="http://schemas.microsoft.com/office/drawing/2014/main" id="{D2FE9F5E-EC86-3BDD-6182-BB9E34C844EC}"/>
              </a:ext>
            </a:extLst>
          </p:cNvPr>
          <p:cNvSpPr>
            <a:spLocks noGrp="1"/>
          </p:cNvSpPr>
          <p:nvPr>
            <p:ph idx="1"/>
          </p:nvPr>
        </p:nvSpPr>
        <p:spPr>
          <a:xfrm>
            <a:off x="302840" y="1129307"/>
            <a:ext cx="4269160" cy="1764393"/>
          </a:xfrm>
        </p:spPr>
        <p:txBody>
          <a:bodyPr/>
          <a:lstStyle/>
          <a:p>
            <a:pPr marL="342900" indent="-342900">
              <a:spcBef>
                <a:spcPts val="600"/>
              </a:spcBef>
              <a:buFont typeface="+mj-ea"/>
              <a:buAutoNum type="circleNumDbPlain"/>
            </a:pPr>
            <a:r>
              <a:rPr kumimoji="1" lang="en-US" altLang="zh-CN" b="0" dirty="0"/>
              <a:t>Poll request &amp; read request: 100ns</a:t>
            </a:r>
          </a:p>
          <a:p>
            <a:pPr marL="342900" indent="-342900">
              <a:spcBef>
                <a:spcPts val="600"/>
              </a:spcBef>
              <a:buFont typeface="+mj-ea"/>
              <a:buAutoNum type="circleNumDbPlain"/>
            </a:pPr>
            <a:r>
              <a:rPr kumimoji="1" lang="en-US" altLang="zh-CN" b="0" dirty="0"/>
              <a:t>Compute the hash function: 1ns </a:t>
            </a:r>
          </a:p>
          <a:p>
            <a:pPr marL="342900" indent="-342900">
              <a:spcBef>
                <a:spcPts val="600"/>
              </a:spcBef>
              <a:buFont typeface="+mj-ea"/>
              <a:buAutoNum type="circleNumDbPlain"/>
            </a:pPr>
            <a:r>
              <a:rPr kumimoji="1" lang="en-US" altLang="zh-CN" b="0" dirty="0"/>
              <a:t>Read hash table: 200-400ns (depends on the length of the list) </a:t>
            </a:r>
          </a:p>
          <a:p>
            <a:pPr marL="342900" indent="-342900">
              <a:buFont typeface="+mj-ea"/>
              <a:buAutoNum type="circleNumDbPlain"/>
            </a:pPr>
            <a:endParaRPr kumimoji="1" lang="en-US" altLang="zh-CN" b="0" dirty="0"/>
          </a:p>
          <a:p>
            <a:endParaRPr kumimoji="1" lang="en-US" altLang="zh-CN" dirty="0"/>
          </a:p>
          <a:p>
            <a:endParaRPr kumimoji="1" lang="en-US" altLang="zh-CN" dirty="0"/>
          </a:p>
        </p:txBody>
      </p:sp>
      <p:cxnSp>
        <p:nvCxnSpPr>
          <p:cNvPr id="7" name="直线箭头连接符 6">
            <a:extLst>
              <a:ext uri="{FF2B5EF4-FFF2-40B4-BE49-F238E27FC236}">
                <a16:creationId xmlns:a16="http://schemas.microsoft.com/office/drawing/2014/main" id="{EE68BA63-5F38-45B4-BDAF-D2EB6DA4AE6A}"/>
              </a:ext>
            </a:extLst>
          </p:cNvPr>
          <p:cNvCxnSpPr>
            <a:cxnSpLocks/>
          </p:cNvCxnSpPr>
          <p:nvPr/>
        </p:nvCxnSpPr>
        <p:spPr>
          <a:xfrm flipV="1">
            <a:off x="5957465" y="2699620"/>
            <a:ext cx="375473" cy="640824"/>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4" name="内容占位符 2">
            <a:extLst>
              <a:ext uri="{FF2B5EF4-FFF2-40B4-BE49-F238E27FC236}">
                <a16:creationId xmlns:a16="http://schemas.microsoft.com/office/drawing/2014/main" id="{FEACB87A-C5BC-AF05-6391-0F667BDF7ADB}"/>
              </a:ext>
            </a:extLst>
          </p:cNvPr>
          <p:cNvSpPr txBox="1">
            <a:spLocks/>
          </p:cNvSpPr>
          <p:nvPr/>
        </p:nvSpPr>
        <p:spPr>
          <a:xfrm>
            <a:off x="4814661" y="1131785"/>
            <a:ext cx="4269160" cy="1764393"/>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20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spcBef>
                <a:spcPts val="600"/>
              </a:spcBef>
              <a:buFont typeface="+mj-ea"/>
              <a:buAutoNum type="circleNumDbPlain" startAt="4"/>
            </a:pPr>
            <a:r>
              <a:rPr kumimoji="1" lang="en-US" altLang="zh-CN" b="0" dirty="0"/>
              <a:t>Copy the value: 100ns </a:t>
            </a:r>
          </a:p>
          <a:p>
            <a:pPr marL="342900" indent="-342900">
              <a:spcBef>
                <a:spcPts val="600"/>
              </a:spcBef>
              <a:buFont typeface="+mj-ea"/>
              <a:buAutoNum type="circleNumDbPlain" startAt="4"/>
            </a:pPr>
            <a:r>
              <a:rPr kumimoji="1" lang="en-US" altLang="zh-CN" b="0" dirty="0"/>
              <a:t>Send the reply: 200-800ns </a:t>
            </a:r>
          </a:p>
          <a:p>
            <a:pPr lvl="1" indent="0">
              <a:spcBef>
                <a:spcPts val="0"/>
              </a:spcBef>
              <a:buNone/>
            </a:pPr>
            <a:r>
              <a:rPr kumimoji="1" lang="en-US" altLang="zh-CN" dirty="0"/>
              <a:t>Using MMIO </a:t>
            </a:r>
          </a:p>
          <a:p>
            <a:endParaRPr kumimoji="1" lang="en-US" altLang="zh-CN" dirty="0"/>
          </a:p>
        </p:txBody>
      </p:sp>
      <p:sp>
        <p:nvSpPr>
          <p:cNvPr id="15" name="文本框 14">
            <a:extLst>
              <a:ext uri="{FF2B5EF4-FFF2-40B4-BE49-F238E27FC236}">
                <a16:creationId xmlns:a16="http://schemas.microsoft.com/office/drawing/2014/main" id="{7B63DC80-9567-FB84-37C3-E19417BD8142}"/>
              </a:ext>
            </a:extLst>
          </p:cNvPr>
          <p:cNvSpPr txBox="1"/>
          <p:nvPr/>
        </p:nvSpPr>
        <p:spPr>
          <a:xfrm>
            <a:off x="6240299" y="3172075"/>
            <a:ext cx="2292142" cy="369332"/>
          </a:xfrm>
          <a:prstGeom prst="rect">
            <a:avLst/>
          </a:prstGeom>
          <a:solidFill>
            <a:schemeClr val="bg1"/>
          </a:solidFill>
        </p:spPr>
        <p:txBody>
          <a:bodyPr wrap="square">
            <a:spAutoFit/>
          </a:bodyPr>
          <a:lstStyle/>
          <a:p>
            <a:pPr algn="ctr"/>
            <a:r>
              <a:rPr kumimoji="1" lang="en-US" altLang="zh-CN" b="1" dirty="0">
                <a:solidFill>
                  <a:srgbClr val="C00000"/>
                </a:solidFill>
              </a:rPr>
              <a:t>600-1400ns!</a:t>
            </a:r>
            <a:endParaRPr kumimoji="1" lang="zh-CN" altLang="en-US" b="1" dirty="0">
              <a:solidFill>
                <a:srgbClr val="C00000"/>
              </a:solidFill>
            </a:endParaRPr>
          </a:p>
        </p:txBody>
      </p:sp>
    </p:spTree>
    <p:extLst>
      <p:ext uri="{BB962C8B-B14F-4D97-AF65-F5344CB8AC3E}">
        <p14:creationId xmlns:p14="http://schemas.microsoft.com/office/powerpoint/2010/main" val="161570794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E55A7-FBB3-491D-86CD-168499A63AF2}"/>
              </a:ext>
            </a:extLst>
          </p:cNvPr>
          <p:cNvSpPr>
            <a:spLocks noGrp="1"/>
          </p:cNvSpPr>
          <p:nvPr>
            <p:ph type="title"/>
          </p:nvPr>
        </p:nvSpPr>
        <p:spPr/>
        <p:txBody>
          <a:bodyPr/>
          <a:lstStyle/>
          <a:p>
            <a:r>
              <a:rPr kumimoji="1" lang="en-US" altLang="zh-CN" dirty="0"/>
              <a:t>Performance Challenges</a:t>
            </a:r>
            <a:endParaRPr kumimoji="1" lang="zh-CN" altLang="en-US" dirty="0"/>
          </a:p>
        </p:txBody>
      </p:sp>
      <p:pic>
        <p:nvPicPr>
          <p:cNvPr id="7" name="内容占位符 6">
            <a:extLst>
              <a:ext uri="{FF2B5EF4-FFF2-40B4-BE49-F238E27FC236}">
                <a16:creationId xmlns:a16="http://schemas.microsoft.com/office/drawing/2014/main" id="{DD248348-D093-D61C-8188-2EB3164BC2B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97476" y="952807"/>
            <a:ext cx="6912768" cy="4600701"/>
          </a:xfrm>
        </p:spPr>
      </p:pic>
      <p:sp>
        <p:nvSpPr>
          <p:cNvPr id="4" name="灯片编号占位符 3">
            <a:extLst>
              <a:ext uri="{FF2B5EF4-FFF2-40B4-BE49-F238E27FC236}">
                <a16:creationId xmlns:a16="http://schemas.microsoft.com/office/drawing/2014/main" id="{58D389FE-3180-3451-9D29-1A5881A0003B}"/>
              </a:ext>
            </a:extLst>
          </p:cNvPr>
          <p:cNvSpPr>
            <a:spLocks noGrp="1"/>
          </p:cNvSpPr>
          <p:nvPr>
            <p:ph type="sldNum" sz="quarter" idx="12"/>
          </p:nvPr>
        </p:nvSpPr>
        <p:spPr/>
        <p:txBody>
          <a:bodyPr/>
          <a:lstStyle/>
          <a:p>
            <a:fld id="{ADE361C3-C043-4A6E-BDCE-8DA1E7D90A3B}" type="slidenum">
              <a:rPr lang="zh-CN" altLang="en-US" smtClean="0"/>
              <a:t>130</a:t>
            </a:fld>
            <a:endParaRPr lang="zh-CN" altLang="en-US"/>
          </a:p>
        </p:txBody>
      </p:sp>
      <p:sp>
        <p:nvSpPr>
          <p:cNvPr id="8" name="文本框 7">
            <a:extLst>
              <a:ext uri="{FF2B5EF4-FFF2-40B4-BE49-F238E27FC236}">
                <a16:creationId xmlns:a16="http://schemas.microsoft.com/office/drawing/2014/main" id="{F11EDB67-DF73-6552-CE4B-7673B29D3629}"/>
              </a:ext>
            </a:extLst>
          </p:cNvPr>
          <p:cNvSpPr txBox="1"/>
          <p:nvPr/>
        </p:nvSpPr>
        <p:spPr>
          <a:xfrm>
            <a:off x="4697876" y="3659531"/>
            <a:ext cx="1085554" cy="584775"/>
          </a:xfrm>
          <a:prstGeom prst="rect">
            <a:avLst/>
          </a:prstGeom>
          <a:noFill/>
        </p:spPr>
        <p:txBody>
          <a:bodyPr wrap="none" rtlCol="0">
            <a:spAutoFit/>
          </a:bodyPr>
          <a:lstStyle/>
          <a:p>
            <a:r>
              <a:rPr kumimoji="1" lang="en-US" altLang="zh-CN" sz="1600" dirty="0">
                <a:solidFill>
                  <a:schemeClr val="accent1"/>
                </a:solidFill>
              </a:rPr>
              <a:t>1us delay</a:t>
            </a:r>
          </a:p>
          <a:p>
            <a:r>
              <a:rPr kumimoji="1" lang="en-US" altLang="zh-CN" sz="1600" dirty="0">
                <a:solidFill>
                  <a:schemeClr val="accent1"/>
                </a:solidFill>
              </a:rPr>
              <a:t>120 Mops</a:t>
            </a:r>
            <a:endParaRPr kumimoji="1" lang="zh-CN" altLang="en-US" sz="1600" dirty="0">
              <a:solidFill>
                <a:schemeClr val="accent1"/>
              </a:solidFill>
            </a:endParaRPr>
          </a:p>
        </p:txBody>
      </p:sp>
      <p:sp>
        <p:nvSpPr>
          <p:cNvPr id="9" name="文本框 8">
            <a:extLst>
              <a:ext uri="{FF2B5EF4-FFF2-40B4-BE49-F238E27FC236}">
                <a16:creationId xmlns:a16="http://schemas.microsoft.com/office/drawing/2014/main" id="{C621080F-A3CD-7537-51FB-99EE0D98B367}"/>
              </a:ext>
            </a:extLst>
          </p:cNvPr>
          <p:cNvSpPr txBox="1"/>
          <p:nvPr/>
        </p:nvSpPr>
        <p:spPr>
          <a:xfrm>
            <a:off x="6173532" y="3099436"/>
            <a:ext cx="2952328" cy="400110"/>
          </a:xfrm>
          <a:prstGeom prst="rect">
            <a:avLst/>
          </a:prstGeom>
          <a:noFill/>
        </p:spPr>
        <p:txBody>
          <a:bodyPr wrap="square" rtlCol="0">
            <a:spAutoFit/>
          </a:bodyPr>
          <a:lstStyle/>
          <a:p>
            <a:r>
              <a:rPr kumimoji="1" lang="en-US" altLang="zh-CN" sz="2000" dirty="0">
                <a:solidFill>
                  <a:srgbClr val="0070C0"/>
                </a:solidFill>
              </a:rPr>
              <a:t>Load dispatch</a:t>
            </a:r>
            <a:endParaRPr kumimoji="1" lang="zh-CN" altLang="en-US" sz="2000" dirty="0">
              <a:solidFill>
                <a:srgbClr val="0070C0"/>
              </a:solidFill>
            </a:endParaRPr>
          </a:p>
        </p:txBody>
      </p:sp>
      <p:sp>
        <p:nvSpPr>
          <p:cNvPr id="10" name="文本框 9">
            <a:extLst>
              <a:ext uri="{FF2B5EF4-FFF2-40B4-BE49-F238E27FC236}">
                <a16:creationId xmlns:a16="http://schemas.microsoft.com/office/drawing/2014/main" id="{4BB480B1-538C-6BB4-0D19-6A04A45A3965}"/>
              </a:ext>
            </a:extLst>
          </p:cNvPr>
          <p:cNvSpPr txBox="1"/>
          <p:nvPr/>
        </p:nvSpPr>
        <p:spPr>
          <a:xfrm>
            <a:off x="2609644" y="2062288"/>
            <a:ext cx="1233030" cy="584775"/>
          </a:xfrm>
          <a:prstGeom prst="rect">
            <a:avLst/>
          </a:prstGeom>
          <a:noFill/>
        </p:spPr>
        <p:txBody>
          <a:bodyPr wrap="none" rtlCol="0">
            <a:spAutoFit/>
          </a:bodyPr>
          <a:lstStyle/>
          <a:p>
            <a:r>
              <a:rPr kumimoji="1" lang="en-US" altLang="zh-CN" sz="1600" dirty="0">
                <a:solidFill>
                  <a:schemeClr val="accent1"/>
                </a:solidFill>
              </a:rPr>
              <a:t>0.2us delay</a:t>
            </a:r>
          </a:p>
          <a:p>
            <a:r>
              <a:rPr kumimoji="1" lang="en-US" altLang="zh-CN" sz="1600" dirty="0">
                <a:solidFill>
                  <a:schemeClr val="accent1"/>
                </a:solidFill>
              </a:rPr>
              <a:t>100 Mops</a:t>
            </a:r>
            <a:endParaRPr kumimoji="1" lang="zh-CN" altLang="en-US" sz="1600" dirty="0">
              <a:solidFill>
                <a:schemeClr val="accent1"/>
              </a:solidFill>
            </a:endParaRPr>
          </a:p>
        </p:txBody>
      </p:sp>
    </p:spTree>
    <p:extLst>
      <p:ext uri="{BB962C8B-B14F-4D97-AF65-F5344CB8AC3E}">
        <p14:creationId xmlns:p14="http://schemas.microsoft.com/office/powerpoint/2010/main" val="305706445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1E55A7-FBB3-491D-86CD-168499A63AF2}"/>
              </a:ext>
            </a:extLst>
          </p:cNvPr>
          <p:cNvSpPr>
            <a:spLocks noGrp="1"/>
          </p:cNvSpPr>
          <p:nvPr>
            <p:ph type="title"/>
          </p:nvPr>
        </p:nvSpPr>
        <p:spPr/>
        <p:txBody>
          <a:bodyPr/>
          <a:lstStyle/>
          <a:p>
            <a:r>
              <a:rPr kumimoji="1" lang="en-US" altLang="zh-CN" dirty="0"/>
              <a:t>Performance Challenges</a:t>
            </a:r>
            <a:endParaRPr kumimoji="1" lang="zh-CN" altLang="en-US" dirty="0"/>
          </a:p>
        </p:txBody>
      </p:sp>
      <p:pic>
        <p:nvPicPr>
          <p:cNvPr id="7" name="内容占位符 6">
            <a:extLst>
              <a:ext uri="{FF2B5EF4-FFF2-40B4-BE49-F238E27FC236}">
                <a16:creationId xmlns:a16="http://schemas.microsoft.com/office/drawing/2014/main" id="{DD248348-D093-D61C-8188-2EB3164BC2B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078632" y="1000532"/>
            <a:ext cx="6912768" cy="4600701"/>
          </a:xfrm>
        </p:spPr>
      </p:pic>
      <p:sp>
        <p:nvSpPr>
          <p:cNvPr id="4" name="灯片编号占位符 3">
            <a:extLst>
              <a:ext uri="{FF2B5EF4-FFF2-40B4-BE49-F238E27FC236}">
                <a16:creationId xmlns:a16="http://schemas.microsoft.com/office/drawing/2014/main" id="{58D389FE-3180-3451-9D29-1A5881A0003B}"/>
              </a:ext>
            </a:extLst>
          </p:cNvPr>
          <p:cNvSpPr>
            <a:spLocks noGrp="1"/>
          </p:cNvSpPr>
          <p:nvPr>
            <p:ph type="sldNum" sz="quarter" idx="12"/>
          </p:nvPr>
        </p:nvSpPr>
        <p:spPr/>
        <p:txBody>
          <a:bodyPr/>
          <a:lstStyle/>
          <a:p>
            <a:fld id="{ADE361C3-C043-4A6E-BDCE-8DA1E7D90A3B}" type="slidenum">
              <a:rPr lang="zh-CN" altLang="en-US" smtClean="0"/>
              <a:t>131</a:t>
            </a:fld>
            <a:endParaRPr lang="zh-CN" altLang="en-US"/>
          </a:p>
        </p:txBody>
      </p:sp>
      <p:sp>
        <p:nvSpPr>
          <p:cNvPr id="8" name="文本框 7">
            <a:extLst>
              <a:ext uri="{FF2B5EF4-FFF2-40B4-BE49-F238E27FC236}">
                <a16:creationId xmlns:a16="http://schemas.microsoft.com/office/drawing/2014/main" id="{F11EDB67-DF73-6552-CE4B-7673B29D3629}"/>
              </a:ext>
            </a:extLst>
          </p:cNvPr>
          <p:cNvSpPr txBox="1"/>
          <p:nvPr/>
        </p:nvSpPr>
        <p:spPr>
          <a:xfrm>
            <a:off x="4679032" y="3707256"/>
            <a:ext cx="1085554" cy="584775"/>
          </a:xfrm>
          <a:prstGeom prst="rect">
            <a:avLst/>
          </a:prstGeom>
          <a:noFill/>
        </p:spPr>
        <p:txBody>
          <a:bodyPr wrap="none" rtlCol="0">
            <a:spAutoFit/>
          </a:bodyPr>
          <a:lstStyle/>
          <a:p>
            <a:r>
              <a:rPr kumimoji="1" lang="en-US" altLang="zh-CN" sz="1600" dirty="0">
                <a:solidFill>
                  <a:schemeClr val="accent1"/>
                </a:solidFill>
              </a:rPr>
              <a:t>1us delay</a:t>
            </a:r>
          </a:p>
          <a:p>
            <a:r>
              <a:rPr kumimoji="1" lang="en-US" altLang="zh-CN" sz="1600" dirty="0">
                <a:solidFill>
                  <a:schemeClr val="accent1"/>
                </a:solidFill>
              </a:rPr>
              <a:t>120 Mops</a:t>
            </a:r>
            <a:endParaRPr kumimoji="1" lang="zh-CN" altLang="en-US" sz="1600" dirty="0">
              <a:solidFill>
                <a:schemeClr val="accent1"/>
              </a:solidFill>
            </a:endParaRPr>
          </a:p>
        </p:txBody>
      </p:sp>
      <p:sp>
        <p:nvSpPr>
          <p:cNvPr id="9" name="文本框 8">
            <a:extLst>
              <a:ext uri="{FF2B5EF4-FFF2-40B4-BE49-F238E27FC236}">
                <a16:creationId xmlns:a16="http://schemas.microsoft.com/office/drawing/2014/main" id="{C621080F-A3CD-7537-51FB-99EE0D98B367}"/>
              </a:ext>
            </a:extLst>
          </p:cNvPr>
          <p:cNvSpPr txBox="1"/>
          <p:nvPr/>
        </p:nvSpPr>
        <p:spPr>
          <a:xfrm>
            <a:off x="6106852" y="2810540"/>
            <a:ext cx="2952328" cy="707886"/>
          </a:xfrm>
          <a:prstGeom prst="rect">
            <a:avLst/>
          </a:prstGeom>
          <a:noFill/>
        </p:spPr>
        <p:txBody>
          <a:bodyPr wrap="square" rtlCol="0">
            <a:spAutoFit/>
          </a:bodyPr>
          <a:lstStyle/>
          <a:p>
            <a:r>
              <a:rPr kumimoji="1" lang="en-US" altLang="zh-CN" sz="2000" dirty="0">
                <a:solidFill>
                  <a:srgbClr val="0070C0"/>
                </a:solidFill>
              </a:rPr>
              <a:t>Client-side batching </a:t>
            </a:r>
          </a:p>
          <a:p>
            <a:r>
              <a:rPr kumimoji="1" lang="en-US" altLang="zh-CN" sz="2000" dirty="0">
                <a:solidFill>
                  <a:srgbClr val="0070C0"/>
                </a:solidFill>
              </a:rPr>
              <a:t>Vector-type operation</a:t>
            </a:r>
            <a:endParaRPr kumimoji="1" lang="zh-CN" altLang="en-US" sz="2000" dirty="0">
              <a:solidFill>
                <a:srgbClr val="0070C0"/>
              </a:solidFill>
            </a:endParaRPr>
          </a:p>
        </p:txBody>
      </p:sp>
      <p:sp>
        <p:nvSpPr>
          <p:cNvPr id="10" name="文本框 9">
            <a:extLst>
              <a:ext uri="{FF2B5EF4-FFF2-40B4-BE49-F238E27FC236}">
                <a16:creationId xmlns:a16="http://schemas.microsoft.com/office/drawing/2014/main" id="{4BB480B1-538C-6BB4-0D19-6A04A45A3965}"/>
              </a:ext>
            </a:extLst>
          </p:cNvPr>
          <p:cNvSpPr txBox="1"/>
          <p:nvPr/>
        </p:nvSpPr>
        <p:spPr>
          <a:xfrm>
            <a:off x="2590800" y="2110013"/>
            <a:ext cx="1233030" cy="584775"/>
          </a:xfrm>
          <a:prstGeom prst="rect">
            <a:avLst/>
          </a:prstGeom>
          <a:noFill/>
        </p:spPr>
        <p:txBody>
          <a:bodyPr wrap="none" rtlCol="0">
            <a:spAutoFit/>
          </a:bodyPr>
          <a:lstStyle/>
          <a:p>
            <a:r>
              <a:rPr kumimoji="1" lang="en-US" altLang="zh-CN" sz="1600" dirty="0">
                <a:solidFill>
                  <a:schemeClr val="accent1"/>
                </a:solidFill>
              </a:rPr>
              <a:t>0.2us delay</a:t>
            </a:r>
          </a:p>
          <a:p>
            <a:r>
              <a:rPr kumimoji="1" lang="en-US" altLang="zh-CN" sz="1600" dirty="0">
                <a:solidFill>
                  <a:schemeClr val="accent1"/>
                </a:solidFill>
              </a:rPr>
              <a:t>100 Mops</a:t>
            </a:r>
            <a:endParaRPr kumimoji="1" lang="zh-CN" altLang="en-US" sz="1600" dirty="0">
              <a:solidFill>
                <a:schemeClr val="accent1"/>
              </a:solidFill>
            </a:endParaRPr>
          </a:p>
        </p:txBody>
      </p:sp>
      <p:sp>
        <p:nvSpPr>
          <p:cNvPr id="11" name="文本框 10">
            <a:extLst>
              <a:ext uri="{FF2B5EF4-FFF2-40B4-BE49-F238E27FC236}">
                <a16:creationId xmlns:a16="http://schemas.microsoft.com/office/drawing/2014/main" id="{C7D31D13-3E7A-FCD5-D884-EFA96F846B93}"/>
              </a:ext>
            </a:extLst>
          </p:cNvPr>
          <p:cNvSpPr txBox="1"/>
          <p:nvPr/>
        </p:nvSpPr>
        <p:spPr>
          <a:xfrm>
            <a:off x="5507491" y="1326277"/>
            <a:ext cx="971741" cy="338554"/>
          </a:xfrm>
          <a:prstGeom prst="rect">
            <a:avLst/>
          </a:prstGeom>
          <a:noFill/>
        </p:spPr>
        <p:txBody>
          <a:bodyPr wrap="none" rtlCol="0">
            <a:spAutoFit/>
          </a:bodyPr>
          <a:lstStyle/>
          <a:p>
            <a:r>
              <a:rPr kumimoji="1" lang="en-US" altLang="zh-CN" sz="1600" dirty="0">
                <a:solidFill>
                  <a:schemeClr val="accent1"/>
                </a:solidFill>
              </a:rPr>
              <a:t>60 Mops</a:t>
            </a:r>
            <a:endParaRPr kumimoji="1" lang="zh-CN" altLang="en-US" sz="1600" dirty="0">
              <a:solidFill>
                <a:schemeClr val="accent1"/>
              </a:solidFill>
            </a:endParaRPr>
          </a:p>
        </p:txBody>
      </p:sp>
    </p:spTree>
    <p:extLst>
      <p:ext uri="{BB962C8B-B14F-4D97-AF65-F5344CB8AC3E}">
        <p14:creationId xmlns:p14="http://schemas.microsoft.com/office/powerpoint/2010/main" val="37118514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23993E-CEE1-5536-2DB7-A0EBF9BDF491}"/>
              </a:ext>
            </a:extLst>
          </p:cNvPr>
          <p:cNvSpPr>
            <a:spLocks noGrp="1"/>
          </p:cNvSpPr>
          <p:nvPr>
            <p:ph type="title"/>
          </p:nvPr>
        </p:nvSpPr>
        <p:spPr/>
        <p:txBody>
          <a:bodyPr/>
          <a:lstStyle/>
          <a:p>
            <a:r>
              <a:rPr kumimoji="1" lang="en-US" altLang="zh-CN" dirty="0"/>
              <a:t>Design Principles</a:t>
            </a:r>
            <a:endParaRPr kumimoji="1" lang="zh-CN" altLang="en-US" dirty="0"/>
          </a:p>
        </p:txBody>
      </p:sp>
      <p:sp>
        <p:nvSpPr>
          <p:cNvPr id="3" name="内容占位符 2">
            <a:extLst>
              <a:ext uri="{FF2B5EF4-FFF2-40B4-BE49-F238E27FC236}">
                <a16:creationId xmlns:a16="http://schemas.microsoft.com/office/drawing/2014/main" id="{C2037E02-D192-847B-EA1A-8C14B4713A44}"/>
              </a:ext>
            </a:extLst>
          </p:cNvPr>
          <p:cNvSpPr>
            <a:spLocks noGrp="1"/>
          </p:cNvSpPr>
          <p:nvPr>
            <p:ph idx="1"/>
          </p:nvPr>
        </p:nvSpPr>
        <p:spPr/>
        <p:txBody>
          <a:bodyPr/>
          <a:lstStyle/>
          <a:p>
            <a:pPr marL="457200" indent="-457200">
              <a:buFont typeface="+mj-lt"/>
              <a:buAutoNum type="arabicPeriod"/>
            </a:pPr>
            <a:r>
              <a:rPr kumimoji="1" lang="en-US" altLang="zh-CN" b="0" dirty="0"/>
              <a:t>Minimize DMA requests per KV operation</a:t>
            </a:r>
          </a:p>
          <a:p>
            <a:pPr marL="457200" indent="-457200">
              <a:buFont typeface="+mj-lt"/>
              <a:buAutoNum type="arabicPeriod"/>
            </a:pPr>
            <a:r>
              <a:rPr kumimoji="1" lang="en-US" altLang="zh-CN" b="0" dirty="0"/>
              <a:t>Hide PCIe latency</a:t>
            </a:r>
          </a:p>
          <a:p>
            <a:pPr marL="457200" indent="-457200">
              <a:buFont typeface="+mj-lt"/>
              <a:buAutoNum type="arabicPeriod"/>
            </a:pPr>
            <a:r>
              <a:rPr kumimoji="1" lang="en-US" altLang="zh-CN" b="0" dirty="0"/>
              <a:t>Leverage throughput of both on-board and host memory</a:t>
            </a:r>
          </a:p>
          <a:p>
            <a:pPr marL="457200" indent="-457200">
              <a:buFont typeface="+mj-lt"/>
              <a:buAutoNum type="arabicPeriod"/>
            </a:pPr>
            <a:r>
              <a:rPr kumimoji="1" lang="en-US" altLang="zh-CN" b="0" dirty="0"/>
              <a:t>Offload simple client computation to server</a:t>
            </a:r>
            <a:endParaRPr kumimoji="1" lang="zh-CN" altLang="en-US" b="0" dirty="0"/>
          </a:p>
        </p:txBody>
      </p:sp>
      <p:sp>
        <p:nvSpPr>
          <p:cNvPr id="4" name="灯片编号占位符 3">
            <a:extLst>
              <a:ext uri="{FF2B5EF4-FFF2-40B4-BE49-F238E27FC236}">
                <a16:creationId xmlns:a16="http://schemas.microsoft.com/office/drawing/2014/main" id="{147777A7-4F4E-5AFE-E8B5-5AB19B3C38B3}"/>
              </a:ext>
            </a:extLst>
          </p:cNvPr>
          <p:cNvSpPr>
            <a:spLocks noGrp="1"/>
          </p:cNvSpPr>
          <p:nvPr>
            <p:ph type="sldNum" sz="quarter" idx="12"/>
          </p:nvPr>
        </p:nvSpPr>
        <p:spPr/>
        <p:txBody>
          <a:bodyPr/>
          <a:lstStyle/>
          <a:p>
            <a:fld id="{ADE361C3-C043-4A6E-BDCE-8DA1E7D90A3B}" type="slidenum">
              <a:rPr lang="zh-CN" altLang="en-US" smtClean="0"/>
              <a:t>132</a:t>
            </a:fld>
            <a:endParaRPr lang="zh-CN" altLang="en-US"/>
          </a:p>
        </p:txBody>
      </p:sp>
    </p:spTree>
    <p:extLst>
      <p:ext uri="{BB962C8B-B14F-4D97-AF65-F5344CB8AC3E}">
        <p14:creationId xmlns:p14="http://schemas.microsoft.com/office/powerpoint/2010/main" val="29824423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4351D1-85F6-6ECD-F28C-256311E69F8F}"/>
              </a:ext>
            </a:extLst>
          </p:cNvPr>
          <p:cNvSpPr>
            <a:spLocks noGrp="1"/>
          </p:cNvSpPr>
          <p:nvPr>
            <p:ph type="title"/>
          </p:nvPr>
        </p:nvSpPr>
        <p:spPr/>
        <p:txBody>
          <a:bodyPr>
            <a:normAutofit/>
          </a:bodyPr>
          <a:lstStyle/>
          <a:p>
            <a:r>
              <a:rPr kumimoji="1" lang="en" altLang="zh-CN" dirty="0"/>
              <a:t>Minimize DMA requests per KV operation</a:t>
            </a:r>
            <a:endParaRPr kumimoji="1" lang="zh-CN" altLang="en-US" dirty="0"/>
          </a:p>
        </p:txBody>
      </p:sp>
      <p:sp>
        <p:nvSpPr>
          <p:cNvPr id="3" name="内容占位符 2">
            <a:extLst>
              <a:ext uri="{FF2B5EF4-FFF2-40B4-BE49-F238E27FC236}">
                <a16:creationId xmlns:a16="http://schemas.microsoft.com/office/drawing/2014/main" id="{FD545B5B-25F5-CC5B-9C9D-0E1AABB34BCE}"/>
              </a:ext>
            </a:extLst>
          </p:cNvPr>
          <p:cNvSpPr>
            <a:spLocks noGrp="1"/>
          </p:cNvSpPr>
          <p:nvPr>
            <p:ph idx="1"/>
          </p:nvPr>
        </p:nvSpPr>
        <p:spPr/>
        <p:txBody>
          <a:bodyPr/>
          <a:lstStyle/>
          <a:p>
            <a:r>
              <a:rPr kumimoji="1" lang="en-US" altLang="zh-CN" sz="2800" dirty="0">
                <a:solidFill>
                  <a:srgbClr val="0070C0"/>
                </a:solidFill>
              </a:rPr>
              <a:t>Hash table: minimal access per GET &amp; PUT</a:t>
            </a:r>
          </a:p>
          <a:p>
            <a:pPr lvl="1"/>
            <a:r>
              <a:rPr kumimoji="1" lang="en-US" altLang="zh-CN" dirty="0"/>
              <a:t>Cuckoo hashing : constant GET, sacrifice PUT</a:t>
            </a:r>
          </a:p>
          <a:p>
            <a:pPr lvl="1"/>
            <a:r>
              <a:rPr kumimoji="1" lang="en-US" altLang="zh-CN" dirty="0"/>
              <a:t>Log-structured memory: fast PUT, sacrifice GET</a:t>
            </a:r>
          </a:p>
          <a:p>
            <a:pPr lvl="1"/>
            <a:r>
              <a:rPr kumimoji="1" lang="en-US" altLang="zh-CN" dirty="0"/>
              <a:t>KV-Direct: Bucketized chaining: Close to 1 per GET, 2 per PUT</a:t>
            </a:r>
          </a:p>
          <a:p>
            <a:endParaRPr kumimoji="1" lang="zh-CN" altLang="en-US" dirty="0"/>
          </a:p>
        </p:txBody>
      </p:sp>
      <p:sp>
        <p:nvSpPr>
          <p:cNvPr id="4" name="灯片编号占位符 3">
            <a:extLst>
              <a:ext uri="{FF2B5EF4-FFF2-40B4-BE49-F238E27FC236}">
                <a16:creationId xmlns:a16="http://schemas.microsoft.com/office/drawing/2014/main" id="{AF709EB0-DC39-DFEA-0495-CC93F4A9EB08}"/>
              </a:ext>
            </a:extLst>
          </p:cNvPr>
          <p:cNvSpPr>
            <a:spLocks noGrp="1"/>
          </p:cNvSpPr>
          <p:nvPr>
            <p:ph type="sldNum" sz="quarter" idx="12"/>
          </p:nvPr>
        </p:nvSpPr>
        <p:spPr/>
        <p:txBody>
          <a:bodyPr/>
          <a:lstStyle/>
          <a:p>
            <a:fld id="{ADE361C3-C043-4A6E-BDCE-8DA1E7D90A3B}" type="slidenum">
              <a:rPr lang="zh-CN" altLang="en-US" smtClean="0"/>
              <a:t>133</a:t>
            </a:fld>
            <a:endParaRPr lang="zh-CN" altLang="en-US"/>
          </a:p>
        </p:txBody>
      </p:sp>
      <p:sp>
        <p:nvSpPr>
          <p:cNvPr id="5" name="页脚占位符 4">
            <a:extLst>
              <a:ext uri="{FF2B5EF4-FFF2-40B4-BE49-F238E27FC236}">
                <a16:creationId xmlns:a16="http://schemas.microsoft.com/office/drawing/2014/main" id="{AE41066C-1D77-2DF6-77C1-898373DA44FB}"/>
              </a:ext>
            </a:extLst>
          </p:cNvPr>
          <p:cNvSpPr>
            <a:spLocks noGrp="1"/>
          </p:cNvSpPr>
          <p:nvPr>
            <p:ph type="ftr" sz="quarter" idx="3"/>
          </p:nvPr>
        </p:nvSpPr>
        <p:spPr>
          <a:xfrm>
            <a:off x="2553817" y="5305772"/>
            <a:ext cx="3962399" cy="304271"/>
          </a:xfrm>
          <a:prstGeom prst="rect">
            <a:avLst/>
          </a:prstGeom>
        </p:spPr>
        <p:txBody>
          <a:bodyPr anchor="ctr"/>
          <a:lstStyle>
            <a:defPPr>
              <a:defRPr lang="zh-CN"/>
            </a:defPPr>
            <a:lvl1pPr marL="0" algn="ctr" defTabSz="914400" rtl="0" eaLnBrk="1" latinLnBrk="0" hangingPunct="1">
              <a:defRPr sz="1100" kern="1200">
                <a:solidFill>
                  <a:schemeClr val="tx1">
                    <a:lumMod val="50000"/>
                    <a:lumOff val="50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上海交通大学并行与分布式系统研究所（</a:t>
            </a:r>
            <a:r>
              <a:rPr lang="en-US" altLang="zh-CN"/>
              <a:t>IPADS@SJTU</a:t>
            </a:r>
            <a:r>
              <a:rPr lang="zh-CN" altLang="en-US"/>
              <a:t>）</a:t>
            </a:r>
            <a:endParaRPr lang="zh-CN" altLang="en-US" dirty="0"/>
          </a:p>
        </p:txBody>
      </p:sp>
      <p:pic>
        <p:nvPicPr>
          <p:cNvPr id="6" name="内容占位符 6">
            <a:extLst>
              <a:ext uri="{FF2B5EF4-FFF2-40B4-BE49-F238E27FC236}">
                <a16:creationId xmlns:a16="http://schemas.microsoft.com/office/drawing/2014/main" id="{C78F7896-8113-E631-7E46-334F80DC2E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75656" y="3217540"/>
            <a:ext cx="6439171" cy="2392503"/>
          </a:xfrm>
          <a:prstGeom prst="rect">
            <a:avLst/>
          </a:prstGeom>
        </p:spPr>
      </p:pic>
    </p:spTree>
    <p:extLst>
      <p:ext uri="{BB962C8B-B14F-4D97-AF65-F5344CB8AC3E}">
        <p14:creationId xmlns:p14="http://schemas.microsoft.com/office/powerpoint/2010/main" val="3432047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D7C326-EBD5-B127-D8F8-34A7BC5D160A}"/>
              </a:ext>
            </a:extLst>
          </p:cNvPr>
          <p:cNvSpPr>
            <a:spLocks noGrp="1"/>
          </p:cNvSpPr>
          <p:nvPr>
            <p:ph type="title"/>
          </p:nvPr>
        </p:nvSpPr>
        <p:spPr/>
        <p:txBody>
          <a:bodyPr>
            <a:normAutofit/>
          </a:bodyPr>
          <a:lstStyle/>
          <a:p>
            <a:r>
              <a:rPr kumimoji="1" lang="en" altLang="zh-CN" dirty="0"/>
              <a:t>Minimize DMA requests per KV operation</a:t>
            </a:r>
            <a:endParaRPr kumimoji="1" lang="zh-CN" altLang="en-US" dirty="0"/>
          </a:p>
        </p:txBody>
      </p:sp>
      <p:sp>
        <p:nvSpPr>
          <p:cNvPr id="3" name="内容占位符 2">
            <a:extLst>
              <a:ext uri="{FF2B5EF4-FFF2-40B4-BE49-F238E27FC236}">
                <a16:creationId xmlns:a16="http://schemas.microsoft.com/office/drawing/2014/main" id="{4E36C54D-2BB7-C851-C6A0-3386371D1838}"/>
              </a:ext>
            </a:extLst>
          </p:cNvPr>
          <p:cNvSpPr>
            <a:spLocks noGrp="1"/>
          </p:cNvSpPr>
          <p:nvPr>
            <p:ph idx="1"/>
          </p:nvPr>
        </p:nvSpPr>
        <p:spPr>
          <a:xfrm>
            <a:off x="457200" y="1333501"/>
            <a:ext cx="4701208" cy="3771636"/>
          </a:xfrm>
        </p:spPr>
        <p:txBody>
          <a:bodyPr/>
          <a:lstStyle/>
          <a:p>
            <a:r>
              <a:rPr kumimoji="1" lang="en-US" altLang="zh-CN" dirty="0">
                <a:solidFill>
                  <a:srgbClr val="0070C0"/>
                </a:solidFill>
              </a:rPr>
              <a:t>Slab memory allocator</a:t>
            </a:r>
          </a:p>
          <a:p>
            <a:pPr lvl="1"/>
            <a:r>
              <a:rPr kumimoji="1" lang="en-US" altLang="zh-CN" dirty="0"/>
              <a:t>Main logic runs on the host</a:t>
            </a:r>
          </a:p>
          <a:p>
            <a:pPr lvl="1"/>
            <a:r>
              <a:rPr kumimoji="1" lang="en-US" altLang="zh-CN" dirty="0"/>
              <a:t>Cache free slab pool on the NIC</a:t>
            </a:r>
          </a:p>
          <a:p>
            <a:pPr lvl="1"/>
            <a:r>
              <a:rPr kumimoji="1" lang="en-US" altLang="zh-CN" dirty="0"/>
              <a:t>0.07 amortized DMA operations per (de)allocation</a:t>
            </a:r>
          </a:p>
          <a:p>
            <a:endParaRPr kumimoji="1" lang="zh-CN" altLang="en-US" dirty="0"/>
          </a:p>
        </p:txBody>
      </p:sp>
      <p:sp>
        <p:nvSpPr>
          <p:cNvPr id="4" name="灯片编号占位符 3">
            <a:extLst>
              <a:ext uri="{FF2B5EF4-FFF2-40B4-BE49-F238E27FC236}">
                <a16:creationId xmlns:a16="http://schemas.microsoft.com/office/drawing/2014/main" id="{0457D251-B8E7-FDF6-44EF-8CD00BCAF885}"/>
              </a:ext>
            </a:extLst>
          </p:cNvPr>
          <p:cNvSpPr>
            <a:spLocks noGrp="1"/>
          </p:cNvSpPr>
          <p:nvPr>
            <p:ph type="sldNum" sz="quarter" idx="12"/>
          </p:nvPr>
        </p:nvSpPr>
        <p:spPr/>
        <p:txBody>
          <a:bodyPr/>
          <a:lstStyle/>
          <a:p>
            <a:fld id="{ADE361C3-C043-4A6E-BDCE-8DA1E7D90A3B}" type="slidenum">
              <a:rPr lang="zh-CN" altLang="en-US" smtClean="0"/>
              <a:t>134</a:t>
            </a:fld>
            <a:endParaRPr lang="zh-CN" altLang="en-US"/>
          </a:p>
        </p:txBody>
      </p:sp>
      <p:pic>
        <p:nvPicPr>
          <p:cNvPr id="6" name="图片 5">
            <a:extLst>
              <a:ext uri="{FF2B5EF4-FFF2-40B4-BE49-F238E27FC236}">
                <a16:creationId xmlns:a16="http://schemas.microsoft.com/office/drawing/2014/main" id="{6D665A6E-89A8-72C3-E4CA-5D00099EE1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8408" y="2065412"/>
            <a:ext cx="3528392" cy="2494928"/>
          </a:xfrm>
          <a:prstGeom prst="rect">
            <a:avLst/>
          </a:prstGeom>
        </p:spPr>
      </p:pic>
    </p:spTree>
    <p:extLst>
      <p:ext uri="{BB962C8B-B14F-4D97-AF65-F5344CB8AC3E}">
        <p14:creationId xmlns:p14="http://schemas.microsoft.com/office/powerpoint/2010/main" val="39124330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14AFD-FCBE-2316-99C8-8E0C0C7EBB9B}"/>
              </a:ext>
            </a:extLst>
          </p:cNvPr>
          <p:cNvSpPr>
            <a:spLocks noGrp="1"/>
          </p:cNvSpPr>
          <p:nvPr>
            <p:ph type="title"/>
          </p:nvPr>
        </p:nvSpPr>
        <p:spPr/>
        <p:txBody>
          <a:bodyPr/>
          <a:lstStyle/>
          <a:p>
            <a:r>
              <a:rPr kumimoji="1" lang="en-US" altLang="zh-CN" dirty="0"/>
              <a:t>Hide PCIe Latency</a:t>
            </a:r>
            <a:endParaRPr kumimoji="1" lang="zh-CN" altLang="en-US" dirty="0"/>
          </a:p>
        </p:txBody>
      </p:sp>
      <p:sp>
        <p:nvSpPr>
          <p:cNvPr id="3" name="内容占位符 2">
            <a:extLst>
              <a:ext uri="{FF2B5EF4-FFF2-40B4-BE49-F238E27FC236}">
                <a16:creationId xmlns:a16="http://schemas.microsoft.com/office/drawing/2014/main" id="{4A90AFC6-7B0D-4D81-FCE1-389A4858110A}"/>
              </a:ext>
            </a:extLst>
          </p:cNvPr>
          <p:cNvSpPr>
            <a:spLocks noGrp="1"/>
          </p:cNvSpPr>
          <p:nvPr>
            <p:ph idx="1"/>
          </p:nvPr>
        </p:nvSpPr>
        <p:spPr/>
        <p:txBody>
          <a:bodyPr/>
          <a:lstStyle/>
          <a:p>
            <a:r>
              <a:rPr kumimoji="1" lang="en-US" altLang="zh-CN" dirty="0"/>
              <a:t>Memory Dependency</a:t>
            </a:r>
            <a:endParaRPr kumimoji="1" lang="zh-CN" altLang="en-US" dirty="0"/>
          </a:p>
        </p:txBody>
      </p:sp>
      <p:sp>
        <p:nvSpPr>
          <p:cNvPr id="4" name="灯片编号占位符 3">
            <a:extLst>
              <a:ext uri="{FF2B5EF4-FFF2-40B4-BE49-F238E27FC236}">
                <a16:creationId xmlns:a16="http://schemas.microsoft.com/office/drawing/2014/main" id="{32735BB2-1D14-CD17-365B-26A67DAE8CC5}"/>
              </a:ext>
            </a:extLst>
          </p:cNvPr>
          <p:cNvSpPr>
            <a:spLocks noGrp="1"/>
          </p:cNvSpPr>
          <p:nvPr>
            <p:ph type="sldNum" sz="quarter" idx="12"/>
          </p:nvPr>
        </p:nvSpPr>
        <p:spPr/>
        <p:txBody>
          <a:bodyPr/>
          <a:lstStyle/>
          <a:p>
            <a:fld id="{ADE361C3-C043-4A6E-BDCE-8DA1E7D90A3B}" type="slidenum">
              <a:rPr lang="zh-CN" altLang="en-US" smtClean="0"/>
              <a:t>135</a:t>
            </a:fld>
            <a:endParaRPr lang="zh-CN" altLang="en-US"/>
          </a:p>
        </p:txBody>
      </p:sp>
      <p:sp>
        <p:nvSpPr>
          <p:cNvPr id="5" name="页脚占位符 4">
            <a:extLst>
              <a:ext uri="{FF2B5EF4-FFF2-40B4-BE49-F238E27FC236}">
                <a16:creationId xmlns:a16="http://schemas.microsoft.com/office/drawing/2014/main" id="{3F77785D-F4F4-7CE8-C1FB-17F5350A4AB2}"/>
              </a:ext>
            </a:extLst>
          </p:cNvPr>
          <p:cNvSpPr>
            <a:spLocks noGrp="1"/>
          </p:cNvSpPr>
          <p:nvPr>
            <p:ph type="ftr" sz="quarter" idx="3"/>
          </p:nvPr>
        </p:nvSpPr>
        <p:spPr>
          <a:xfrm>
            <a:off x="2553817" y="5305772"/>
            <a:ext cx="3962399" cy="304271"/>
          </a:xfrm>
          <a:prstGeom prst="rect">
            <a:avLst/>
          </a:prstGeom>
        </p:spPr>
        <p:txBody>
          <a:bodyPr anchor="ctr"/>
          <a:lstStyle>
            <a:defPPr>
              <a:defRPr lang="zh-CN"/>
            </a:defPPr>
            <a:lvl1pPr marL="0" algn="ctr" defTabSz="914400" rtl="0" eaLnBrk="1" latinLnBrk="0" hangingPunct="1">
              <a:defRPr sz="1100" kern="1200">
                <a:solidFill>
                  <a:schemeClr val="tx1">
                    <a:lumMod val="50000"/>
                    <a:lumOff val="50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上海交通大学并行与分布式系统研究所（</a:t>
            </a:r>
            <a:r>
              <a:rPr lang="en-US" altLang="zh-CN"/>
              <a:t>IPADS@SJTU</a:t>
            </a:r>
            <a:r>
              <a:rPr lang="zh-CN" altLang="en-US"/>
              <a:t>）</a:t>
            </a:r>
            <a:endParaRPr lang="zh-CN" altLang="en-US" dirty="0"/>
          </a:p>
        </p:txBody>
      </p:sp>
      <p:pic>
        <p:nvPicPr>
          <p:cNvPr id="7" name="图片 6">
            <a:extLst>
              <a:ext uri="{FF2B5EF4-FFF2-40B4-BE49-F238E27FC236}">
                <a16:creationId xmlns:a16="http://schemas.microsoft.com/office/drawing/2014/main" id="{7679AADE-5846-76AE-BB23-C3068D97531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69766" y="1924071"/>
            <a:ext cx="5004468" cy="3782807"/>
          </a:xfrm>
          <a:prstGeom prst="rect">
            <a:avLst/>
          </a:prstGeom>
        </p:spPr>
      </p:pic>
    </p:spTree>
    <p:extLst>
      <p:ext uri="{BB962C8B-B14F-4D97-AF65-F5344CB8AC3E}">
        <p14:creationId xmlns:p14="http://schemas.microsoft.com/office/powerpoint/2010/main" val="306992551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14AFD-FCBE-2316-99C8-8E0C0C7EBB9B}"/>
              </a:ext>
            </a:extLst>
          </p:cNvPr>
          <p:cNvSpPr>
            <a:spLocks noGrp="1"/>
          </p:cNvSpPr>
          <p:nvPr>
            <p:ph type="title"/>
          </p:nvPr>
        </p:nvSpPr>
        <p:spPr/>
        <p:txBody>
          <a:bodyPr/>
          <a:lstStyle/>
          <a:p>
            <a:r>
              <a:rPr kumimoji="1" lang="en-US" altLang="zh-CN" dirty="0"/>
              <a:t>Hide PCIe Latency</a:t>
            </a:r>
            <a:endParaRPr kumimoji="1" lang="zh-CN" altLang="en-US" dirty="0"/>
          </a:p>
        </p:txBody>
      </p:sp>
      <p:sp>
        <p:nvSpPr>
          <p:cNvPr id="3" name="内容占位符 2">
            <a:extLst>
              <a:ext uri="{FF2B5EF4-FFF2-40B4-BE49-F238E27FC236}">
                <a16:creationId xmlns:a16="http://schemas.microsoft.com/office/drawing/2014/main" id="{4A90AFC6-7B0D-4D81-FCE1-389A4858110A}"/>
              </a:ext>
            </a:extLst>
          </p:cNvPr>
          <p:cNvSpPr>
            <a:spLocks noGrp="1"/>
          </p:cNvSpPr>
          <p:nvPr>
            <p:ph idx="1"/>
          </p:nvPr>
        </p:nvSpPr>
        <p:spPr/>
        <p:txBody>
          <a:bodyPr/>
          <a:lstStyle/>
          <a:p>
            <a:r>
              <a:rPr kumimoji="1" lang="en-US" altLang="zh-CN" dirty="0">
                <a:solidFill>
                  <a:srgbClr val="0070C0"/>
                </a:solidFill>
              </a:rPr>
              <a:t>Reservation Station</a:t>
            </a:r>
          </a:p>
          <a:p>
            <a:pPr lvl="1"/>
            <a:r>
              <a:rPr kumimoji="1" lang="en-US" altLang="zh-CN" dirty="0">
                <a:solidFill>
                  <a:srgbClr val="0070C0"/>
                </a:solidFill>
              </a:rPr>
              <a:t>Cache latest values</a:t>
            </a:r>
            <a:endParaRPr kumimoji="1" lang="zh-CN" altLang="en-US" dirty="0">
              <a:solidFill>
                <a:srgbClr val="0070C0"/>
              </a:solidFill>
            </a:endParaRPr>
          </a:p>
        </p:txBody>
      </p:sp>
      <p:sp>
        <p:nvSpPr>
          <p:cNvPr id="4" name="灯片编号占位符 3">
            <a:extLst>
              <a:ext uri="{FF2B5EF4-FFF2-40B4-BE49-F238E27FC236}">
                <a16:creationId xmlns:a16="http://schemas.microsoft.com/office/drawing/2014/main" id="{32735BB2-1D14-CD17-365B-26A67DAE8CC5}"/>
              </a:ext>
            </a:extLst>
          </p:cNvPr>
          <p:cNvSpPr>
            <a:spLocks noGrp="1"/>
          </p:cNvSpPr>
          <p:nvPr>
            <p:ph type="sldNum" sz="quarter" idx="12"/>
          </p:nvPr>
        </p:nvSpPr>
        <p:spPr/>
        <p:txBody>
          <a:bodyPr/>
          <a:lstStyle/>
          <a:p>
            <a:fld id="{ADE361C3-C043-4A6E-BDCE-8DA1E7D90A3B}" type="slidenum">
              <a:rPr lang="zh-CN" altLang="en-US" smtClean="0"/>
              <a:t>136</a:t>
            </a:fld>
            <a:endParaRPr lang="zh-CN" altLang="en-US"/>
          </a:p>
        </p:txBody>
      </p:sp>
      <p:sp>
        <p:nvSpPr>
          <p:cNvPr id="5" name="页脚占位符 4">
            <a:extLst>
              <a:ext uri="{FF2B5EF4-FFF2-40B4-BE49-F238E27FC236}">
                <a16:creationId xmlns:a16="http://schemas.microsoft.com/office/drawing/2014/main" id="{3F77785D-F4F4-7CE8-C1FB-17F5350A4AB2}"/>
              </a:ext>
            </a:extLst>
          </p:cNvPr>
          <p:cNvSpPr>
            <a:spLocks noGrp="1"/>
          </p:cNvSpPr>
          <p:nvPr>
            <p:ph type="ftr" sz="quarter" idx="3"/>
          </p:nvPr>
        </p:nvSpPr>
        <p:spPr>
          <a:xfrm>
            <a:off x="2553817" y="5305772"/>
            <a:ext cx="3962399" cy="304271"/>
          </a:xfrm>
          <a:prstGeom prst="rect">
            <a:avLst/>
          </a:prstGeom>
        </p:spPr>
        <p:txBody>
          <a:bodyPr anchor="ctr"/>
          <a:lstStyle>
            <a:defPPr>
              <a:defRPr lang="zh-CN"/>
            </a:defPPr>
            <a:lvl1pPr marL="0" algn="ctr" defTabSz="914400" rtl="0" eaLnBrk="1" latinLnBrk="0" hangingPunct="1">
              <a:defRPr sz="1100" kern="1200">
                <a:solidFill>
                  <a:schemeClr val="tx1">
                    <a:lumMod val="50000"/>
                    <a:lumOff val="50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上海交通大学并行与分布式系统研究所（</a:t>
            </a:r>
            <a:r>
              <a:rPr lang="en-US" altLang="zh-CN"/>
              <a:t>IPADS@SJTU</a:t>
            </a:r>
            <a:r>
              <a:rPr lang="zh-CN" altLang="en-US"/>
              <a:t>）</a:t>
            </a:r>
            <a:endParaRPr lang="zh-CN" altLang="en-US" dirty="0"/>
          </a:p>
        </p:txBody>
      </p:sp>
      <p:pic>
        <p:nvPicPr>
          <p:cNvPr id="8" name="图片 7">
            <a:extLst>
              <a:ext uri="{FF2B5EF4-FFF2-40B4-BE49-F238E27FC236}">
                <a16:creationId xmlns:a16="http://schemas.microsoft.com/office/drawing/2014/main" id="{6503C99B-F2C8-BE0C-CEB4-9799740E80B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065"/>
          <a:stretch/>
        </p:blipFill>
        <p:spPr>
          <a:xfrm>
            <a:off x="4042671" y="1785710"/>
            <a:ext cx="4947089" cy="3511252"/>
          </a:xfrm>
          <a:prstGeom prst="rect">
            <a:avLst/>
          </a:prstGeom>
        </p:spPr>
      </p:pic>
    </p:spTree>
    <p:extLst>
      <p:ext uri="{BB962C8B-B14F-4D97-AF65-F5344CB8AC3E}">
        <p14:creationId xmlns:p14="http://schemas.microsoft.com/office/powerpoint/2010/main" val="421500830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14AFD-FCBE-2316-99C8-8E0C0C7EBB9B}"/>
              </a:ext>
            </a:extLst>
          </p:cNvPr>
          <p:cNvSpPr>
            <a:spLocks noGrp="1"/>
          </p:cNvSpPr>
          <p:nvPr>
            <p:ph type="title"/>
          </p:nvPr>
        </p:nvSpPr>
        <p:spPr/>
        <p:txBody>
          <a:bodyPr/>
          <a:lstStyle/>
          <a:p>
            <a:r>
              <a:rPr kumimoji="1" lang="en-US" altLang="zh-CN" dirty="0"/>
              <a:t>Hide PCIe Latency</a:t>
            </a:r>
            <a:endParaRPr kumimoji="1" lang="zh-CN" altLang="en-US" dirty="0"/>
          </a:p>
        </p:txBody>
      </p:sp>
      <p:sp>
        <p:nvSpPr>
          <p:cNvPr id="3" name="内容占位符 2">
            <a:extLst>
              <a:ext uri="{FF2B5EF4-FFF2-40B4-BE49-F238E27FC236}">
                <a16:creationId xmlns:a16="http://schemas.microsoft.com/office/drawing/2014/main" id="{4A90AFC6-7B0D-4D81-FCE1-389A4858110A}"/>
              </a:ext>
            </a:extLst>
          </p:cNvPr>
          <p:cNvSpPr>
            <a:spLocks noGrp="1"/>
          </p:cNvSpPr>
          <p:nvPr>
            <p:ph idx="1"/>
          </p:nvPr>
        </p:nvSpPr>
        <p:spPr/>
        <p:txBody>
          <a:bodyPr/>
          <a:lstStyle/>
          <a:p>
            <a:r>
              <a:rPr kumimoji="1" lang="en-US" altLang="zh-CN" dirty="0"/>
              <a:t>Pipeline Stall</a:t>
            </a:r>
            <a:endParaRPr kumimoji="1" lang="zh-CN" altLang="en-US" dirty="0"/>
          </a:p>
        </p:txBody>
      </p:sp>
      <p:sp>
        <p:nvSpPr>
          <p:cNvPr id="4" name="灯片编号占位符 3">
            <a:extLst>
              <a:ext uri="{FF2B5EF4-FFF2-40B4-BE49-F238E27FC236}">
                <a16:creationId xmlns:a16="http://schemas.microsoft.com/office/drawing/2014/main" id="{32735BB2-1D14-CD17-365B-26A67DAE8CC5}"/>
              </a:ext>
            </a:extLst>
          </p:cNvPr>
          <p:cNvSpPr>
            <a:spLocks noGrp="1"/>
          </p:cNvSpPr>
          <p:nvPr>
            <p:ph type="sldNum" sz="quarter" idx="12"/>
          </p:nvPr>
        </p:nvSpPr>
        <p:spPr/>
        <p:txBody>
          <a:bodyPr/>
          <a:lstStyle/>
          <a:p>
            <a:fld id="{ADE361C3-C043-4A6E-BDCE-8DA1E7D90A3B}" type="slidenum">
              <a:rPr lang="zh-CN" altLang="en-US" smtClean="0"/>
              <a:t>137</a:t>
            </a:fld>
            <a:endParaRPr lang="zh-CN" altLang="en-US"/>
          </a:p>
        </p:txBody>
      </p:sp>
      <p:sp>
        <p:nvSpPr>
          <p:cNvPr id="5" name="页脚占位符 4">
            <a:extLst>
              <a:ext uri="{FF2B5EF4-FFF2-40B4-BE49-F238E27FC236}">
                <a16:creationId xmlns:a16="http://schemas.microsoft.com/office/drawing/2014/main" id="{3F77785D-F4F4-7CE8-C1FB-17F5350A4AB2}"/>
              </a:ext>
            </a:extLst>
          </p:cNvPr>
          <p:cNvSpPr>
            <a:spLocks noGrp="1"/>
          </p:cNvSpPr>
          <p:nvPr>
            <p:ph type="ftr" sz="quarter" idx="3"/>
          </p:nvPr>
        </p:nvSpPr>
        <p:spPr>
          <a:xfrm>
            <a:off x="2553817" y="5305772"/>
            <a:ext cx="3962399" cy="304271"/>
          </a:xfrm>
          <a:prstGeom prst="rect">
            <a:avLst/>
          </a:prstGeom>
        </p:spPr>
        <p:txBody>
          <a:bodyPr anchor="ctr"/>
          <a:lstStyle>
            <a:defPPr>
              <a:defRPr lang="zh-CN"/>
            </a:defPPr>
            <a:lvl1pPr marL="0" algn="ctr" defTabSz="914400" rtl="0" eaLnBrk="1" latinLnBrk="0" hangingPunct="1">
              <a:defRPr sz="1100" kern="1200">
                <a:solidFill>
                  <a:schemeClr val="tx1">
                    <a:lumMod val="50000"/>
                    <a:lumOff val="50000"/>
                  </a:schemeClr>
                </a:solidFill>
                <a:latin typeface="+mn-ea"/>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a:t>上海交通大学并行与分布式系统研究所（</a:t>
            </a:r>
            <a:r>
              <a:rPr lang="en-US" altLang="zh-CN"/>
              <a:t>IPADS@SJTU</a:t>
            </a:r>
            <a:r>
              <a:rPr lang="zh-CN" altLang="en-US"/>
              <a:t>）</a:t>
            </a:r>
            <a:endParaRPr lang="zh-CN" altLang="en-US" dirty="0"/>
          </a:p>
        </p:txBody>
      </p:sp>
      <p:pic>
        <p:nvPicPr>
          <p:cNvPr id="8" name="图片 7">
            <a:extLst>
              <a:ext uri="{FF2B5EF4-FFF2-40B4-BE49-F238E27FC236}">
                <a16:creationId xmlns:a16="http://schemas.microsoft.com/office/drawing/2014/main" id="{2A41BD15-7A17-7011-D73E-982005714AD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4776" y="1852425"/>
            <a:ext cx="4178424" cy="3862575"/>
          </a:xfrm>
          <a:prstGeom prst="rect">
            <a:avLst/>
          </a:prstGeom>
        </p:spPr>
      </p:pic>
    </p:spTree>
    <p:extLst>
      <p:ext uri="{BB962C8B-B14F-4D97-AF65-F5344CB8AC3E}">
        <p14:creationId xmlns:p14="http://schemas.microsoft.com/office/powerpoint/2010/main" val="174481373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14AFD-FCBE-2316-99C8-8E0C0C7EBB9B}"/>
              </a:ext>
            </a:extLst>
          </p:cNvPr>
          <p:cNvSpPr>
            <a:spLocks noGrp="1"/>
          </p:cNvSpPr>
          <p:nvPr>
            <p:ph type="title"/>
          </p:nvPr>
        </p:nvSpPr>
        <p:spPr/>
        <p:txBody>
          <a:bodyPr/>
          <a:lstStyle/>
          <a:p>
            <a:r>
              <a:rPr kumimoji="1" lang="en-US" altLang="zh-CN" dirty="0"/>
              <a:t>Hide PCIe Latency</a:t>
            </a:r>
            <a:endParaRPr kumimoji="1" lang="zh-CN" altLang="en-US" dirty="0"/>
          </a:p>
        </p:txBody>
      </p:sp>
      <p:sp>
        <p:nvSpPr>
          <p:cNvPr id="3" name="内容占位符 2">
            <a:extLst>
              <a:ext uri="{FF2B5EF4-FFF2-40B4-BE49-F238E27FC236}">
                <a16:creationId xmlns:a16="http://schemas.microsoft.com/office/drawing/2014/main" id="{4A90AFC6-7B0D-4D81-FCE1-389A4858110A}"/>
              </a:ext>
            </a:extLst>
          </p:cNvPr>
          <p:cNvSpPr>
            <a:spLocks noGrp="1"/>
          </p:cNvSpPr>
          <p:nvPr>
            <p:ph idx="1"/>
          </p:nvPr>
        </p:nvSpPr>
        <p:spPr>
          <a:xfrm>
            <a:off x="457200" y="1333501"/>
            <a:ext cx="4186808" cy="3771636"/>
          </a:xfrm>
        </p:spPr>
        <p:txBody>
          <a:bodyPr/>
          <a:lstStyle/>
          <a:p>
            <a:r>
              <a:rPr kumimoji="1" lang="en-US" altLang="zh-CN" dirty="0">
                <a:solidFill>
                  <a:srgbClr val="0070C0"/>
                </a:solidFill>
              </a:rPr>
              <a:t>Reservation Station</a:t>
            </a:r>
          </a:p>
          <a:p>
            <a:pPr lvl="1"/>
            <a:r>
              <a:rPr kumimoji="1" lang="en-US" altLang="zh-CN" dirty="0">
                <a:solidFill>
                  <a:srgbClr val="0070C0"/>
                </a:solidFill>
              </a:rPr>
              <a:t>Cache latest values</a:t>
            </a:r>
          </a:p>
          <a:p>
            <a:pPr lvl="1"/>
            <a:r>
              <a:rPr kumimoji="1" lang="en-US" altLang="zh-CN" dirty="0">
                <a:solidFill>
                  <a:srgbClr val="0070C0"/>
                </a:solidFill>
              </a:rPr>
              <a:t>Track inflight ops and their execution context</a:t>
            </a:r>
          </a:p>
          <a:p>
            <a:pPr lvl="1"/>
            <a:endParaRPr kumimoji="1" lang="zh-CN" altLang="en-US" dirty="0">
              <a:solidFill>
                <a:srgbClr val="0070C0"/>
              </a:solidFill>
            </a:endParaRPr>
          </a:p>
        </p:txBody>
      </p:sp>
      <p:sp>
        <p:nvSpPr>
          <p:cNvPr id="4" name="灯片编号占位符 3">
            <a:extLst>
              <a:ext uri="{FF2B5EF4-FFF2-40B4-BE49-F238E27FC236}">
                <a16:creationId xmlns:a16="http://schemas.microsoft.com/office/drawing/2014/main" id="{32735BB2-1D14-CD17-365B-26A67DAE8CC5}"/>
              </a:ext>
            </a:extLst>
          </p:cNvPr>
          <p:cNvSpPr>
            <a:spLocks noGrp="1"/>
          </p:cNvSpPr>
          <p:nvPr>
            <p:ph type="sldNum" sz="quarter" idx="12"/>
          </p:nvPr>
        </p:nvSpPr>
        <p:spPr/>
        <p:txBody>
          <a:bodyPr/>
          <a:lstStyle/>
          <a:p>
            <a:fld id="{ADE361C3-C043-4A6E-BDCE-8DA1E7D90A3B}" type="slidenum">
              <a:rPr lang="zh-CN" altLang="en-US" smtClean="0"/>
              <a:t>138</a:t>
            </a:fld>
            <a:endParaRPr lang="zh-CN" altLang="en-US"/>
          </a:p>
        </p:txBody>
      </p:sp>
      <p:pic>
        <p:nvPicPr>
          <p:cNvPr id="7" name="图片 6">
            <a:extLst>
              <a:ext uri="{FF2B5EF4-FFF2-40B4-BE49-F238E27FC236}">
                <a16:creationId xmlns:a16="http://schemas.microsoft.com/office/drawing/2014/main" id="{B0337A8A-187F-FF36-E1DA-07A250C900C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0" y="1300432"/>
            <a:ext cx="4320291" cy="4082220"/>
          </a:xfrm>
          <a:prstGeom prst="rect">
            <a:avLst/>
          </a:prstGeom>
        </p:spPr>
      </p:pic>
    </p:spTree>
    <p:extLst>
      <p:ext uri="{BB962C8B-B14F-4D97-AF65-F5344CB8AC3E}">
        <p14:creationId xmlns:p14="http://schemas.microsoft.com/office/powerpoint/2010/main" val="41444138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EFDA02-400D-A324-9458-990B011891AD}"/>
              </a:ext>
            </a:extLst>
          </p:cNvPr>
          <p:cNvSpPr>
            <a:spLocks noGrp="1"/>
          </p:cNvSpPr>
          <p:nvPr>
            <p:ph type="title"/>
          </p:nvPr>
        </p:nvSpPr>
        <p:spPr/>
        <p:txBody>
          <a:bodyPr/>
          <a:lstStyle/>
          <a:p>
            <a:r>
              <a:rPr kumimoji="1" lang="en-US" altLang="zh-CN" dirty="0"/>
              <a:t>Hide PCIe Latency</a:t>
            </a:r>
            <a:endParaRPr kumimoji="1" lang="zh-CN" altLang="en-US" dirty="0"/>
          </a:p>
        </p:txBody>
      </p:sp>
      <p:sp>
        <p:nvSpPr>
          <p:cNvPr id="3" name="内容占位符 2">
            <a:extLst>
              <a:ext uri="{FF2B5EF4-FFF2-40B4-BE49-F238E27FC236}">
                <a16:creationId xmlns:a16="http://schemas.microsoft.com/office/drawing/2014/main" id="{4F27B41A-205F-10F9-9E88-F2D579129D07}"/>
              </a:ext>
            </a:extLst>
          </p:cNvPr>
          <p:cNvSpPr>
            <a:spLocks noGrp="1"/>
          </p:cNvSpPr>
          <p:nvPr>
            <p:ph idx="1"/>
          </p:nvPr>
        </p:nvSpPr>
        <p:spPr/>
        <p:txBody>
          <a:bodyPr/>
          <a:lstStyle/>
          <a:p>
            <a:r>
              <a:rPr kumimoji="1" lang="en-US" altLang="zh-CN" dirty="0"/>
              <a:t>Out-of-order Execution</a:t>
            </a:r>
          </a:p>
          <a:p>
            <a:pPr lvl="1"/>
            <a:r>
              <a:rPr kumimoji="1" lang="en-US" altLang="zh-CN" dirty="0"/>
              <a:t>191x single-key atomics, 20x long-tail workload</a:t>
            </a:r>
            <a:endParaRPr kumimoji="1" lang="zh-CN" altLang="en-US" dirty="0"/>
          </a:p>
        </p:txBody>
      </p:sp>
      <p:sp>
        <p:nvSpPr>
          <p:cNvPr id="4" name="灯片编号占位符 3">
            <a:extLst>
              <a:ext uri="{FF2B5EF4-FFF2-40B4-BE49-F238E27FC236}">
                <a16:creationId xmlns:a16="http://schemas.microsoft.com/office/drawing/2014/main" id="{F16FC5A8-E0FA-D956-5D38-0FB31897EA93}"/>
              </a:ext>
            </a:extLst>
          </p:cNvPr>
          <p:cNvSpPr>
            <a:spLocks noGrp="1"/>
          </p:cNvSpPr>
          <p:nvPr>
            <p:ph type="sldNum" sz="quarter" idx="12"/>
          </p:nvPr>
        </p:nvSpPr>
        <p:spPr/>
        <p:txBody>
          <a:bodyPr/>
          <a:lstStyle/>
          <a:p>
            <a:fld id="{ADE361C3-C043-4A6E-BDCE-8DA1E7D90A3B}" type="slidenum">
              <a:rPr lang="zh-CN" altLang="en-US" smtClean="0"/>
              <a:t>139</a:t>
            </a:fld>
            <a:endParaRPr lang="zh-CN" altLang="en-US"/>
          </a:p>
        </p:txBody>
      </p:sp>
      <p:pic>
        <p:nvPicPr>
          <p:cNvPr id="7" name="图片 6">
            <a:extLst>
              <a:ext uri="{FF2B5EF4-FFF2-40B4-BE49-F238E27FC236}">
                <a16:creationId xmlns:a16="http://schemas.microsoft.com/office/drawing/2014/main" id="{638BC662-D672-019D-70E5-99B6C677BE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2486124"/>
            <a:ext cx="7200800" cy="2810838"/>
          </a:xfrm>
          <a:prstGeom prst="rect">
            <a:avLst/>
          </a:prstGeom>
        </p:spPr>
      </p:pic>
    </p:spTree>
    <p:extLst>
      <p:ext uri="{BB962C8B-B14F-4D97-AF65-F5344CB8AC3E}">
        <p14:creationId xmlns:p14="http://schemas.microsoft.com/office/powerpoint/2010/main" val="2416909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4B0EB-FF91-B09B-060C-53CE0BEFFBFC}"/>
              </a:ext>
            </a:extLst>
          </p:cNvPr>
          <p:cNvSpPr>
            <a:spLocks noGrp="1"/>
          </p:cNvSpPr>
          <p:nvPr>
            <p:ph type="title"/>
          </p:nvPr>
        </p:nvSpPr>
        <p:spPr/>
        <p:txBody>
          <a:bodyPr/>
          <a:lstStyle/>
          <a:p>
            <a:r>
              <a:rPr kumimoji="1" lang="en-US" altLang="zh-CN" dirty="0"/>
              <a:t>Single-core limit of two-sided-based RDMA KVS  </a:t>
            </a:r>
            <a:endParaRPr kumimoji="1" lang="zh-CN" altLang="en-US" dirty="0"/>
          </a:p>
        </p:txBody>
      </p:sp>
      <p:sp>
        <p:nvSpPr>
          <p:cNvPr id="3" name="内容占位符 2">
            <a:extLst>
              <a:ext uri="{FF2B5EF4-FFF2-40B4-BE49-F238E27FC236}">
                <a16:creationId xmlns:a16="http://schemas.microsoft.com/office/drawing/2014/main" id="{E1C09814-1B93-109E-CC57-E86640B7C465}"/>
              </a:ext>
            </a:extLst>
          </p:cNvPr>
          <p:cNvSpPr>
            <a:spLocks noGrp="1"/>
          </p:cNvSpPr>
          <p:nvPr>
            <p:ph idx="1"/>
          </p:nvPr>
        </p:nvSpPr>
        <p:spPr/>
        <p:txBody>
          <a:bodyPr/>
          <a:lstStyle/>
          <a:p>
            <a:r>
              <a:rPr kumimoji="1" lang="en-US" altLang="zh-CN" dirty="0"/>
              <a:t>1 second = 1000,000,000ns </a:t>
            </a:r>
          </a:p>
          <a:p>
            <a:r>
              <a:rPr kumimoji="1" lang="en-US" altLang="zh-CN" dirty="0"/>
              <a:t>Assume an average 1000ns per KV request </a:t>
            </a:r>
          </a:p>
          <a:p>
            <a:pPr lvl="1"/>
            <a:r>
              <a:rPr kumimoji="1" lang="en-US" altLang="zh-CN" dirty="0"/>
              <a:t>One CPU core can only achieve </a:t>
            </a:r>
            <a:r>
              <a:rPr kumimoji="1" lang="en-US" altLang="zh-CN" b="1" dirty="0">
                <a:solidFill>
                  <a:srgbClr val="C00000"/>
                </a:solidFill>
              </a:rPr>
              <a:t>1 million</a:t>
            </a:r>
            <a:r>
              <a:rPr kumimoji="1" lang="en-US" altLang="zh-CN" dirty="0"/>
              <a:t> requests per-second </a:t>
            </a:r>
          </a:p>
          <a:p>
            <a:r>
              <a:rPr kumimoji="1" lang="en-US" altLang="zh-CN" dirty="0"/>
              <a:t>A high-end server may only have 10-20 CPU cores </a:t>
            </a:r>
          </a:p>
          <a:p>
            <a:pPr lvl="1"/>
            <a:r>
              <a:rPr kumimoji="1" lang="en-US" altLang="zh-CN" dirty="0"/>
              <a:t>Far gap between CPU &amp; NIC (</a:t>
            </a:r>
            <a:r>
              <a:rPr kumimoji="1" lang="en-US" altLang="zh-CN" b="1" dirty="0">
                <a:solidFill>
                  <a:srgbClr val="C00000"/>
                </a:solidFill>
              </a:rPr>
              <a:t>100 millions</a:t>
            </a:r>
            <a:r>
              <a:rPr kumimoji="1" lang="en-US" altLang="zh-CN" dirty="0"/>
              <a:t>) </a:t>
            </a:r>
          </a:p>
          <a:p>
            <a:pPr lvl="2"/>
            <a:r>
              <a:rPr kumimoji="1" lang="en-US" altLang="zh-CN" sz="1800" dirty="0"/>
              <a:t>Even on a single workload: distributed key-value store </a:t>
            </a:r>
            <a:endParaRPr kumimoji="1" lang="zh-CN" altLang="en-US" sz="1800" dirty="0"/>
          </a:p>
        </p:txBody>
      </p:sp>
      <p:sp>
        <p:nvSpPr>
          <p:cNvPr id="4" name="灯片编号占位符 3">
            <a:extLst>
              <a:ext uri="{FF2B5EF4-FFF2-40B4-BE49-F238E27FC236}">
                <a16:creationId xmlns:a16="http://schemas.microsoft.com/office/drawing/2014/main" id="{5B8C6E4A-7A7F-7C99-E275-4F843E029050}"/>
              </a:ext>
            </a:extLst>
          </p:cNvPr>
          <p:cNvSpPr>
            <a:spLocks noGrp="1"/>
          </p:cNvSpPr>
          <p:nvPr>
            <p:ph type="sldNum" sz="quarter" idx="12"/>
          </p:nvPr>
        </p:nvSpPr>
        <p:spPr/>
        <p:txBody>
          <a:bodyPr/>
          <a:lstStyle/>
          <a:p>
            <a:fld id="{ADE361C3-C043-4A6E-BDCE-8DA1E7D90A3B}" type="slidenum">
              <a:rPr lang="zh-CN" altLang="en-US" smtClean="0"/>
              <a:pPr/>
              <a:t>14</a:t>
            </a:fld>
            <a:endParaRPr lang="zh-CN" altLang="en-US" dirty="0"/>
          </a:p>
        </p:txBody>
      </p:sp>
    </p:spTree>
    <p:extLst>
      <p:ext uri="{BB962C8B-B14F-4D97-AF65-F5344CB8AC3E}">
        <p14:creationId xmlns:p14="http://schemas.microsoft.com/office/powerpoint/2010/main" val="374464001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885E84-3B60-DC8B-F3E6-DA4BEBE9E8BE}"/>
              </a:ext>
            </a:extLst>
          </p:cNvPr>
          <p:cNvSpPr>
            <a:spLocks noGrp="1"/>
          </p:cNvSpPr>
          <p:nvPr>
            <p:ph type="title"/>
          </p:nvPr>
        </p:nvSpPr>
        <p:spPr/>
        <p:txBody>
          <a:bodyPr>
            <a:normAutofit/>
          </a:bodyPr>
          <a:lstStyle/>
          <a:p>
            <a:r>
              <a:rPr kumimoji="1" lang="en-US" altLang="zh-CN" dirty="0"/>
              <a:t>Leverage Throughput of Both Memory</a:t>
            </a:r>
            <a:endParaRPr kumimoji="1" lang="zh-CN" altLang="en-US" dirty="0"/>
          </a:p>
        </p:txBody>
      </p:sp>
      <p:pic>
        <p:nvPicPr>
          <p:cNvPr id="7" name="内容占位符 6">
            <a:extLst>
              <a:ext uri="{FF2B5EF4-FFF2-40B4-BE49-F238E27FC236}">
                <a16:creationId xmlns:a16="http://schemas.microsoft.com/office/drawing/2014/main" id="{3A3881D6-B791-770D-8AE3-82373686D50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8072" y="1333500"/>
            <a:ext cx="6007855" cy="3771900"/>
          </a:xfrm>
        </p:spPr>
      </p:pic>
      <p:sp>
        <p:nvSpPr>
          <p:cNvPr id="4" name="灯片编号占位符 3">
            <a:extLst>
              <a:ext uri="{FF2B5EF4-FFF2-40B4-BE49-F238E27FC236}">
                <a16:creationId xmlns:a16="http://schemas.microsoft.com/office/drawing/2014/main" id="{86883F8C-42AE-B7B4-9262-4589DADD42CF}"/>
              </a:ext>
            </a:extLst>
          </p:cNvPr>
          <p:cNvSpPr>
            <a:spLocks noGrp="1"/>
          </p:cNvSpPr>
          <p:nvPr>
            <p:ph type="sldNum" sz="quarter" idx="12"/>
          </p:nvPr>
        </p:nvSpPr>
        <p:spPr/>
        <p:txBody>
          <a:bodyPr/>
          <a:lstStyle/>
          <a:p>
            <a:fld id="{ADE361C3-C043-4A6E-BDCE-8DA1E7D90A3B}" type="slidenum">
              <a:rPr lang="zh-CN" altLang="en-US" smtClean="0"/>
              <a:t>140</a:t>
            </a:fld>
            <a:endParaRPr lang="zh-CN" altLang="en-US"/>
          </a:p>
        </p:txBody>
      </p:sp>
    </p:spTree>
    <p:extLst>
      <p:ext uri="{BB962C8B-B14F-4D97-AF65-F5344CB8AC3E}">
        <p14:creationId xmlns:p14="http://schemas.microsoft.com/office/powerpoint/2010/main" val="397139183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0A547-CA9C-622D-239E-56D1EF84DF2E}"/>
              </a:ext>
            </a:extLst>
          </p:cNvPr>
          <p:cNvSpPr>
            <a:spLocks noGrp="1"/>
          </p:cNvSpPr>
          <p:nvPr>
            <p:ph type="title"/>
          </p:nvPr>
        </p:nvSpPr>
        <p:spPr/>
        <p:txBody>
          <a:bodyPr>
            <a:normAutofit/>
          </a:bodyPr>
          <a:lstStyle/>
          <a:p>
            <a:r>
              <a:rPr kumimoji="1" lang="en-US" altLang="zh-CN" dirty="0"/>
              <a:t>Leverage Throughput of Both Memory</a:t>
            </a:r>
            <a:endParaRPr kumimoji="1" lang="zh-CN" altLang="en-US" dirty="0"/>
          </a:p>
        </p:txBody>
      </p:sp>
      <p:sp>
        <p:nvSpPr>
          <p:cNvPr id="4" name="灯片编号占位符 3">
            <a:extLst>
              <a:ext uri="{FF2B5EF4-FFF2-40B4-BE49-F238E27FC236}">
                <a16:creationId xmlns:a16="http://schemas.microsoft.com/office/drawing/2014/main" id="{3D64D22D-98CA-76E5-235C-F670EE74DBFB}"/>
              </a:ext>
            </a:extLst>
          </p:cNvPr>
          <p:cNvSpPr>
            <a:spLocks noGrp="1"/>
          </p:cNvSpPr>
          <p:nvPr>
            <p:ph type="sldNum" sz="quarter" idx="12"/>
          </p:nvPr>
        </p:nvSpPr>
        <p:spPr/>
        <p:txBody>
          <a:bodyPr/>
          <a:lstStyle/>
          <a:p>
            <a:fld id="{ADE361C3-C043-4A6E-BDCE-8DA1E7D90A3B}" type="slidenum">
              <a:rPr lang="zh-CN" altLang="en-US" smtClean="0"/>
              <a:t>141</a:t>
            </a:fld>
            <a:endParaRPr lang="zh-CN" altLang="en-US"/>
          </a:p>
        </p:txBody>
      </p:sp>
      <p:pic>
        <p:nvPicPr>
          <p:cNvPr id="9" name="内容占位符 8">
            <a:extLst>
              <a:ext uri="{FF2B5EF4-FFF2-40B4-BE49-F238E27FC236}">
                <a16:creationId xmlns:a16="http://schemas.microsoft.com/office/drawing/2014/main" id="{EBB911CB-CA16-017D-21FD-8C3CFF2D183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125196" y="1449884"/>
            <a:ext cx="4893608" cy="3771900"/>
          </a:xfrm>
        </p:spPr>
      </p:pic>
      <p:sp>
        <p:nvSpPr>
          <p:cNvPr id="10" name="文本框 9">
            <a:extLst>
              <a:ext uri="{FF2B5EF4-FFF2-40B4-BE49-F238E27FC236}">
                <a16:creationId xmlns:a16="http://schemas.microsoft.com/office/drawing/2014/main" id="{C999D113-C7DA-C371-D20E-618624D204E1}"/>
              </a:ext>
            </a:extLst>
          </p:cNvPr>
          <p:cNvSpPr txBox="1"/>
          <p:nvPr/>
        </p:nvSpPr>
        <p:spPr>
          <a:xfrm>
            <a:off x="683568" y="1084829"/>
            <a:ext cx="4262705" cy="369332"/>
          </a:xfrm>
          <a:prstGeom prst="rect">
            <a:avLst/>
          </a:prstGeom>
          <a:noFill/>
        </p:spPr>
        <p:txBody>
          <a:bodyPr wrap="none" rtlCol="0">
            <a:spAutoFit/>
          </a:bodyPr>
          <a:lstStyle/>
          <a:p>
            <a:r>
              <a:rPr kumimoji="1" lang="en-US" altLang="zh-CN" dirty="0">
                <a:solidFill>
                  <a:srgbClr val="0070C0"/>
                </a:solidFill>
              </a:rPr>
              <a:t>Load Dispatch = Cache + Load Balance</a:t>
            </a:r>
            <a:endParaRPr kumimoji="1" lang="zh-CN" altLang="en-US" dirty="0">
              <a:solidFill>
                <a:srgbClr val="0070C0"/>
              </a:solidFill>
            </a:endParaRPr>
          </a:p>
        </p:txBody>
      </p:sp>
    </p:spTree>
    <p:extLst>
      <p:ext uri="{BB962C8B-B14F-4D97-AF65-F5344CB8AC3E}">
        <p14:creationId xmlns:p14="http://schemas.microsoft.com/office/powerpoint/2010/main" val="219222823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2D16AB-ABE2-20A4-363C-B164E00FEBC1}"/>
              </a:ext>
            </a:extLst>
          </p:cNvPr>
          <p:cNvSpPr>
            <a:spLocks noGrp="1"/>
          </p:cNvSpPr>
          <p:nvPr>
            <p:ph type="title"/>
          </p:nvPr>
        </p:nvSpPr>
        <p:spPr/>
        <p:txBody>
          <a:bodyPr/>
          <a:lstStyle/>
          <a:p>
            <a:r>
              <a:rPr kumimoji="1" lang="en-US" altLang="zh-CN" dirty="0"/>
              <a:t>Evaluation</a:t>
            </a:r>
            <a:endParaRPr kumimoji="1" lang="zh-CN" altLang="en-US" dirty="0"/>
          </a:p>
        </p:txBody>
      </p:sp>
      <p:pic>
        <p:nvPicPr>
          <p:cNvPr id="7" name="内容占位符 6">
            <a:extLst>
              <a:ext uri="{FF2B5EF4-FFF2-40B4-BE49-F238E27FC236}">
                <a16:creationId xmlns:a16="http://schemas.microsoft.com/office/drawing/2014/main" id="{EFECFF76-A29B-3BD5-61C9-BF57B2890A62}"/>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27584" y="899583"/>
            <a:ext cx="7704856" cy="4773572"/>
          </a:xfrm>
        </p:spPr>
      </p:pic>
    </p:spTree>
    <p:extLst>
      <p:ext uri="{BB962C8B-B14F-4D97-AF65-F5344CB8AC3E}">
        <p14:creationId xmlns:p14="http://schemas.microsoft.com/office/powerpoint/2010/main" val="267081804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918146" y="2137420"/>
            <a:ext cx="7307708"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lang="en-US" altLang="zh-CN" b="0" kern="0" dirty="0">
                <a:solidFill>
                  <a:srgbClr val="BE384B"/>
                </a:solidFill>
                <a:ea typeface="+mn-ea"/>
              </a:rPr>
              <a:t>Detailed performance analysis of a </a:t>
            </a:r>
            <a:r>
              <a:rPr lang="en-US" altLang="zh-CN" b="0" kern="0" dirty="0" err="1">
                <a:solidFill>
                  <a:srgbClr val="BE384B"/>
                </a:solidFill>
                <a:ea typeface="+mn-ea"/>
              </a:rPr>
              <a:t>SmartNIC</a:t>
            </a:r>
            <a:endParaRPr lang="en-US" altLang="zh-CN" b="0" kern="0" dirty="0">
              <a:solidFill>
                <a:srgbClr val="BE384B"/>
              </a:solidFill>
              <a:ea typeface="+mn-ea"/>
            </a:endParaRP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28697117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CA2FDEF-4CCC-CD9E-B5FE-419F2975D553}"/>
              </a:ext>
            </a:extLst>
          </p:cNvPr>
          <p:cNvPicPr>
            <a:picLocks noChangeAspect="1"/>
          </p:cNvPicPr>
          <p:nvPr/>
        </p:nvPicPr>
        <p:blipFill>
          <a:blip r:embed="rId3"/>
          <a:stretch>
            <a:fillRect/>
          </a:stretch>
        </p:blipFill>
        <p:spPr>
          <a:xfrm>
            <a:off x="6425602" y="3169067"/>
            <a:ext cx="235857" cy="235857"/>
          </a:xfrm>
          <a:prstGeom prst="rect">
            <a:avLst/>
          </a:prstGeom>
        </p:spPr>
      </p:pic>
      <p:pic>
        <p:nvPicPr>
          <p:cNvPr id="9" name="图片 8">
            <a:extLst>
              <a:ext uri="{FF2B5EF4-FFF2-40B4-BE49-F238E27FC236}">
                <a16:creationId xmlns:a16="http://schemas.microsoft.com/office/drawing/2014/main" id="{9A62FA64-C79E-D562-4F1C-6AF7D4017C0E}"/>
              </a:ext>
            </a:extLst>
          </p:cNvPr>
          <p:cNvPicPr>
            <a:picLocks noChangeAspect="1"/>
          </p:cNvPicPr>
          <p:nvPr/>
        </p:nvPicPr>
        <p:blipFill>
          <a:blip r:embed="rId3"/>
          <a:stretch>
            <a:fillRect/>
          </a:stretch>
        </p:blipFill>
        <p:spPr>
          <a:xfrm>
            <a:off x="6745513" y="3169066"/>
            <a:ext cx="235857" cy="235857"/>
          </a:xfrm>
          <a:prstGeom prst="rect">
            <a:avLst/>
          </a:prstGeom>
        </p:spPr>
      </p:pic>
      <p:pic>
        <p:nvPicPr>
          <p:cNvPr id="11" name="图片 10">
            <a:extLst>
              <a:ext uri="{FF2B5EF4-FFF2-40B4-BE49-F238E27FC236}">
                <a16:creationId xmlns:a16="http://schemas.microsoft.com/office/drawing/2014/main" id="{F655A770-1238-6AE1-8F44-423533F4BECF}"/>
              </a:ext>
            </a:extLst>
          </p:cNvPr>
          <p:cNvPicPr>
            <a:picLocks noChangeAspect="1"/>
          </p:cNvPicPr>
          <p:nvPr/>
        </p:nvPicPr>
        <p:blipFill>
          <a:blip r:embed="rId3"/>
          <a:stretch>
            <a:fillRect/>
          </a:stretch>
        </p:blipFill>
        <p:spPr>
          <a:xfrm>
            <a:off x="6430734" y="3527183"/>
            <a:ext cx="235857" cy="235857"/>
          </a:xfrm>
          <a:prstGeom prst="rect">
            <a:avLst/>
          </a:prstGeom>
        </p:spPr>
      </p:pic>
      <p:pic>
        <p:nvPicPr>
          <p:cNvPr id="13" name="图片 12">
            <a:extLst>
              <a:ext uri="{FF2B5EF4-FFF2-40B4-BE49-F238E27FC236}">
                <a16:creationId xmlns:a16="http://schemas.microsoft.com/office/drawing/2014/main" id="{CD6408C0-EE63-2CD9-7C7C-C5BF829802DB}"/>
              </a:ext>
            </a:extLst>
          </p:cNvPr>
          <p:cNvPicPr>
            <a:picLocks noChangeAspect="1"/>
          </p:cNvPicPr>
          <p:nvPr/>
        </p:nvPicPr>
        <p:blipFill>
          <a:blip r:embed="rId3"/>
          <a:stretch>
            <a:fillRect/>
          </a:stretch>
        </p:blipFill>
        <p:spPr>
          <a:xfrm>
            <a:off x="6750646" y="3527182"/>
            <a:ext cx="235857" cy="235857"/>
          </a:xfrm>
          <a:prstGeom prst="rect">
            <a:avLst/>
          </a:prstGeom>
        </p:spPr>
      </p:pic>
      <p:sp>
        <p:nvSpPr>
          <p:cNvPr id="34" name="文本框 33">
            <a:extLst>
              <a:ext uri="{FF2B5EF4-FFF2-40B4-BE49-F238E27FC236}">
                <a16:creationId xmlns:a16="http://schemas.microsoft.com/office/drawing/2014/main" id="{2B4575F0-4C18-7178-D501-3C7DDC379D61}"/>
              </a:ext>
            </a:extLst>
          </p:cNvPr>
          <p:cNvSpPr txBox="1"/>
          <p:nvPr/>
        </p:nvSpPr>
        <p:spPr>
          <a:xfrm>
            <a:off x="457200" y="4672383"/>
            <a:ext cx="3027679" cy="327782"/>
          </a:xfrm>
          <a:prstGeom prst="rect">
            <a:avLst/>
          </a:prstGeom>
          <a:solidFill>
            <a:srgbClr val="A5DFF5"/>
          </a:solidFill>
          <a:ln w="6350">
            <a:solidFill>
              <a:schemeClr val="tx1"/>
            </a:solidFill>
          </a:ln>
        </p:spPr>
        <p:txBody>
          <a:bodyPr wrap="square">
            <a:spAutoFit/>
          </a:bodyPr>
          <a:lstStyle/>
          <a:p>
            <a:pPr algn="ctr"/>
            <a:r>
              <a:rPr kumimoji="1" lang="en-US" altLang="zh-CN" sz="1530" dirty="0"/>
              <a:t>Host DRAM</a:t>
            </a:r>
          </a:p>
        </p:txBody>
      </p:sp>
      <p:sp>
        <p:nvSpPr>
          <p:cNvPr id="39" name="文本框 38">
            <a:extLst>
              <a:ext uri="{FF2B5EF4-FFF2-40B4-BE49-F238E27FC236}">
                <a16:creationId xmlns:a16="http://schemas.microsoft.com/office/drawing/2014/main" id="{C514471D-1BBF-E99A-0396-947C1323ABE1}"/>
              </a:ext>
            </a:extLst>
          </p:cNvPr>
          <p:cNvSpPr txBox="1"/>
          <p:nvPr/>
        </p:nvSpPr>
        <p:spPr>
          <a:xfrm>
            <a:off x="5536392" y="4672382"/>
            <a:ext cx="3027679" cy="327782"/>
          </a:xfrm>
          <a:prstGeom prst="rect">
            <a:avLst/>
          </a:prstGeom>
          <a:solidFill>
            <a:srgbClr val="A5DFF5"/>
          </a:solidFill>
          <a:ln w="6350">
            <a:solidFill>
              <a:schemeClr val="tx1"/>
            </a:solidFill>
          </a:ln>
        </p:spPr>
        <p:txBody>
          <a:bodyPr wrap="square">
            <a:spAutoFit/>
          </a:bodyPr>
          <a:lstStyle/>
          <a:p>
            <a:pPr algn="ctr"/>
            <a:r>
              <a:rPr kumimoji="1" lang="en-US" altLang="zh-CN" sz="1530" dirty="0"/>
              <a:t>Host DRAM</a:t>
            </a:r>
          </a:p>
        </p:txBody>
      </p:sp>
      <p:grpSp>
        <p:nvGrpSpPr>
          <p:cNvPr id="80" name="组合 79">
            <a:extLst>
              <a:ext uri="{FF2B5EF4-FFF2-40B4-BE49-F238E27FC236}">
                <a16:creationId xmlns:a16="http://schemas.microsoft.com/office/drawing/2014/main" id="{990CF681-70FF-2D31-8A69-8A69C9A3ACAF}"/>
              </a:ext>
            </a:extLst>
          </p:cNvPr>
          <p:cNvGrpSpPr/>
          <p:nvPr/>
        </p:nvGrpSpPr>
        <p:grpSpPr>
          <a:xfrm>
            <a:off x="4938282" y="2935722"/>
            <a:ext cx="3068498" cy="1166530"/>
            <a:chOff x="1551608" y="3515694"/>
            <a:chExt cx="3409442" cy="1296144"/>
          </a:xfrm>
        </p:grpSpPr>
        <p:cxnSp>
          <p:nvCxnSpPr>
            <p:cNvPr id="91" name="直线连接符 90">
              <a:extLst>
                <a:ext uri="{FF2B5EF4-FFF2-40B4-BE49-F238E27FC236}">
                  <a16:creationId xmlns:a16="http://schemas.microsoft.com/office/drawing/2014/main" id="{0F9C595A-3554-5873-D3DB-2EB26940ECE7}"/>
                </a:ext>
              </a:extLst>
            </p:cNvPr>
            <p:cNvCxnSpPr>
              <a:cxnSpLocks/>
            </p:cNvCxnSpPr>
            <p:nvPr/>
          </p:nvCxnSpPr>
          <p:spPr>
            <a:xfrm>
              <a:off x="1551608" y="3515694"/>
              <a:ext cx="432048"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C0B8F80D-F3CB-8EAB-EF74-4825A7B2BC1A}"/>
                </a:ext>
              </a:extLst>
            </p:cNvPr>
            <p:cNvCxnSpPr>
              <a:cxnSpLocks/>
            </p:cNvCxnSpPr>
            <p:nvPr/>
          </p:nvCxnSpPr>
          <p:spPr>
            <a:xfrm>
              <a:off x="1983656" y="3515694"/>
              <a:ext cx="0" cy="1296144"/>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93" name="矩形 92">
              <a:extLst>
                <a:ext uri="{FF2B5EF4-FFF2-40B4-BE49-F238E27FC236}">
                  <a16:creationId xmlns:a16="http://schemas.microsoft.com/office/drawing/2014/main" id="{130020F6-4260-B934-579D-30DCC886E5BF}"/>
                </a:ext>
              </a:extLst>
            </p:cNvPr>
            <p:cNvSpPr/>
            <p:nvPr/>
          </p:nvSpPr>
          <p:spPr>
            <a:xfrm>
              <a:off x="1983656" y="3645768"/>
              <a:ext cx="2977394" cy="93610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pic>
        <p:nvPicPr>
          <p:cNvPr id="81" name="图片 80">
            <a:extLst>
              <a:ext uri="{FF2B5EF4-FFF2-40B4-BE49-F238E27FC236}">
                <a16:creationId xmlns:a16="http://schemas.microsoft.com/office/drawing/2014/main" id="{E6749442-3542-74D8-2D99-468B86F4A0AE}"/>
              </a:ext>
            </a:extLst>
          </p:cNvPr>
          <p:cNvPicPr>
            <a:picLocks noChangeAspect="1"/>
          </p:cNvPicPr>
          <p:nvPr/>
        </p:nvPicPr>
        <p:blipFill>
          <a:blip r:embed="rId4"/>
          <a:stretch>
            <a:fillRect/>
          </a:stretch>
        </p:blipFill>
        <p:spPr>
          <a:xfrm>
            <a:off x="5532992" y="3125852"/>
            <a:ext cx="324000" cy="324000"/>
          </a:xfrm>
          <a:prstGeom prst="rect">
            <a:avLst/>
          </a:prstGeom>
        </p:spPr>
      </p:pic>
      <p:pic>
        <p:nvPicPr>
          <p:cNvPr id="82" name="图片 81">
            <a:extLst>
              <a:ext uri="{FF2B5EF4-FFF2-40B4-BE49-F238E27FC236}">
                <a16:creationId xmlns:a16="http://schemas.microsoft.com/office/drawing/2014/main" id="{E93EB4D4-3C72-0F03-DF78-9E3D27C34EE1}"/>
              </a:ext>
            </a:extLst>
          </p:cNvPr>
          <p:cNvPicPr>
            <a:picLocks noChangeAspect="1"/>
          </p:cNvPicPr>
          <p:nvPr/>
        </p:nvPicPr>
        <p:blipFill>
          <a:blip r:embed="rId4"/>
          <a:stretch>
            <a:fillRect/>
          </a:stretch>
        </p:blipFill>
        <p:spPr>
          <a:xfrm>
            <a:off x="5987348" y="3125852"/>
            <a:ext cx="324000" cy="324000"/>
          </a:xfrm>
          <a:prstGeom prst="rect">
            <a:avLst/>
          </a:prstGeom>
        </p:spPr>
      </p:pic>
      <p:pic>
        <p:nvPicPr>
          <p:cNvPr id="83" name="图片 82">
            <a:extLst>
              <a:ext uri="{FF2B5EF4-FFF2-40B4-BE49-F238E27FC236}">
                <a16:creationId xmlns:a16="http://schemas.microsoft.com/office/drawing/2014/main" id="{F0B02752-92BA-2B5E-B9D6-C7F36941CA84}"/>
              </a:ext>
            </a:extLst>
          </p:cNvPr>
          <p:cNvPicPr>
            <a:picLocks noChangeAspect="1"/>
          </p:cNvPicPr>
          <p:nvPr/>
        </p:nvPicPr>
        <p:blipFill>
          <a:blip r:embed="rId4"/>
          <a:stretch>
            <a:fillRect/>
          </a:stretch>
        </p:blipFill>
        <p:spPr>
          <a:xfrm>
            <a:off x="5532992" y="3478948"/>
            <a:ext cx="324000" cy="324000"/>
          </a:xfrm>
          <a:prstGeom prst="rect">
            <a:avLst/>
          </a:prstGeom>
        </p:spPr>
      </p:pic>
      <p:pic>
        <p:nvPicPr>
          <p:cNvPr id="84" name="图片 83">
            <a:extLst>
              <a:ext uri="{FF2B5EF4-FFF2-40B4-BE49-F238E27FC236}">
                <a16:creationId xmlns:a16="http://schemas.microsoft.com/office/drawing/2014/main" id="{2901736C-0C5E-9602-75E9-6BCDCCEF8320}"/>
              </a:ext>
            </a:extLst>
          </p:cNvPr>
          <p:cNvPicPr>
            <a:picLocks noChangeAspect="1"/>
          </p:cNvPicPr>
          <p:nvPr/>
        </p:nvPicPr>
        <p:blipFill>
          <a:blip r:embed="rId4"/>
          <a:stretch>
            <a:fillRect/>
          </a:stretch>
        </p:blipFill>
        <p:spPr>
          <a:xfrm>
            <a:off x="5982863" y="3478948"/>
            <a:ext cx="324000" cy="324000"/>
          </a:xfrm>
          <a:prstGeom prst="rect">
            <a:avLst/>
          </a:prstGeom>
        </p:spPr>
      </p:pic>
      <p:grpSp>
        <p:nvGrpSpPr>
          <p:cNvPr id="85" name="组合 84">
            <a:extLst>
              <a:ext uri="{FF2B5EF4-FFF2-40B4-BE49-F238E27FC236}">
                <a16:creationId xmlns:a16="http://schemas.microsoft.com/office/drawing/2014/main" id="{7C105231-C88A-B40E-A150-9612174D636D}"/>
              </a:ext>
            </a:extLst>
          </p:cNvPr>
          <p:cNvGrpSpPr/>
          <p:nvPr/>
        </p:nvGrpSpPr>
        <p:grpSpPr>
          <a:xfrm>
            <a:off x="2981915" y="2929189"/>
            <a:ext cx="2073830" cy="1530277"/>
            <a:chOff x="255464" y="3461448"/>
            <a:chExt cx="2304256" cy="1700308"/>
          </a:xfrm>
          <a:solidFill>
            <a:schemeClr val="bg1"/>
          </a:solidFill>
        </p:grpSpPr>
        <p:sp>
          <p:nvSpPr>
            <p:cNvPr id="89" name="云形 88">
              <a:extLst>
                <a:ext uri="{FF2B5EF4-FFF2-40B4-BE49-F238E27FC236}">
                  <a16:creationId xmlns:a16="http://schemas.microsoft.com/office/drawing/2014/main" id="{7FC07712-4169-E607-B5B5-1FD1849B75CF}"/>
                </a:ext>
              </a:extLst>
            </p:cNvPr>
            <p:cNvSpPr/>
            <p:nvPr/>
          </p:nvSpPr>
          <p:spPr>
            <a:xfrm>
              <a:off x="399480" y="3537861"/>
              <a:ext cx="2160240" cy="1519598"/>
            </a:xfrm>
            <a:prstGeom prst="cloud">
              <a:avLst/>
            </a:prstGeom>
            <a:grpFill/>
            <a:ln w="635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0" name="矩形 89">
              <a:extLst>
                <a:ext uri="{FF2B5EF4-FFF2-40B4-BE49-F238E27FC236}">
                  <a16:creationId xmlns:a16="http://schemas.microsoft.com/office/drawing/2014/main" id="{391F9463-1286-F2F7-E234-C67A26B2011C}"/>
                </a:ext>
              </a:extLst>
            </p:cNvPr>
            <p:cNvSpPr/>
            <p:nvPr/>
          </p:nvSpPr>
          <p:spPr>
            <a:xfrm>
              <a:off x="255464" y="3461448"/>
              <a:ext cx="1512168" cy="1700308"/>
            </a:xfrm>
            <a:prstGeom prst="rect">
              <a:avLst/>
            </a:prstGeom>
            <a:grp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sp>
        <p:nvSpPr>
          <p:cNvPr id="86" name="文本框 85">
            <a:extLst>
              <a:ext uri="{FF2B5EF4-FFF2-40B4-BE49-F238E27FC236}">
                <a16:creationId xmlns:a16="http://schemas.microsoft.com/office/drawing/2014/main" id="{48AF0BE6-BC94-0837-073C-F45F9CD47E7E}"/>
              </a:ext>
            </a:extLst>
          </p:cNvPr>
          <p:cNvSpPr txBox="1"/>
          <p:nvPr/>
        </p:nvSpPr>
        <p:spPr>
          <a:xfrm>
            <a:off x="5025650" y="2734920"/>
            <a:ext cx="1535355" cy="341632"/>
          </a:xfrm>
          <a:prstGeom prst="rect">
            <a:avLst/>
          </a:prstGeom>
          <a:noFill/>
        </p:spPr>
        <p:txBody>
          <a:bodyPr wrap="square">
            <a:spAutoFit/>
          </a:bodyPr>
          <a:lstStyle/>
          <a:p>
            <a:pPr algn="ctr"/>
            <a:r>
              <a:rPr kumimoji="1" lang="en-US" altLang="zh-CN" sz="1620" dirty="0"/>
              <a:t>NIC cores</a:t>
            </a:r>
            <a:endParaRPr lang="zh-CN" altLang="en-US" sz="1620" dirty="0"/>
          </a:p>
        </p:txBody>
      </p:sp>
      <p:sp>
        <p:nvSpPr>
          <p:cNvPr id="87" name="文本框 86">
            <a:extLst>
              <a:ext uri="{FF2B5EF4-FFF2-40B4-BE49-F238E27FC236}">
                <a16:creationId xmlns:a16="http://schemas.microsoft.com/office/drawing/2014/main" id="{596953D2-AAF9-69C8-7B9F-C365F61DBD26}"/>
              </a:ext>
            </a:extLst>
          </p:cNvPr>
          <p:cNvSpPr txBox="1"/>
          <p:nvPr/>
        </p:nvSpPr>
        <p:spPr>
          <a:xfrm>
            <a:off x="3653838" y="3342082"/>
            <a:ext cx="1535355" cy="341632"/>
          </a:xfrm>
          <a:prstGeom prst="rect">
            <a:avLst/>
          </a:prstGeom>
          <a:noFill/>
        </p:spPr>
        <p:txBody>
          <a:bodyPr wrap="square">
            <a:spAutoFit/>
          </a:bodyPr>
          <a:lstStyle/>
          <a:p>
            <a:pPr algn="ctr"/>
            <a:r>
              <a:rPr kumimoji="1" lang="en-US" altLang="zh-CN" sz="1620" dirty="0"/>
              <a:t>Network</a:t>
            </a:r>
            <a:endParaRPr lang="zh-CN" altLang="en-US" sz="1620" dirty="0"/>
          </a:p>
        </p:txBody>
      </p:sp>
      <p:sp>
        <p:nvSpPr>
          <p:cNvPr id="88" name="文本框 87">
            <a:extLst>
              <a:ext uri="{FF2B5EF4-FFF2-40B4-BE49-F238E27FC236}">
                <a16:creationId xmlns:a16="http://schemas.microsoft.com/office/drawing/2014/main" id="{5DA48D83-8622-9C9F-3176-2EDBDC4E9892}"/>
              </a:ext>
            </a:extLst>
          </p:cNvPr>
          <p:cNvSpPr txBox="1"/>
          <p:nvPr/>
        </p:nvSpPr>
        <p:spPr>
          <a:xfrm>
            <a:off x="5223780" y="3885390"/>
            <a:ext cx="2073774" cy="590931"/>
          </a:xfrm>
          <a:prstGeom prst="rect">
            <a:avLst/>
          </a:prstGeom>
          <a:noFill/>
        </p:spPr>
        <p:txBody>
          <a:bodyPr wrap="square">
            <a:spAutoFit/>
          </a:bodyPr>
          <a:lstStyle/>
          <a:p>
            <a:pPr algn="ctr"/>
            <a:r>
              <a:rPr kumimoji="1" lang="en-US" altLang="zh-CN" sz="1620" dirty="0">
                <a:solidFill>
                  <a:schemeClr val="accent6"/>
                </a:solidFill>
              </a:rPr>
              <a:t>One-sided </a:t>
            </a:r>
          </a:p>
          <a:p>
            <a:pPr algn="ctr"/>
            <a:r>
              <a:rPr kumimoji="1" lang="en-US" altLang="zh-CN" sz="1620" dirty="0">
                <a:solidFill>
                  <a:schemeClr val="accent6"/>
                </a:solidFill>
              </a:rPr>
              <a:t>Two-sided</a:t>
            </a:r>
            <a:endParaRPr lang="zh-CN" altLang="en-US" sz="1620" dirty="0">
              <a:solidFill>
                <a:schemeClr val="accent6"/>
              </a:solidFill>
            </a:endParaRPr>
          </a:p>
        </p:txBody>
      </p:sp>
      <p:sp>
        <p:nvSpPr>
          <p:cNvPr id="2" name="标题 1">
            <a:extLst>
              <a:ext uri="{FF2B5EF4-FFF2-40B4-BE49-F238E27FC236}">
                <a16:creationId xmlns:a16="http://schemas.microsoft.com/office/drawing/2014/main" id="{E2AF0BDE-B614-FE50-DF17-A1699BD96D34}"/>
              </a:ext>
            </a:extLst>
          </p:cNvPr>
          <p:cNvSpPr>
            <a:spLocks noGrp="1"/>
          </p:cNvSpPr>
          <p:nvPr>
            <p:ph type="title"/>
          </p:nvPr>
        </p:nvSpPr>
        <p:spPr/>
        <p:txBody>
          <a:bodyPr/>
          <a:lstStyle/>
          <a:p>
            <a:r>
              <a:rPr kumimoji="1" lang="en-US" altLang="zh-CN" dirty="0"/>
              <a:t>From RNIC         </a:t>
            </a:r>
            <a:r>
              <a:rPr kumimoji="1" lang="en-US" altLang="zh-CN" dirty="0" err="1"/>
              <a:t>SmartNIC</a:t>
            </a:r>
            <a:r>
              <a:rPr kumimoji="1" lang="en-US" altLang="zh-CN" dirty="0"/>
              <a:t>: larger offloading design spaces </a:t>
            </a:r>
            <a:endParaRPr kumimoji="1" lang="zh-CN" altLang="en-US" dirty="0"/>
          </a:p>
        </p:txBody>
      </p:sp>
      <p:sp>
        <p:nvSpPr>
          <p:cNvPr id="3" name="内容占位符 2">
            <a:extLst>
              <a:ext uri="{FF2B5EF4-FFF2-40B4-BE49-F238E27FC236}">
                <a16:creationId xmlns:a16="http://schemas.microsoft.com/office/drawing/2014/main" id="{13D5DE8A-4A45-CEA4-03E5-2C6F8D26A6B0}"/>
              </a:ext>
            </a:extLst>
          </p:cNvPr>
          <p:cNvSpPr>
            <a:spLocks noGrp="1"/>
          </p:cNvSpPr>
          <p:nvPr>
            <p:ph idx="1"/>
          </p:nvPr>
        </p:nvSpPr>
        <p:spPr>
          <a:xfrm>
            <a:off x="457200" y="1212390"/>
            <a:ext cx="8229600" cy="887436"/>
          </a:xfrm>
        </p:spPr>
        <p:txBody>
          <a:bodyPr>
            <a:normAutofit fontScale="92500"/>
          </a:bodyPr>
          <a:lstStyle/>
          <a:p>
            <a:r>
              <a:rPr kumimoji="1" lang="en-US" altLang="zh-CN" dirty="0"/>
              <a:t>The central processing unit RDMA-capable NIC (RNIC) are NIC cores</a:t>
            </a:r>
          </a:p>
          <a:p>
            <a:pPr lvl="1"/>
            <a:r>
              <a:rPr kumimoji="1" lang="en-US" altLang="zh-CN" dirty="0"/>
              <a:t>ASIC that implements one-sided and two-sided operations (not programmable) </a:t>
            </a:r>
          </a:p>
          <a:p>
            <a:pPr lvl="1"/>
            <a:endParaRPr kumimoji="1" lang="zh-CN" altLang="en-US" dirty="0"/>
          </a:p>
        </p:txBody>
      </p:sp>
      <p:sp>
        <p:nvSpPr>
          <p:cNvPr id="5" name="内容占位符 2">
            <a:extLst>
              <a:ext uri="{FF2B5EF4-FFF2-40B4-BE49-F238E27FC236}">
                <a16:creationId xmlns:a16="http://schemas.microsoft.com/office/drawing/2014/main" id="{08ED4DF1-C9C9-CCDD-F15D-17B075F4C995}"/>
              </a:ext>
            </a:extLst>
          </p:cNvPr>
          <p:cNvSpPr txBox="1">
            <a:spLocks/>
          </p:cNvSpPr>
          <p:nvPr/>
        </p:nvSpPr>
        <p:spPr>
          <a:xfrm>
            <a:off x="548817" y="2022813"/>
            <a:ext cx="7452828" cy="457836"/>
          </a:xfrm>
          <a:prstGeom prst="rect">
            <a:avLst/>
          </a:prstGeom>
          <a:solidFill>
            <a:srgbClr val="FAEADC"/>
          </a:solidFill>
          <a:ln w="3810">
            <a:solidFill>
              <a:schemeClr val="tx1"/>
            </a:solidFill>
          </a:ln>
        </p:spPr>
        <p:txBody>
          <a:bodyPr vert="horz" lIns="82296" tIns="41148" rIns="82296" bIns="41148" rtlCol="0">
            <a:no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kumimoji="1" lang="en-US" altLang="zh-CN" sz="1620" b="0" dirty="0" err="1"/>
              <a:t>SmartNIC</a:t>
            </a:r>
            <a:r>
              <a:rPr kumimoji="1" lang="en-US" altLang="zh-CN" sz="1620" b="0" dirty="0"/>
              <a:t> </a:t>
            </a:r>
            <a:r>
              <a:rPr kumimoji="1" lang="en-US" altLang="zh-CN" sz="2160" dirty="0">
                <a:solidFill>
                  <a:srgbClr val="C00000"/>
                </a:solidFill>
              </a:rPr>
              <a:t>extends RNIC </a:t>
            </a:r>
            <a:r>
              <a:rPr kumimoji="1" lang="en-US" altLang="zh-CN" sz="1620" b="0" dirty="0"/>
              <a:t>to support programmable capabilities  </a:t>
            </a:r>
          </a:p>
        </p:txBody>
      </p:sp>
      <p:cxnSp>
        <p:nvCxnSpPr>
          <p:cNvPr id="24" name="肘形连接符 23">
            <a:extLst>
              <a:ext uri="{FF2B5EF4-FFF2-40B4-BE49-F238E27FC236}">
                <a16:creationId xmlns:a16="http://schemas.microsoft.com/office/drawing/2014/main" id="{4A184359-9501-763C-79EE-55CB779D2997}"/>
              </a:ext>
            </a:extLst>
          </p:cNvPr>
          <p:cNvCxnSpPr>
            <a:cxnSpLocks/>
          </p:cNvCxnSpPr>
          <p:nvPr/>
        </p:nvCxnSpPr>
        <p:spPr>
          <a:xfrm rot="16200000" flipH="1">
            <a:off x="1051087" y="3619803"/>
            <a:ext cx="1467367" cy="766348"/>
          </a:xfrm>
          <a:prstGeom prst="bentConnector3">
            <a:avLst>
              <a:gd name="adj1" fmla="val 747"/>
            </a:avLst>
          </a:prstGeom>
          <a:ln w="25400">
            <a:tailEnd type="arrow" w="lg" len="lg"/>
          </a:ln>
        </p:spPr>
        <p:style>
          <a:lnRef idx="1">
            <a:schemeClr val="accent1"/>
          </a:lnRef>
          <a:fillRef idx="0">
            <a:schemeClr val="accent1"/>
          </a:fillRef>
          <a:effectRef idx="0">
            <a:schemeClr val="accent1"/>
          </a:effectRef>
          <a:fontRef idx="minor">
            <a:schemeClr val="tx1"/>
          </a:fontRef>
        </p:style>
      </p:cxnSp>
      <p:grpSp>
        <p:nvGrpSpPr>
          <p:cNvPr id="78" name="组合 77">
            <a:extLst>
              <a:ext uri="{FF2B5EF4-FFF2-40B4-BE49-F238E27FC236}">
                <a16:creationId xmlns:a16="http://schemas.microsoft.com/office/drawing/2014/main" id="{5E89C28F-2871-2391-6986-E9AAA617D577}"/>
              </a:ext>
            </a:extLst>
          </p:cNvPr>
          <p:cNvGrpSpPr/>
          <p:nvPr/>
        </p:nvGrpSpPr>
        <p:grpSpPr>
          <a:xfrm>
            <a:off x="-554770" y="2734921"/>
            <a:ext cx="4315639" cy="1741408"/>
            <a:chOff x="-616411" y="2937835"/>
            <a:chExt cx="4795154" cy="1934897"/>
          </a:xfrm>
        </p:grpSpPr>
        <p:grpSp>
          <p:nvGrpSpPr>
            <p:cNvPr id="16" name="组合 15">
              <a:extLst>
                <a:ext uri="{FF2B5EF4-FFF2-40B4-BE49-F238E27FC236}">
                  <a16:creationId xmlns:a16="http://schemas.microsoft.com/office/drawing/2014/main" id="{CEB7AC73-456B-A6A9-1DC5-BA2EA85582E6}"/>
                </a:ext>
              </a:extLst>
            </p:cNvPr>
            <p:cNvGrpSpPr/>
            <p:nvPr/>
          </p:nvGrpSpPr>
          <p:grpSpPr>
            <a:xfrm>
              <a:off x="1557330" y="3160948"/>
              <a:ext cx="1794477" cy="1296144"/>
              <a:chOff x="1551608" y="3515694"/>
              <a:chExt cx="1794477" cy="1296144"/>
            </a:xfrm>
          </p:grpSpPr>
          <p:cxnSp>
            <p:nvCxnSpPr>
              <p:cNvPr id="10" name="直线连接符 9">
                <a:extLst>
                  <a:ext uri="{FF2B5EF4-FFF2-40B4-BE49-F238E27FC236}">
                    <a16:creationId xmlns:a16="http://schemas.microsoft.com/office/drawing/2014/main" id="{ED33C65E-9A47-3641-BDDE-CA77F831DDB1}"/>
                  </a:ext>
                </a:extLst>
              </p:cNvPr>
              <p:cNvCxnSpPr>
                <a:cxnSpLocks/>
              </p:cNvCxnSpPr>
              <p:nvPr/>
            </p:nvCxnSpPr>
            <p:spPr>
              <a:xfrm>
                <a:off x="1551608" y="3515694"/>
                <a:ext cx="432048"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3903EF80-11CD-C25C-EAC8-D9A402702594}"/>
                  </a:ext>
                </a:extLst>
              </p:cNvPr>
              <p:cNvCxnSpPr>
                <a:cxnSpLocks/>
              </p:cNvCxnSpPr>
              <p:nvPr/>
            </p:nvCxnSpPr>
            <p:spPr>
              <a:xfrm>
                <a:off x="1983656" y="3515694"/>
                <a:ext cx="0" cy="1296144"/>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E28B4D24-6B11-63D0-CAF4-4980C845448D}"/>
                  </a:ext>
                </a:extLst>
              </p:cNvPr>
              <p:cNvSpPr/>
              <p:nvPr/>
            </p:nvSpPr>
            <p:spPr>
              <a:xfrm>
                <a:off x="1983656" y="3645768"/>
                <a:ext cx="1362429" cy="93610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pic>
          <p:nvPicPr>
            <p:cNvPr id="17" name="图片 16">
              <a:extLst>
                <a:ext uri="{FF2B5EF4-FFF2-40B4-BE49-F238E27FC236}">
                  <a16:creationId xmlns:a16="http://schemas.microsoft.com/office/drawing/2014/main" id="{38678BAF-F302-081D-76C1-E23EAD41C667}"/>
                </a:ext>
              </a:extLst>
            </p:cNvPr>
            <p:cNvPicPr>
              <a:picLocks noChangeAspect="1"/>
            </p:cNvPicPr>
            <p:nvPr/>
          </p:nvPicPr>
          <p:blipFill>
            <a:blip r:embed="rId4"/>
            <a:stretch>
              <a:fillRect/>
            </a:stretch>
          </p:blipFill>
          <p:spPr>
            <a:xfrm>
              <a:off x="2218119" y="3372204"/>
              <a:ext cx="360000" cy="360000"/>
            </a:xfrm>
            <a:prstGeom prst="rect">
              <a:avLst/>
            </a:prstGeom>
          </p:spPr>
        </p:pic>
        <p:pic>
          <p:nvPicPr>
            <p:cNvPr id="18" name="图片 17">
              <a:extLst>
                <a:ext uri="{FF2B5EF4-FFF2-40B4-BE49-F238E27FC236}">
                  <a16:creationId xmlns:a16="http://schemas.microsoft.com/office/drawing/2014/main" id="{7F1C69A9-7DC5-5117-5BB4-A9E75369E231}"/>
                </a:ext>
              </a:extLst>
            </p:cNvPr>
            <p:cNvPicPr>
              <a:picLocks noChangeAspect="1"/>
            </p:cNvPicPr>
            <p:nvPr/>
          </p:nvPicPr>
          <p:blipFill>
            <a:blip r:embed="rId4"/>
            <a:stretch>
              <a:fillRect/>
            </a:stretch>
          </p:blipFill>
          <p:spPr>
            <a:xfrm>
              <a:off x="2722959" y="3372204"/>
              <a:ext cx="360000" cy="360000"/>
            </a:xfrm>
            <a:prstGeom prst="rect">
              <a:avLst/>
            </a:prstGeom>
          </p:spPr>
        </p:pic>
        <p:pic>
          <p:nvPicPr>
            <p:cNvPr id="20" name="图片 19">
              <a:extLst>
                <a:ext uri="{FF2B5EF4-FFF2-40B4-BE49-F238E27FC236}">
                  <a16:creationId xmlns:a16="http://schemas.microsoft.com/office/drawing/2014/main" id="{6B808286-593B-F525-DCF4-26ED158B36FA}"/>
                </a:ext>
              </a:extLst>
            </p:cNvPr>
            <p:cNvPicPr>
              <a:picLocks noChangeAspect="1"/>
            </p:cNvPicPr>
            <p:nvPr/>
          </p:nvPicPr>
          <p:blipFill>
            <a:blip r:embed="rId4"/>
            <a:stretch>
              <a:fillRect/>
            </a:stretch>
          </p:blipFill>
          <p:spPr>
            <a:xfrm>
              <a:off x="2218119" y="3764533"/>
              <a:ext cx="360000" cy="360000"/>
            </a:xfrm>
            <a:prstGeom prst="rect">
              <a:avLst/>
            </a:prstGeom>
          </p:spPr>
        </p:pic>
        <p:pic>
          <p:nvPicPr>
            <p:cNvPr id="21" name="图片 20">
              <a:extLst>
                <a:ext uri="{FF2B5EF4-FFF2-40B4-BE49-F238E27FC236}">
                  <a16:creationId xmlns:a16="http://schemas.microsoft.com/office/drawing/2014/main" id="{3A28C4EA-47C7-98ED-400C-0CE1F75689F2}"/>
                </a:ext>
              </a:extLst>
            </p:cNvPr>
            <p:cNvPicPr>
              <a:picLocks noChangeAspect="1"/>
            </p:cNvPicPr>
            <p:nvPr/>
          </p:nvPicPr>
          <p:blipFill>
            <a:blip r:embed="rId4"/>
            <a:stretch>
              <a:fillRect/>
            </a:stretch>
          </p:blipFill>
          <p:spPr>
            <a:xfrm>
              <a:off x="2717976" y="3764533"/>
              <a:ext cx="360000" cy="360000"/>
            </a:xfrm>
            <a:prstGeom prst="rect">
              <a:avLst/>
            </a:prstGeom>
          </p:spPr>
        </p:pic>
        <p:grpSp>
          <p:nvGrpSpPr>
            <p:cNvPr id="8" name="组合 7">
              <a:extLst>
                <a:ext uri="{FF2B5EF4-FFF2-40B4-BE49-F238E27FC236}">
                  <a16:creationId xmlns:a16="http://schemas.microsoft.com/office/drawing/2014/main" id="{7F4EA11F-7422-A87D-EB97-53B0080E1F9F}"/>
                </a:ext>
              </a:extLst>
            </p:cNvPr>
            <p:cNvGrpSpPr/>
            <p:nvPr/>
          </p:nvGrpSpPr>
          <p:grpSpPr>
            <a:xfrm>
              <a:off x="-616411" y="3153689"/>
              <a:ext cx="2304256" cy="1700308"/>
              <a:chOff x="255464" y="3461448"/>
              <a:chExt cx="2304256" cy="1700308"/>
            </a:xfrm>
            <a:solidFill>
              <a:schemeClr val="bg1"/>
            </a:solidFill>
          </p:grpSpPr>
          <p:sp>
            <p:nvSpPr>
              <p:cNvPr id="6" name="云形 5">
                <a:extLst>
                  <a:ext uri="{FF2B5EF4-FFF2-40B4-BE49-F238E27FC236}">
                    <a16:creationId xmlns:a16="http://schemas.microsoft.com/office/drawing/2014/main" id="{0B509E42-4B3A-658C-AEE8-8B1AE2BDC54D}"/>
                  </a:ext>
                </a:extLst>
              </p:cNvPr>
              <p:cNvSpPr/>
              <p:nvPr/>
            </p:nvSpPr>
            <p:spPr>
              <a:xfrm>
                <a:off x="399480" y="3537861"/>
                <a:ext cx="2160240" cy="1519598"/>
              </a:xfrm>
              <a:prstGeom prst="cloud">
                <a:avLst/>
              </a:prstGeom>
              <a:grpFill/>
              <a:ln w="635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 name="矩形 6">
                <a:extLst>
                  <a:ext uri="{FF2B5EF4-FFF2-40B4-BE49-F238E27FC236}">
                    <a16:creationId xmlns:a16="http://schemas.microsoft.com/office/drawing/2014/main" id="{E689C591-CE77-68F1-53ED-FFD3EE6CD2EE}"/>
                  </a:ext>
                </a:extLst>
              </p:cNvPr>
              <p:cNvSpPr/>
              <p:nvPr/>
            </p:nvSpPr>
            <p:spPr>
              <a:xfrm>
                <a:off x="255464" y="3461448"/>
                <a:ext cx="1512168" cy="1700308"/>
              </a:xfrm>
              <a:prstGeom prst="rect">
                <a:avLst/>
              </a:prstGeom>
              <a:grp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sp>
          <p:nvSpPr>
            <p:cNvPr id="27" name="文本框 26">
              <a:extLst>
                <a:ext uri="{FF2B5EF4-FFF2-40B4-BE49-F238E27FC236}">
                  <a16:creationId xmlns:a16="http://schemas.microsoft.com/office/drawing/2014/main" id="{B2F435D3-A4BD-5A52-027D-5812DF4DA1AD}"/>
                </a:ext>
              </a:extLst>
            </p:cNvPr>
            <p:cNvSpPr txBox="1"/>
            <p:nvPr/>
          </p:nvSpPr>
          <p:spPr>
            <a:xfrm>
              <a:off x="1831861" y="2937835"/>
              <a:ext cx="1705950" cy="379591"/>
            </a:xfrm>
            <a:prstGeom prst="rect">
              <a:avLst/>
            </a:prstGeom>
            <a:noFill/>
          </p:spPr>
          <p:txBody>
            <a:bodyPr wrap="square">
              <a:spAutoFit/>
            </a:bodyPr>
            <a:lstStyle/>
            <a:p>
              <a:pPr algn="ctr"/>
              <a:r>
                <a:rPr kumimoji="1" lang="en-US" altLang="zh-CN" sz="1620" dirty="0"/>
                <a:t>NIC cores</a:t>
              </a:r>
              <a:endParaRPr lang="zh-CN" altLang="en-US" sz="1620" dirty="0"/>
            </a:p>
          </p:txBody>
        </p:sp>
        <p:sp>
          <p:nvSpPr>
            <p:cNvPr id="28" name="文本框 27">
              <a:extLst>
                <a:ext uri="{FF2B5EF4-FFF2-40B4-BE49-F238E27FC236}">
                  <a16:creationId xmlns:a16="http://schemas.microsoft.com/office/drawing/2014/main" id="{84ECB8CE-A9F4-D343-4D1F-DA40B4D501DB}"/>
                </a:ext>
              </a:extLst>
            </p:cNvPr>
            <p:cNvSpPr txBox="1"/>
            <p:nvPr/>
          </p:nvSpPr>
          <p:spPr>
            <a:xfrm>
              <a:off x="130170" y="3612460"/>
              <a:ext cx="1705950" cy="379591"/>
            </a:xfrm>
            <a:prstGeom prst="rect">
              <a:avLst/>
            </a:prstGeom>
            <a:noFill/>
          </p:spPr>
          <p:txBody>
            <a:bodyPr wrap="square">
              <a:spAutoFit/>
            </a:bodyPr>
            <a:lstStyle/>
            <a:p>
              <a:pPr algn="ctr"/>
              <a:r>
                <a:rPr kumimoji="1" lang="en-US" altLang="zh-CN" sz="1620" dirty="0"/>
                <a:t>Network</a:t>
              </a:r>
              <a:endParaRPr lang="zh-CN" altLang="en-US" sz="1620" dirty="0"/>
            </a:p>
          </p:txBody>
        </p:sp>
        <p:sp>
          <p:nvSpPr>
            <p:cNvPr id="29" name="文本框 28">
              <a:extLst>
                <a:ext uri="{FF2B5EF4-FFF2-40B4-BE49-F238E27FC236}">
                  <a16:creationId xmlns:a16="http://schemas.microsoft.com/office/drawing/2014/main" id="{9118754E-0340-E0B2-A71E-42D528150302}"/>
                </a:ext>
              </a:extLst>
            </p:cNvPr>
            <p:cNvSpPr txBox="1"/>
            <p:nvPr/>
          </p:nvSpPr>
          <p:spPr>
            <a:xfrm>
              <a:off x="1874550" y="4216142"/>
              <a:ext cx="2304193" cy="656590"/>
            </a:xfrm>
            <a:prstGeom prst="rect">
              <a:avLst/>
            </a:prstGeom>
            <a:noFill/>
          </p:spPr>
          <p:txBody>
            <a:bodyPr wrap="square">
              <a:spAutoFit/>
            </a:bodyPr>
            <a:lstStyle/>
            <a:p>
              <a:pPr algn="ctr"/>
              <a:r>
                <a:rPr kumimoji="1" lang="en-US" altLang="zh-CN" sz="1620" dirty="0">
                  <a:solidFill>
                    <a:srgbClr val="C00000"/>
                  </a:solidFill>
                </a:rPr>
                <a:t>One-sided </a:t>
              </a:r>
            </a:p>
            <a:p>
              <a:pPr algn="ctr"/>
              <a:r>
                <a:rPr kumimoji="1" lang="en-US" altLang="zh-CN" sz="1620" dirty="0">
                  <a:solidFill>
                    <a:srgbClr val="C00000"/>
                  </a:solidFill>
                </a:rPr>
                <a:t>Two-sided</a:t>
              </a:r>
              <a:endParaRPr lang="zh-CN" altLang="en-US" sz="1620" dirty="0">
                <a:solidFill>
                  <a:srgbClr val="C00000"/>
                </a:solidFill>
              </a:endParaRPr>
            </a:p>
          </p:txBody>
        </p:sp>
      </p:grpSp>
      <p:cxnSp>
        <p:nvCxnSpPr>
          <p:cNvPr id="31" name="直线连接符 30">
            <a:extLst>
              <a:ext uri="{FF2B5EF4-FFF2-40B4-BE49-F238E27FC236}">
                <a16:creationId xmlns:a16="http://schemas.microsoft.com/office/drawing/2014/main" id="{F021993A-CFD6-D468-021B-30A504D9F8F7}"/>
              </a:ext>
            </a:extLst>
          </p:cNvPr>
          <p:cNvCxnSpPr/>
          <p:nvPr/>
        </p:nvCxnSpPr>
        <p:spPr>
          <a:xfrm>
            <a:off x="-191329" y="4484119"/>
            <a:ext cx="9526658" cy="0"/>
          </a:xfrm>
          <a:prstGeom prst="line">
            <a:avLst/>
          </a:prstGeom>
          <a:ln w="9525">
            <a:solidFill>
              <a:schemeClr val="accent6">
                <a:lumMod val="50000"/>
              </a:schemeClr>
            </a:solidFill>
            <a:prstDash val="lgDash"/>
            <a:tailEnd type="none" w="lg" len="lg"/>
          </a:ln>
        </p:spPr>
        <p:style>
          <a:lnRef idx="1">
            <a:schemeClr val="accent1"/>
          </a:lnRef>
          <a:fillRef idx="0">
            <a:schemeClr val="accent1"/>
          </a:fillRef>
          <a:effectRef idx="0">
            <a:schemeClr val="accent1"/>
          </a:effectRef>
          <a:fontRef idx="minor">
            <a:schemeClr val="tx1"/>
          </a:fontRef>
        </p:style>
      </p:cxnSp>
      <p:cxnSp>
        <p:nvCxnSpPr>
          <p:cNvPr id="95" name="直线连接符 94">
            <a:extLst>
              <a:ext uri="{FF2B5EF4-FFF2-40B4-BE49-F238E27FC236}">
                <a16:creationId xmlns:a16="http://schemas.microsoft.com/office/drawing/2014/main" id="{917C6720-860F-D753-834A-51018D35BE2A}"/>
              </a:ext>
            </a:extLst>
          </p:cNvPr>
          <p:cNvCxnSpPr>
            <a:cxnSpLocks/>
          </p:cNvCxnSpPr>
          <p:nvPr/>
        </p:nvCxnSpPr>
        <p:spPr>
          <a:xfrm>
            <a:off x="3662391" y="2663079"/>
            <a:ext cx="0" cy="1711815"/>
          </a:xfrm>
          <a:prstGeom prst="line">
            <a:avLst/>
          </a:prstGeom>
          <a:ln w="6350">
            <a:solidFill>
              <a:schemeClr val="accent6">
                <a:lumMod val="50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97" name="右箭头 96">
            <a:extLst>
              <a:ext uri="{FF2B5EF4-FFF2-40B4-BE49-F238E27FC236}">
                <a16:creationId xmlns:a16="http://schemas.microsoft.com/office/drawing/2014/main" id="{BD0C13BA-AA49-3E81-7A3F-215A71D1906A}"/>
              </a:ext>
            </a:extLst>
          </p:cNvPr>
          <p:cNvSpPr/>
          <p:nvPr/>
        </p:nvSpPr>
        <p:spPr>
          <a:xfrm>
            <a:off x="3319642" y="3214734"/>
            <a:ext cx="453239" cy="581698"/>
          </a:xfrm>
          <a:prstGeom prst="rightArrow">
            <a:avLst/>
          </a:prstGeom>
          <a:solidFill>
            <a:schemeClr val="bg1"/>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98" name="肘形连接符 97">
            <a:extLst>
              <a:ext uri="{FF2B5EF4-FFF2-40B4-BE49-F238E27FC236}">
                <a16:creationId xmlns:a16="http://schemas.microsoft.com/office/drawing/2014/main" id="{9DDBF56F-C0D0-050D-EDA6-7DAC95676D7F}"/>
              </a:ext>
            </a:extLst>
          </p:cNvPr>
          <p:cNvCxnSpPr>
            <a:cxnSpLocks/>
          </p:cNvCxnSpPr>
          <p:nvPr/>
        </p:nvCxnSpPr>
        <p:spPr>
          <a:xfrm rot="16200000" flipH="1">
            <a:off x="4601833" y="3589308"/>
            <a:ext cx="1467367" cy="766348"/>
          </a:xfrm>
          <a:prstGeom prst="bentConnector3">
            <a:avLst>
              <a:gd name="adj1" fmla="val 747"/>
            </a:avLst>
          </a:prstGeom>
          <a:ln w="25400">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60E04CDC-7B51-0EF4-AE9A-F7D8E5D97C35}"/>
              </a:ext>
            </a:extLst>
          </p:cNvPr>
          <p:cNvSpPr/>
          <p:nvPr/>
        </p:nvSpPr>
        <p:spPr>
          <a:xfrm>
            <a:off x="6380667" y="3109160"/>
            <a:ext cx="1555373" cy="713059"/>
          </a:xfrm>
          <a:prstGeom prst="rect">
            <a:avLst/>
          </a:prstGeom>
          <a:no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6" name="文本框 105">
            <a:extLst>
              <a:ext uri="{FF2B5EF4-FFF2-40B4-BE49-F238E27FC236}">
                <a16:creationId xmlns:a16="http://schemas.microsoft.com/office/drawing/2014/main" id="{BC377D1B-D6E7-7250-AEAF-EFF4300AE450}"/>
              </a:ext>
            </a:extLst>
          </p:cNvPr>
          <p:cNvSpPr txBox="1"/>
          <p:nvPr/>
        </p:nvSpPr>
        <p:spPr>
          <a:xfrm>
            <a:off x="6192180" y="2734920"/>
            <a:ext cx="2064074" cy="341632"/>
          </a:xfrm>
          <a:prstGeom prst="rect">
            <a:avLst/>
          </a:prstGeom>
          <a:noFill/>
        </p:spPr>
        <p:txBody>
          <a:bodyPr wrap="square">
            <a:spAutoFit/>
          </a:bodyPr>
          <a:lstStyle/>
          <a:p>
            <a:pPr algn="ctr"/>
            <a:r>
              <a:rPr kumimoji="1" lang="en-US" altLang="zh-CN" sz="1620" b="1" dirty="0">
                <a:solidFill>
                  <a:srgbClr val="C00000"/>
                </a:solidFill>
              </a:rPr>
              <a:t>SoC cores &amp; mem</a:t>
            </a:r>
            <a:endParaRPr lang="zh-CN" altLang="en-US" sz="1620" b="1" dirty="0">
              <a:solidFill>
                <a:srgbClr val="C00000"/>
              </a:solidFill>
            </a:endParaRPr>
          </a:p>
        </p:txBody>
      </p:sp>
      <p:sp>
        <p:nvSpPr>
          <p:cNvPr id="111" name="文本框 110">
            <a:extLst>
              <a:ext uri="{FF2B5EF4-FFF2-40B4-BE49-F238E27FC236}">
                <a16:creationId xmlns:a16="http://schemas.microsoft.com/office/drawing/2014/main" id="{892CD08A-E2E5-AAEF-34B6-A16D7267A13E}"/>
              </a:ext>
            </a:extLst>
          </p:cNvPr>
          <p:cNvSpPr txBox="1"/>
          <p:nvPr/>
        </p:nvSpPr>
        <p:spPr>
          <a:xfrm>
            <a:off x="7070075" y="3178546"/>
            <a:ext cx="792221" cy="327782"/>
          </a:xfrm>
          <a:prstGeom prst="rect">
            <a:avLst/>
          </a:prstGeom>
          <a:solidFill>
            <a:srgbClr val="A5DFF5"/>
          </a:solidFill>
          <a:ln w="6350">
            <a:solidFill>
              <a:schemeClr val="tx1"/>
            </a:solidFill>
          </a:ln>
        </p:spPr>
        <p:txBody>
          <a:bodyPr wrap="square">
            <a:spAutoFit/>
          </a:bodyPr>
          <a:lstStyle/>
          <a:p>
            <a:pPr algn="ctr"/>
            <a:endParaRPr kumimoji="1" lang="en-US" altLang="zh-CN" sz="1530" dirty="0"/>
          </a:p>
        </p:txBody>
      </p:sp>
      <p:sp>
        <p:nvSpPr>
          <p:cNvPr id="113" name="文本框 112">
            <a:extLst>
              <a:ext uri="{FF2B5EF4-FFF2-40B4-BE49-F238E27FC236}">
                <a16:creationId xmlns:a16="http://schemas.microsoft.com/office/drawing/2014/main" id="{8CC7790D-5B3F-659D-F32C-2593BB433034}"/>
              </a:ext>
            </a:extLst>
          </p:cNvPr>
          <p:cNvSpPr txBox="1"/>
          <p:nvPr/>
        </p:nvSpPr>
        <p:spPr>
          <a:xfrm>
            <a:off x="7051204" y="3272754"/>
            <a:ext cx="788968" cy="590931"/>
          </a:xfrm>
          <a:prstGeom prst="rect">
            <a:avLst/>
          </a:prstGeom>
          <a:noFill/>
        </p:spPr>
        <p:txBody>
          <a:bodyPr wrap="square">
            <a:spAutoFit/>
          </a:bodyPr>
          <a:lstStyle/>
          <a:p>
            <a:r>
              <a:rPr kumimoji="1" lang="en-US" altLang="zh-CN" sz="1620" dirty="0"/>
              <a:t>DRAM</a:t>
            </a:r>
            <a:endParaRPr lang="zh-CN" altLang="en-US" sz="1620" dirty="0"/>
          </a:p>
        </p:txBody>
      </p:sp>
      <p:sp>
        <p:nvSpPr>
          <p:cNvPr id="114" name="灯片编号占位符 3">
            <a:extLst>
              <a:ext uri="{FF2B5EF4-FFF2-40B4-BE49-F238E27FC236}">
                <a16:creationId xmlns:a16="http://schemas.microsoft.com/office/drawing/2014/main" id="{29382789-3A9E-96F9-1D42-00CE59C4EA97}"/>
              </a:ext>
            </a:extLst>
          </p:cNvPr>
          <p:cNvSpPr>
            <a:spLocks noGrp="1"/>
          </p:cNvSpPr>
          <p:nvPr>
            <p:ph type="sldNum" sz="quarter" idx="12"/>
          </p:nvPr>
        </p:nvSpPr>
        <p:spPr>
          <a:xfrm>
            <a:off x="6840253" y="5053017"/>
            <a:ext cx="2133600" cy="273844"/>
          </a:xfrm>
        </p:spPr>
        <p:txBody>
          <a:bodyPr/>
          <a:lstStyle/>
          <a:p>
            <a:fld id="{ADE361C3-C043-4A6E-BDCE-8DA1E7D90A3B}" type="slidenum">
              <a:rPr lang="zh-CN" altLang="en-US" smtClean="0"/>
              <a:pPr/>
              <a:t>144</a:t>
            </a:fld>
            <a:endParaRPr lang="zh-CN" altLang="en-US" dirty="0"/>
          </a:p>
        </p:txBody>
      </p:sp>
      <p:cxnSp>
        <p:nvCxnSpPr>
          <p:cNvPr id="115" name="肘形连接符 114">
            <a:extLst>
              <a:ext uri="{FF2B5EF4-FFF2-40B4-BE49-F238E27FC236}">
                <a16:creationId xmlns:a16="http://schemas.microsoft.com/office/drawing/2014/main" id="{A1143858-4F1B-91AA-C8E8-570077D22778}"/>
              </a:ext>
            </a:extLst>
          </p:cNvPr>
          <p:cNvCxnSpPr>
            <a:cxnSpLocks/>
            <a:stCxn id="89" idx="0"/>
            <a:endCxn id="123" idx="0"/>
          </p:cNvCxnSpPr>
          <p:nvPr/>
        </p:nvCxnSpPr>
        <p:spPr>
          <a:xfrm>
            <a:off x="5054125" y="3681779"/>
            <a:ext cx="1863058" cy="1026306"/>
          </a:xfrm>
          <a:prstGeom prst="bentConnector2">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9527DD0F-FC5B-0D1D-1D50-E609731C9530}"/>
              </a:ext>
            </a:extLst>
          </p:cNvPr>
          <p:cNvSpPr/>
          <p:nvPr/>
        </p:nvSpPr>
        <p:spPr>
          <a:xfrm>
            <a:off x="6859297" y="4708085"/>
            <a:ext cx="115772" cy="93631"/>
          </a:xfrm>
          <a:prstGeom prst="rect">
            <a:avLst/>
          </a:prstGeom>
          <a:no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27" name="文本框 126">
            <a:extLst>
              <a:ext uri="{FF2B5EF4-FFF2-40B4-BE49-F238E27FC236}">
                <a16:creationId xmlns:a16="http://schemas.microsoft.com/office/drawing/2014/main" id="{2C88E4EE-FFCF-644B-2024-3EA3033AE745}"/>
              </a:ext>
            </a:extLst>
          </p:cNvPr>
          <p:cNvSpPr txBox="1"/>
          <p:nvPr/>
        </p:nvSpPr>
        <p:spPr>
          <a:xfrm>
            <a:off x="6917183" y="3885390"/>
            <a:ext cx="2073774" cy="590931"/>
          </a:xfrm>
          <a:prstGeom prst="rect">
            <a:avLst/>
          </a:prstGeom>
          <a:noFill/>
        </p:spPr>
        <p:txBody>
          <a:bodyPr wrap="square">
            <a:spAutoFit/>
          </a:bodyPr>
          <a:lstStyle/>
          <a:p>
            <a:r>
              <a:rPr kumimoji="1" lang="en-US" altLang="zh-CN" sz="1620" dirty="0">
                <a:solidFill>
                  <a:srgbClr val="C00000"/>
                </a:solidFill>
              </a:rPr>
              <a:t>App-specific </a:t>
            </a:r>
          </a:p>
          <a:p>
            <a:r>
              <a:rPr kumimoji="1" lang="en-US" altLang="zh-CN" sz="1620" dirty="0">
                <a:solidFill>
                  <a:srgbClr val="C00000"/>
                </a:solidFill>
              </a:rPr>
              <a:t>computation</a:t>
            </a:r>
            <a:endParaRPr lang="zh-CN" altLang="en-US" sz="1620" dirty="0">
              <a:solidFill>
                <a:srgbClr val="C00000"/>
              </a:solidFill>
            </a:endParaRPr>
          </a:p>
        </p:txBody>
      </p:sp>
      <p:sp>
        <p:nvSpPr>
          <p:cNvPr id="128" name="右箭头 127">
            <a:extLst>
              <a:ext uri="{FF2B5EF4-FFF2-40B4-BE49-F238E27FC236}">
                <a16:creationId xmlns:a16="http://schemas.microsoft.com/office/drawing/2014/main" id="{439E2A41-2DF1-5D62-B56A-765F639CC1A7}"/>
              </a:ext>
            </a:extLst>
          </p:cNvPr>
          <p:cNvSpPr/>
          <p:nvPr/>
        </p:nvSpPr>
        <p:spPr>
          <a:xfrm>
            <a:off x="2336170" y="367842"/>
            <a:ext cx="272009" cy="329886"/>
          </a:xfrm>
          <a:prstGeom prst="rightArrow">
            <a:avLst/>
          </a:prstGeom>
          <a:solidFill>
            <a:schemeClr val="bg1"/>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pic>
        <p:nvPicPr>
          <p:cNvPr id="129" name="图片 128">
            <a:extLst>
              <a:ext uri="{FF2B5EF4-FFF2-40B4-BE49-F238E27FC236}">
                <a16:creationId xmlns:a16="http://schemas.microsoft.com/office/drawing/2014/main" id="{88323553-FDB2-440E-EE1C-10BF84FEFCFE}"/>
              </a:ext>
            </a:extLst>
          </p:cNvPr>
          <p:cNvPicPr>
            <a:picLocks noChangeAspect="1"/>
          </p:cNvPicPr>
          <p:nvPr/>
        </p:nvPicPr>
        <p:blipFill>
          <a:blip r:embed="rId5"/>
          <a:stretch>
            <a:fillRect/>
          </a:stretch>
        </p:blipFill>
        <p:spPr>
          <a:xfrm>
            <a:off x="3646258" y="4692150"/>
            <a:ext cx="419315" cy="348032"/>
          </a:xfrm>
          <a:prstGeom prst="rect">
            <a:avLst/>
          </a:prstGeom>
        </p:spPr>
      </p:pic>
      <p:pic>
        <p:nvPicPr>
          <p:cNvPr id="130" name="图片 129">
            <a:extLst>
              <a:ext uri="{FF2B5EF4-FFF2-40B4-BE49-F238E27FC236}">
                <a16:creationId xmlns:a16="http://schemas.microsoft.com/office/drawing/2014/main" id="{698FA822-404C-E02D-415F-B6C273CCA05A}"/>
              </a:ext>
            </a:extLst>
          </p:cNvPr>
          <p:cNvPicPr>
            <a:picLocks noChangeAspect="1"/>
          </p:cNvPicPr>
          <p:nvPr/>
        </p:nvPicPr>
        <p:blipFill>
          <a:blip r:embed="rId5"/>
          <a:stretch>
            <a:fillRect/>
          </a:stretch>
        </p:blipFill>
        <p:spPr>
          <a:xfrm>
            <a:off x="4065574" y="4692150"/>
            <a:ext cx="419315" cy="348032"/>
          </a:xfrm>
          <a:prstGeom prst="rect">
            <a:avLst/>
          </a:prstGeom>
        </p:spPr>
      </p:pic>
      <p:pic>
        <p:nvPicPr>
          <p:cNvPr id="131" name="图片 130">
            <a:extLst>
              <a:ext uri="{FF2B5EF4-FFF2-40B4-BE49-F238E27FC236}">
                <a16:creationId xmlns:a16="http://schemas.microsoft.com/office/drawing/2014/main" id="{37DB473E-E658-07E8-F9E4-00B57AD459AF}"/>
              </a:ext>
            </a:extLst>
          </p:cNvPr>
          <p:cNvPicPr>
            <a:picLocks noChangeAspect="1"/>
          </p:cNvPicPr>
          <p:nvPr/>
        </p:nvPicPr>
        <p:blipFill>
          <a:blip r:embed="rId5"/>
          <a:stretch>
            <a:fillRect/>
          </a:stretch>
        </p:blipFill>
        <p:spPr>
          <a:xfrm>
            <a:off x="4488955" y="4692150"/>
            <a:ext cx="419315" cy="348032"/>
          </a:xfrm>
          <a:prstGeom prst="rect">
            <a:avLst/>
          </a:prstGeom>
        </p:spPr>
      </p:pic>
      <p:pic>
        <p:nvPicPr>
          <p:cNvPr id="132" name="图片 131">
            <a:extLst>
              <a:ext uri="{FF2B5EF4-FFF2-40B4-BE49-F238E27FC236}">
                <a16:creationId xmlns:a16="http://schemas.microsoft.com/office/drawing/2014/main" id="{0F2848C8-C885-F0FF-4722-BC3939ABC781}"/>
              </a:ext>
            </a:extLst>
          </p:cNvPr>
          <p:cNvPicPr>
            <a:picLocks noChangeAspect="1"/>
          </p:cNvPicPr>
          <p:nvPr/>
        </p:nvPicPr>
        <p:blipFill>
          <a:blip r:embed="rId5"/>
          <a:stretch>
            <a:fillRect/>
          </a:stretch>
        </p:blipFill>
        <p:spPr>
          <a:xfrm>
            <a:off x="4923046" y="4692150"/>
            <a:ext cx="419315" cy="348032"/>
          </a:xfrm>
          <a:prstGeom prst="rect">
            <a:avLst/>
          </a:prstGeom>
        </p:spPr>
      </p:pic>
    </p:spTree>
    <p:extLst>
      <p:ext uri="{BB962C8B-B14F-4D97-AF65-F5344CB8AC3E}">
        <p14:creationId xmlns:p14="http://schemas.microsoft.com/office/powerpoint/2010/main" val="209421996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508C5-E64B-F780-2938-C5F06E24ED3A}"/>
              </a:ext>
            </a:extLst>
          </p:cNvPr>
          <p:cNvSpPr>
            <a:spLocks noGrp="1"/>
          </p:cNvSpPr>
          <p:nvPr>
            <p:ph type="title"/>
          </p:nvPr>
        </p:nvSpPr>
        <p:spPr/>
        <p:txBody>
          <a:bodyPr/>
          <a:lstStyle/>
          <a:p>
            <a:r>
              <a:rPr kumimoji="1" lang="en-US" altLang="zh-CN" dirty="0"/>
              <a:t>From one-sided RDMA to </a:t>
            </a:r>
            <a:r>
              <a:rPr kumimoji="1" lang="en-US" altLang="zh-CN" dirty="0" err="1"/>
              <a:t>SmartNIC</a:t>
            </a:r>
            <a:r>
              <a:rPr kumimoji="1" lang="en-US" altLang="zh-CN" dirty="0"/>
              <a:t>, does it help? </a:t>
            </a:r>
            <a:endParaRPr kumimoji="1" lang="zh-CN" altLang="en-US" dirty="0"/>
          </a:p>
        </p:txBody>
      </p:sp>
      <p:sp>
        <p:nvSpPr>
          <p:cNvPr id="3" name="内容占位符 2">
            <a:extLst>
              <a:ext uri="{FF2B5EF4-FFF2-40B4-BE49-F238E27FC236}">
                <a16:creationId xmlns:a16="http://schemas.microsoft.com/office/drawing/2014/main" id="{AA0A8238-BE8B-851F-5EC4-CFC33F310093}"/>
              </a:ext>
            </a:extLst>
          </p:cNvPr>
          <p:cNvSpPr>
            <a:spLocks noGrp="1"/>
          </p:cNvSpPr>
          <p:nvPr>
            <p:ph idx="1"/>
          </p:nvPr>
        </p:nvSpPr>
        <p:spPr>
          <a:xfrm>
            <a:off x="457200" y="1212390"/>
            <a:ext cx="8229600" cy="1263702"/>
          </a:xfrm>
        </p:spPr>
        <p:txBody>
          <a:bodyPr>
            <a:normAutofit fontScale="85000" lnSpcReduction="10000"/>
          </a:bodyPr>
          <a:lstStyle/>
          <a:p>
            <a:r>
              <a:rPr kumimoji="1" lang="en-US" altLang="zh-CN" dirty="0" err="1"/>
              <a:t>SmartNIC</a:t>
            </a:r>
            <a:r>
              <a:rPr kumimoji="1" lang="en-US" altLang="zh-CN" dirty="0"/>
              <a:t>: RNIC equip with a programmable SoC</a:t>
            </a:r>
            <a:r>
              <a:rPr kumimoji="1" lang="zh-CN" altLang="en-US" dirty="0"/>
              <a:t> </a:t>
            </a:r>
            <a:r>
              <a:rPr kumimoji="1" lang="en-US" altLang="zh-CN" dirty="0"/>
              <a:t>(RNIC + SoC)</a:t>
            </a:r>
          </a:p>
          <a:p>
            <a:r>
              <a:rPr kumimoji="1" lang="en-US" altLang="zh-CN" dirty="0"/>
              <a:t>Back to our initial case study: </a:t>
            </a:r>
            <a:r>
              <a:rPr kumimoji="1" lang="en-US" altLang="zh-CN" b="0" dirty="0">
                <a:latin typeface="Consolas" panose="020B0609020204030204" pitchFamily="49" charset="0"/>
                <a:cs typeface="Consolas" panose="020B0609020204030204" pitchFamily="49" charset="0"/>
              </a:rPr>
              <a:t>Get(K) -&gt; V</a:t>
            </a:r>
            <a:r>
              <a:rPr kumimoji="1" lang="en-US" altLang="zh-CN" b="0" dirty="0"/>
              <a:t> </a:t>
            </a:r>
            <a:r>
              <a:rPr kumimoji="1" lang="en-US" altLang="zh-CN" dirty="0"/>
              <a:t>in key-value storage </a:t>
            </a:r>
          </a:p>
          <a:p>
            <a:pPr lvl="1"/>
            <a:r>
              <a:rPr kumimoji="1" lang="en-US" altLang="zh-CN" dirty="0"/>
              <a:t>We can use the programmability of </a:t>
            </a:r>
            <a:r>
              <a:rPr kumimoji="1" lang="en-US" altLang="zh-CN" dirty="0" err="1"/>
              <a:t>SmartNIC</a:t>
            </a:r>
            <a:r>
              <a:rPr kumimoji="1" lang="en-US" altLang="zh-CN" dirty="0"/>
              <a:t> to execute the Get() </a:t>
            </a:r>
            <a:r>
              <a:rPr kumimoji="1" lang="en-US" altLang="zh-CN" b="1" dirty="0">
                <a:solidFill>
                  <a:srgbClr val="C00000"/>
                </a:solidFill>
              </a:rPr>
              <a:t>w/o amplification </a:t>
            </a:r>
            <a:endParaRPr kumimoji="1" lang="zh-CN" altLang="en-US" b="1" dirty="0">
              <a:solidFill>
                <a:srgbClr val="C00000"/>
              </a:solidFill>
            </a:endParaRPr>
          </a:p>
        </p:txBody>
      </p:sp>
      <p:sp>
        <p:nvSpPr>
          <p:cNvPr id="4" name="灯片编号占位符 3">
            <a:extLst>
              <a:ext uri="{FF2B5EF4-FFF2-40B4-BE49-F238E27FC236}">
                <a16:creationId xmlns:a16="http://schemas.microsoft.com/office/drawing/2014/main" id="{B04A89DE-CAF5-1252-6376-BD43DAC16723}"/>
              </a:ext>
            </a:extLst>
          </p:cNvPr>
          <p:cNvSpPr>
            <a:spLocks noGrp="1"/>
          </p:cNvSpPr>
          <p:nvPr>
            <p:ph type="sldNum" sz="quarter" idx="12"/>
          </p:nvPr>
        </p:nvSpPr>
        <p:spPr>
          <a:xfrm>
            <a:off x="8519160" y="5053017"/>
            <a:ext cx="454693" cy="273844"/>
          </a:xfrm>
        </p:spPr>
        <p:txBody>
          <a:bodyPr/>
          <a:lstStyle/>
          <a:p>
            <a:fld id="{ADE361C3-C043-4A6E-BDCE-8DA1E7D90A3B}" type="slidenum">
              <a:rPr lang="zh-CN" altLang="en-US" smtClean="0"/>
              <a:pPr/>
              <a:t>145</a:t>
            </a:fld>
            <a:endParaRPr lang="zh-CN" altLang="en-US" dirty="0"/>
          </a:p>
        </p:txBody>
      </p:sp>
      <p:grpSp>
        <p:nvGrpSpPr>
          <p:cNvPr id="108" name="组合 107">
            <a:extLst>
              <a:ext uri="{FF2B5EF4-FFF2-40B4-BE49-F238E27FC236}">
                <a16:creationId xmlns:a16="http://schemas.microsoft.com/office/drawing/2014/main" id="{8E60B9BE-EABB-A14C-94F6-1F7F35CB5B6C}"/>
              </a:ext>
            </a:extLst>
          </p:cNvPr>
          <p:cNvGrpSpPr/>
          <p:nvPr/>
        </p:nvGrpSpPr>
        <p:grpSpPr>
          <a:xfrm>
            <a:off x="452583" y="2697947"/>
            <a:ext cx="3708576" cy="2235645"/>
            <a:chOff x="599320" y="2858873"/>
            <a:chExt cx="4120640" cy="2484049"/>
          </a:xfrm>
        </p:grpSpPr>
        <p:cxnSp>
          <p:nvCxnSpPr>
            <p:cNvPr id="38" name="直线连接符 37">
              <a:extLst>
                <a:ext uri="{FF2B5EF4-FFF2-40B4-BE49-F238E27FC236}">
                  <a16:creationId xmlns:a16="http://schemas.microsoft.com/office/drawing/2014/main" id="{77A42403-E300-38A1-C3BD-2D63C15F8FA2}"/>
                </a:ext>
              </a:extLst>
            </p:cNvPr>
            <p:cNvCxnSpPr>
              <a:cxnSpLocks/>
            </p:cNvCxnSpPr>
            <p:nvPr/>
          </p:nvCxnSpPr>
          <p:spPr>
            <a:xfrm>
              <a:off x="1921059" y="3199127"/>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147968A8-5D23-8126-0821-D5B09B2537EC}"/>
                </a:ext>
              </a:extLst>
            </p:cNvPr>
            <p:cNvSpPr txBox="1"/>
            <p:nvPr/>
          </p:nvSpPr>
          <p:spPr>
            <a:xfrm rot="16200000">
              <a:off x="285060" y="3260541"/>
              <a:ext cx="1008112" cy="379591"/>
            </a:xfrm>
            <a:prstGeom prst="rect">
              <a:avLst/>
            </a:prstGeom>
            <a:noFill/>
          </p:spPr>
          <p:txBody>
            <a:bodyPr wrap="square">
              <a:spAutoFit/>
            </a:bodyPr>
            <a:lstStyle/>
            <a:p>
              <a:r>
                <a:rPr kumimoji="1" lang="en-US" altLang="zh-CN" sz="1620" b="1" u="sng" dirty="0"/>
                <a:t>Client</a:t>
              </a:r>
              <a:endParaRPr lang="zh-CN" altLang="en-US" sz="1620" b="1" u="sng" dirty="0"/>
            </a:p>
          </p:txBody>
        </p:sp>
        <p:cxnSp>
          <p:nvCxnSpPr>
            <p:cNvPr id="40" name="直线连接符 39">
              <a:extLst>
                <a:ext uri="{FF2B5EF4-FFF2-40B4-BE49-F238E27FC236}">
                  <a16:creationId xmlns:a16="http://schemas.microsoft.com/office/drawing/2014/main" id="{91EAD87B-7040-C217-3037-019FDE72FC58}"/>
                </a:ext>
              </a:extLst>
            </p:cNvPr>
            <p:cNvCxnSpPr>
              <a:cxnSpLocks/>
            </p:cNvCxnSpPr>
            <p:nvPr/>
          </p:nvCxnSpPr>
          <p:spPr>
            <a:xfrm>
              <a:off x="1921059" y="3793604"/>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7A2F768F-A323-08AA-AF4C-2D159E19D8CB}"/>
                </a:ext>
              </a:extLst>
            </p:cNvPr>
            <p:cNvSpPr txBox="1"/>
            <p:nvPr/>
          </p:nvSpPr>
          <p:spPr>
            <a:xfrm>
              <a:off x="990154" y="3585027"/>
              <a:ext cx="1224136" cy="379591"/>
            </a:xfrm>
            <a:prstGeom prst="rect">
              <a:avLst/>
            </a:prstGeom>
            <a:noFill/>
          </p:spPr>
          <p:txBody>
            <a:bodyPr wrap="square">
              <a:spAutoFit/>
            </a:bodyPr>
            <a:lstStyle/>
            <a:p>
              <a:r>
                <a:rPr kumimoji="1" lang="en-US" altLang="zh-CN" sz="1620" dirty="0"/>
                <a:t>RNIC</a:t>
              </a:r>
              <a:endParaRPr lang="zh-CN" altLang="en-US" sz="1620" dirty="0"/>
            </a:p>
          </p:txBody>
        </p:sp>
        <p:cxnSp>
          <p:nvCxnSpPr>
            <p:cNvPr id="42" name="直线连接符 41">
              <a:extLst>
                <a:ext uri="{FF2B5EF4-FFF2-40B4-BE49-F238E27FC236}">
                  <a16:creationId xmlns:a16="http://schemas.microsoft.com/office/drawing/2014/main" id="{25E7548D-908F-2373-4441-0F8C7B1522E3}"/>
                </a:ext>
              </a:extLst>
            </p:cNvPr>
            <p:cNvCxnSpPr>
              <a:cxnSpLocks/>
            </p:cNvCxnSpPr>
            <p:nvPr/>
          </p:nvCxnSpPr>
          <p:spPr>
            <a:xfrm>
              <a:off x="1921059" y="4346819"/>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460864D8-8756-D0B6-2C0E-2D4068B0D15A}"/>
                </a:ext>
              </a:extLst>
            </p:cNvPr>
            <p:cNvCxnSpPr>
              <a:cxnSpLocks/>
            </p:cNvCxnSpPr>
            <p:nvPr/>
          </p:nvCxnSpPr>
          <p:spPr>
            <a:xfrm>
              <a:off x="1964562" y="4848030"/>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9107E28-9B6E-2C8E-7B9A-F356083FE190}"/>
                </a:ext>
              </a:extLst>
            </p:cNvPr>
            <p:cNvSpPr txBox="1"/>
            <p:nvPr/>
          </p:nvSpPr>
          <p:spPr>
            <a:xfrm rot="16200000">
              <a:off x="285060" y="4395897"/>
              <a:ext cx="1008112" cy="379591"/>
            </a:xfrm>
            <a:prstGeom prst="rect">
              <a:avLst/>
            </a:prstGeom>
            <a:noFill/>
          </p:spPr>
          <p:txBody>
            <a:bodyPr wrap="square">
              <a:spAutoFit/>
            </a:bodyPr>
            <a:lstStyle/>
            <a:p>
              <a:r>
                <a:rPr kumimoji="1" lang="en-US" altLang="zh-CN" sz="1620" b="1" u="sng" dirty="0"/>
                <a:t>Server</a:t>
              </a:r>
              <a:endParaRPr lang="zh-CN" altLang="en-US" sz="1620" b="1" u="sng" dirty="0"/>
            </a:p>
          </p:txBody>
        </p:sp>
        <p:sp>
          <p:nvSpPr>
            <p:cNvPr id="45" name="文本框 44">
              <a:extLst>
                <a:ext uri="{FF2B5EF4-FFF2-40B4-BE49-F238E27FC236}">
                  <a16:creationId xmlns:a16="http://schemas.microsoft.com/office/drawing/2014/main" id="{15E4ECB3-2CA0-E28D-7D3D-B7564DDE579E}"/>
                </a:ext>
              </a:extLst>
            </p:cNvPr>
            <p:cNvSpPr txBox="1"/>
            <p:nvPr/>
          </p:nvSpPr>
          <p:spPr>
            <a:xfrm>
              <a:off x="997297" y="4657700"/>
              <a:ext cx="1407291" cy="656590"/>
            </a:xfrm>
            <a:prstGeom prst="rect">
              <a:avLst/>
            </a:prstGeom>
            <a:solidFill>
              <a:schemeClr val="bg1"/>
            </a:solidFill>
          </p:spPr>
          <p:txBody>
            <a:bodyPr wrap="square">
              <a:spAutoFit/>
            </a:bodyPr>
            <a:lstStyle/>
            <a:p>
              <a:r>
                <a:rPr kumimoji="1" lang="en-US" altLang="zh-CN" sz="1620" dirty="0"/>
                <a:t>Host DRAM</a:t>
              </a:r>
              <a:endParaRPr lang="zh-CN" altLang="en-US" sz="1620" dirty="0"/>
            </a:p>
          </p:txBody>
        </p:sp>
        <p:sp>
          <p:nvSpPr>
            <p:cNvPr id="46" name="文本框 45">
              <a:extLst>
                <a:ext uri="{FF2B5EF4-FFF2-40B4-BE49-F238E27FC236}">
                  <a16:creationId xmlns:a16="http://schemas.microsoft.com/office/drawing/2014/main" id="{F6391776-A1BF-5864-3E3D-11AC465C19EB}"/>
                </a:ext>
              </a:extLst>
            </p:cNvPr>
            <p:cNvSpPr txBox="1"/>
            <p:nvPr/>
          </p:nvSpPr>
          <p:spPr>
            <a:xfrm>
              <a:off x="991714" y="4179367"/>
              <a:ext cx="1224136" cy="379591"/>
            </a:xfrm>
            <a:prstGeom prst="rect">
              <a:avLst/>
            </a:prstGeom>
            <a:noFill/>
          </p:spPr>
          <p:txBody>
            <a:bodyPr wrap="square">
              <a:spAutoFit/>
            </a:bodyPr>
            <a:lstStyle/>
            <a:p>
              <a:r>
                <a:rPr kumimoji="1" lang="en-US" altLang="zh-CN" sz="1620" dirty="0"/>
                <a:t>RNIC</a:t>
              </a:r>
              <a:endParaRPr lang="zh-CN" altLang="en-US" sz="1620" dirty="0"/>
            </a:p>
          </p:txBody>
        </p:sp>
        <p:grpSp>
          <p:nvGrpSpPr>
            <p:cNvPr id="47" name="组合 46">
              <a:extLst>
                <a:ext uri="{FF2B5EF4-FFF2-40B4-BE49-F238E27FC236}">
                  <a16:creationId xmlns:a16="http://schemas.microsoft.com/office/drawing/2014/main" id="{DFA838FB-60B9-AB0D-C932-CC72E6C1F8E6}"/>
                </a:ext>
              </a:extLst>
            </p:cNvPr>
            <p:cNvGrpSpPr/>
            <p:nvPr/>
          </p:nvGrpSpPr>
          <p:grpSpPr>
            <a:xfrm>
              <a:off x="2550772" y="4622533"/>
              <a:ext cx="2169188" cy="720389"/>
              <a:chOff x="2016422" y="4386323"/>
              <a:chExt cx="2169188" cy="720389"/>
            </a:xfrm>
          </p:grpSpPr>
          <p:grpSp>
            <p:nvGrpSpPr>
              <p:cNvPr id="48" name="组合 47">
                <a:extLst>
                  <a:ext uri="{FF2B5EF4-FFF2-40B4-BE49-F238E27FC236}">
                    <a16:creationId xmlns:a16="http://schemas.microsoft.com/office/drawing/2014/main" id="{2E8AFEEE-E444-1F13-6B9F-10D054425323}"/>
                  </a:ext>
                </a:extLst>
              </p:cNvPr>
              <p:cNvGrpSpPr/>
              <p:nvPr/>
            </p:nvGrpSpPr>
            <p:grpSpPr>
              <a:xfrm>
                <a:off x="2016422" y="4386323"/>
                <a:ext cx="2169188" cy="720389"/>
                <a:chOff x="2145997" y="4386323"/>
                <a:chExt cx="2169188" cy="720389"/>
              </a:xfrm>
            </p:grpSpPr>
            <p:sp>
              <p:nvSpPr>
                <p:cNvPr id="50" name="三角形 49">
                  <a:extLst>
                    <a:ext uri="{FF2B5EF4-FFF2-40B4-BE49-F238E27FC236}">
                      <a16:creationId xmlns:a16="http://schemas.microsoft.com/office/drawing/2014/main" id="{C62F5998-CE0D-FA22-4342-58F4773321C9}"/>
                    </a:ext>
                  </a:extLst>
                </p:cNvPr>
                <p:cNvSpPr/>
                <p:nvPr/>
              </p:nvSpPr>
              <p:spPr>
                <a:xfrm>
                  <a:off x="2145997" y="4386323"/>
                  <a:ext cx="432048" cy="374647"/>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51" name="矩形 50">
                  <a:extLst>
                    <a:ext uri="{FF2B5EF4-FFF2-40B4-BE49-F238E27FC236}">
                      <a16:creationId xmlns:a16="http://schemas.microsoft.com/office/drawing/2014/main" id="{5CDD7011-27A4-D1FA-0E65-CCF21844B71A}"/>
                    </a:ext>
                  </a:extLst>
                </p:cNvPr>
                <p:cNvSpPr/>
                <p:nvPr/>
              </p:nvSpPr>
              <p:spPr>
                <a:xfrm>
                  <a:off x="3063776" y="4551756"/>
                  <a:ext cx="639341" cy="22522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52" name="文本框 51">
                  <a:extLst>
                    <a:ext uri="{FF2B5EF4-FFF2-40B4-BE49-F238E27FC236}">
                      <a16:creationId xmlns:a16="http://schemas.microsoft.com/office/drawing/2014/main" id="{4ED09E97-76F1-B6F7-C04B-AAEF3A184996}"/>
                    </a:ext>
                  </a:extLst>
                </p:cNvPr>
                <p:cNvSpPr txBox="1"/>
                <p:nvPr/>
              </p:nvSpPr>
              <p:spPr>
                <a:xfrm>
                  <a:off x="2288835" y="4788676"/>
                  <a:ext cx="1224136" cy="318035"/>
                </a:xfrm>
                <a:prstGeom prst="rect">
                  <a:avLst/>
                </a:prstGeom>
                <a:noFill/>
              </p:spPr>
              <p:txBody>
                <a:bodyPr wrap="square">
                  <a:spAutoFit/>
                </a:bodyPr>
                <a:lstStyle/>
                <a:p>
                  <a:r>
                    <a:rPr kumimoji="1" lang="en-US" altLang="zh-CN" sz="1260" dirty="0"/>
                    <a:t>Index</a:t>
                  </a:r>
                  <a:endParaRPr lang="zh-CN" altLang="en-US" sz="1260" dirty="0"/>
                </a:p>
              </p:txBody>
            </p:sp>
            <p:sp>
              <p:nvSpPr>
                <p:cNvPr id="53" name="文本框 52">
                  <a:extLst>
                    <a:ext uri="{FF2B5EF4-FFF2-40B4-BE49-F238E27FC236}">
                      <a16:creationId xmlns:a16="http://schemas.microsoft.com/office/drawing/2014/main" id="{FA4CF043-E0D0-90BA-6B7E-BAA783D5E588}"/>
                    </a:ext>
                  </a:extLst>
                </p:cNvPr>
                <p:cNvSpPr txBox="1"/>
                <p:nvPr/>
              </p:nvSpPr>
              <p:spPr>
                <a:xfrm>
                  <a:off x="3091049" y="4788676"/>
                  <a:ext cx="1224136" cy="318036"/>
                </a:xfrm>
                <a:prstGeom prst="rect">
                  <a:avLst/>
                </a:prstGeom>
                <a:noFill/>
              </p:spPr>
              <p:txBody>
                <a:bodyPr wrap="square">
                  <a:spAutoFit/>
                </a:bodyPr>
                <a:lstStyle/>
                <a:p>
                  <a:r>
                    <a:rPr kumimoji="1" lang="en-US" altLang="zh-CN" sz="1260" dirty="0"/>
                    <a:t>Values</a:t>
                  </a:r>
                  <a:endParaRPr lang="zh-CN" altLang="en-US" sz="1260" dirty="0"/>
                </a:p>
              </p:txBody>
            </p:sp>
          </p:grpSp>
          <p:sp>
            <p:nvSpPr>
              <p:cNvPr id="49" name="任意形状 48">
                <a:extLst>
                  <a:ext uri="{FF2B5EF4-FFF2-40B4-BE49-F238E27FC236}">
                    <a16:creationId xmlns:a16="http://schemas.microsoft.com/office/drawing/2014/main" id="{7139711F-1362-1626-8653-981534EAA052}"/>
                  </a:ext>
                </a:extLst>
              </p:cNvPr>
              <p:cNvSpPr/>
              <p:nvPr/>
            </p:nvSpPr>
            <p:spPr>
              <a:xfrm>
                <a:off x="2398612" y="4506799"/>
                <a:ext cx="813420" cy="187509"/>
              </a:xfrm>
              <a:custGeom>
                <a:avLst/>
                <a:gdLst>
                  <a:gd name="connsiteX0" fmla="*/ 0 w 652311"/>
                  <a:gd name="connsiteY0" fmla="*/ 123443 h 187509"/>
                  <a:gd name="connsiteX1" fmla="*/ 227144 w 652311"/>
                  <a:gd name="connsiteY1" fmla="*/ 1135 h 187509"/>
                  <a:gd name="connsiteX2" fmla="*/ 652311 w 652311"/>
                  <a:gd name="connsiteY2" fmla="*/ 187509 h 187509"/>
                </a:gdLst>
                <a:ahLst/>
                <a:cxnLst>
                  <a:cxn ang="0">
                    <a:pos x="connsiteX0" y="connsiteY0"/>
                  </a:cxn>
                  <a:cxn ang="0">
                    <a:pos x="connsiteX1" y="connsiteY1"/>
                  </a:cxn>
                  <a:cxn ang="0">
                    <a:pos x="connsiteX2" y="connsiteY2"/>
                  </a:cxn>
                </a:cxnLst>
                <a:rect l="l" t="t" r="r" b="b"/>
                <a:pathLst>
                  <a:path w="652311" h="187509">
                    <a:moveTo>
                      <a:pt x="0" y="123443"/>
                    </a:moveTo>
                    <a:cubicBezTo>
                      <a:pt x="59213" y="56950"/>
                      <a:pt x="118426" y="-9543"/>
                      <a:pt x="227144" y="1135"/>
                    </a:cubicBezTo>
                    <a:cubicBezTo>
                      <a:pt x="335862" y="11813"/>
                      <a:pt x="494086" y="99661"/>
                      <a:pt x="652311" y="187509"/>
                    </a:cubicBezTo>
                  </a:path>
                </a:pathLst>
              </a:custGeom>
              <a:noFill/>
              <a:ln w="1016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cxnSp>
          <p:nvCxnSpPr>
            <p:cNvPr id="54" name="直线连接符 53">
              <a:extLst>
                <a:ext uri="{FF2B5EF4-FFF2-40B4-BE49-F238E27FC236}">
                  <a16:creationId xmlns:a16="http://schemas.microsoft.com/office/drawing/2014/main" id="{74BCB148-535B-F959-43F1-E494ACCE8E9C}"/>
                </a:ext>
              </a:extLst>
            </p:cNvPr>
            <p:cNvCxnSpPr>
              <a:cxnSpLocks/>
            </p:cNvCxnSpPr>
            <p:nvPr/>
          </p:nvCxnSpPr>
          <p:spPr>
            <a:xfrm>
              <a:off x="2171875" y="3180673"/>
              <a:ext cx="386390" cy="1683850"/>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B5F3E874-AD03-7FD2-6D99-87B72E62C341}"/>
                </a:ext>
              </a:extLst>
            </p:cNvPr>
            <p:cNvSpPr txBox="1"/>
            <p:nvPr/>
          </p:nvSpPr>
          <p:spPr>
            <a:xfrm>
              <a:off x="2867248" y="2866719"/>
              <a:ext cx="739246" cy="318035"/>
            </a:xfrm>
            <a:prstGeom prst="rect">
              <a:avLst/>
            </a:prstGeom>
            <a:noFill/>
          </p:spPr>
          <p:txBody>
            <a:bodyPr wrap="square">
              <a:spAutoFit/>
            </a:bodyPr>
            <a:lstStyle/>
            <a:p>
              <a:r>
                <a:rPr lang="en-US" altLang="zh-CN" sz="1260" dirty="0"/>
                <a:t>Index</a:t>
              </a:r>
              <a:endParaRPr lang="zh-CN" altLang="en-US" sz="1260" dirty="0"/>
            </a:p>
          </p:txBody>
        </p:sp>
        <p:sp>
          <p:nvSpPr>
            <p:cNvPr id="61" name="文本框 60">
              <a:extLst>
                <a:ext uri="{FF2B5EF4-FFF2-40B4-BE49-F238E27FC236}">
                  <a16:creationId xmlns:a16="http://schemas.microsoft.com/office/drawing/2014/main" id="{F794E72C-B275-CC43-E135-F8B1B56BBC92}"/>
                </a:ext>
              </a:extLst>
            </p:cNvPr>
            <p:cNvSpPr txBox="1"/>
            <p:nvPr/>
          </p:nvSpPr>
          <p:spPr>
            <a:xfrm>
              <a:off x="1963334" y="2858873"/>
              <a:ext cx="1224136" cy="318035"/>
            </a:xfrm>
            <a:prstGeom prst="rect">
              <a:avLst/>
            </a:prstGeom>
            <a:noFill/>
          </p:spPr>
          <p:txBody>
            <a:bodyPr wrap="square">
              <a:spAutoFit/>
            </a:bodyPr>
            <a:lstStyle/>
            <a:p>
              <a:r>
                <a:rPr kumimoji="1" lang="en-US" altLang="zh-CN" sz="1260" b="1" dirty="0"/>
                <a:t>Get(K)</a:t>
              </a:r>
              <a:endParaRPr lang="zh-CN" altLang="en-US" sz="1260" b="1" dirty="0"/>
            </a:p>
          </p:txBody>
        </p:sp>
        <p:sp>
          <p:nvSpPr>
            <p:cNvPr id="62" name="文本框 61">
              <a:extLst>
                <a:ext uri="{FF2B5EF4-FFF2-40B4-BE49-F238E27FC236}">
                  <a16:creationId xmlns:a16="http://schemas.microsoft.com/office/drawing/2014/main" id="{55E9D0F9-F207-7DED-4FCB-00246D3D3FFB}"/>
                </a:ext>
              </a:extLst>
            </p:cNvPr>
            <p:cNvSpPr txBox="1"/>
            <p:nvPr/>
          </p:nvSpPr>
          <p:spPr>
            <a:xfrm>
              <a:off x="3881362" y="2864670"/>
              <a:ext cx="504033" cy="318035"/>
            </a:xfrm>
            <a:prstGeom prst="rect">
              <a:avLst/>
            </a:prstGeom>
            <a:noFill/>
          </p:spPr>
          <p:txBody>
            <a:bodyPr wrap="square">
              <a:spAutoFit/>
            </a:bodyPr>
            <a:lstStyle/>
            <a:p>
              <a:pPr algn="ctr"/>
              <a:r>
                <a:rPr kumimoji="1" lang="en-US" altLang="zh-CN" sz="1260" b="1" dirty="0"/>
                <a:t>V</a:t>
              </a:r>
              <a:endParaRPr lang="zh-CN" altLang="en-US" sz="1260" b="1" dirty="0"/>
            </a:p>
          </p:txBody>
        </p:sp>
        <p:cxnSp>
          <p:nvCxnSpPr>
            <p:cNvPr id="63" name="直线连接符 62">
              <a:extLst>
                <a:ext uri="{FF2B5EF4-FFF2-40B4-BE49-F238E27FC236}">
                  <a16:creationId xmlns:a16="http://schemas.microsoft.com/office/drawing/2014/main" id="{F39353A4-115B-CA6D-EE7E-C5994AC06627}"/>
                </a:ext>
              </a:extLst>
            </p:cNvPr>
            <p:cNvCxnSpPr>
              <a:cxnSpLocks/>
            </p:cNvCxnSpPr>
            <p:nvPr/>
          </p:nvCxnSpPr>
          <p:spPr>
            <a:xfrm flipV="1">
              <a:off x="2558265" y="3182635"/>
              <a:ext cx="287272" cy="1656742"/>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pic>
          <p:nvPicPr>
            <p:cNvPr id="70" name="图片 69">
              <a:extLst>
                <a:ext uri="{FF2B5EF4-FFF2-40B4-BE49-F238E27FC236}">
                  <a16:creationId xmlns:a16="http://schemas.microsoft.com/office/drawing/2014/main" id="{4133C1D8-E139-94DD-F41D-967F92DC44AB}"/>
                </a:ext>
              </a:extLst>
            </p:cNvPr>
            <p:cNvPicPr>
              <a:picLocks noChangeAspect="1"/>
            </p:cNvPicPr>
            <p:nvPr/>
          </p:nvPicPr>
          <p:blipFill>
            <a:blip r:embed="rId3"/>
            <a:stretch>
              <a:fillRect/>
            </a:stretch>
          </p:blipFill>
          <p:spPr>
            <a:xfrm>
              <a:off x="1036489" y="3035752"/>
              <a:ext cx="465906" cy="386702"/>
            </a:xfrm>
            <a:prstGeom prst="rect">
              <a:avLst/>
            </a:prstGeom>
          </p:spPr>
        </p:pic>
      </p:grpSp>
      <p:cxnSp>
        <p:nvCxnSpPr>
          <p:cNvPr id="196" name="直线连接符 195">
            <a:extLst>
              <a:ext uri="{FF2B5EF4-FFF2-40B4-BE49-F238E27FC236}">
                <a16:creationId xmlns:a16="http://schemas.microsoft.com/office/drawing/2014/main" id="{936FAE01-9CB0-749A-097D-24AAFD407E62}"/>
              </a:ext>
            </a:extLst>
          </p:cNvPr>
          <p:cNvCxnSpPr>
            <a:cxnSpLocks/>
          </p:cNvCxnSpPr>
          <p:nvPr/>
        </p:nvCxnSpPr>
        <p:spPr>
          <a:xfrm>
            <a:off x="3058403" y="2994656"/>
            <a:ext cx="347751" cy="1515465"/>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97" name="直线连接符 196">
            <a:extLst>
              <a:ext uri="{FF2B5EF4-FFF2-40B4-BE49-F238E27FC236}">
                <a16:creationId xmlns:a16="http://schemas.microsoft.com/office/drawing/2014/main" id="{8E0F7AAB-4CA8-8975-303D-8191AF6FCBAD}"/>
              </a:ext>
            </a:extLst>
          </p:cNvPr>
          <p:cNvCxnSpPr>
            <a:cxnSpLocks/>
          </p:cNvCxnSpPr>
          <p:nvPr/>
        </p:nvCxnSpPr>
        <p:spPr>
          <a:xfrm flipV="1">
            <a:off x="3406154" y="2996422"/>
            <a:ext cx="258545" cy="1491068"/>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207" name="组合 206">
            <a:extLst>
              <a:ext uri="{FF2B5EF4-FFF2-40B4-BE49-F238E27FC236}">
                <a16:creationId xmlns:a16="http://schemas.microsoft.com/office/drawing/2014/main" id="{5D25D044-C31F-6BF0-E8FA-EA87E875D66D}"/>
              </a:ext>
            </a:extLst>
          </p:cNvPr>
          <p:cNvGrpSpPr/>
          <p:nvPr/>
        </p:nvGrpSpPr>
        <p:grpSpPr>
          <a:xfrm>
            <a:off x="2079934" y="3565316"/>
            <a:ext cx="722868" cy="480131"/>
            <a:chOff x="3017999" y="3636394"/>
            <a:chExt cx="803187" cy="533479"/>
          </a:xfrm>
        </p:grpSpPr>
        <p:sp>
          <p:nvSpPr>
            <p:cNvPr id="206" name="矩形 205">
              <a:extLst>
                <a:ext uri="{FF2B5EF4-FFF2-40B4-BE49-F238E27FC236}">
                  <a16:creationId xmlns:a16="http://schemas.microsoft.com/office/drawing/2014/main" id="{B0A8A4BC-F3AA-4FB0-75B4-4283642BC597}"/>
                </a:ext>
              </a:extLst>
            </p:cNvPr>
            <p:cNvSpPr/>
            <p:nvPr/>
          </p:nvSpPr>
          <p:spPr>
            <a:xfrm>
              <a:off x="3110497" y="3642480"/>
              <a:ext cx="699136" cy="50901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98" name="文本框 197">
              <a:extLst>
                <a:ext uri="{FF2B5EF4-FFF2-40B4-BE49-F238E27FC236}">
                  <a16:creationId xmlns:a16="http://schemas.microsoft.com/office/drawing/2014/main" id="{E3BB14E9-D711-6991-A18A-D8387B22571B}"/>
                </a:ext>
              </a:extLst>
            </p:cNvPr>
            <p:cNvSpPr txBox="1"/>
            <p:nvPr/>
          </p:nvSpPr>
          <p:spPr>
            <a:xfrm>
              <a:off x="3017999" y="3636394"/>
              <a:ext cx="803187" cy="533479"/>
            </a:xfrm>
            <a:prstGeom prst="rect">
              <a:avLst/>
            </a:prstGeom>
            <a:noFill/>
          </p:spPr>
          <p:txBody>
            <a:bodyPr wrap="square">
              <a:spAutoFit/>
            </a:bodyPr>
            <a:lstStyle/>
            <a:p>
              <a:pPr algn="ctr"/>
              <a:r>
                <a:rPr kumimoji="1" lang="en-US" altLang="zh-CN" sz="1260" dirty="0">
                  <a:solidFill>
                    <a:srgbClr val="C00000"/>
                  </a:solidFill>
                </a:rPr>
                <a:t>RDMA </a:t>
              </a:r>
            </a:p>
            <a:p>
              <a:pPr algn="ctr"/>
              <a:r>
                <a:rPr kumimoji="1" lang="en-US" altLang="zh-CN" sz="1260" dirty="0">
                  <a:solidFill>
                    <a:srgbClr val="C00000"/>
                  </a:solidFill>
                </a:rPr>
                <a:t>READ</a:t>
              </a:r>
            </a:p>
          </p:txBody>
        </p:sp>
      </p:grpSp>
      <p:grpSp>
        <p:nvGrpSpPr>
          <p:cNvPr id="208" name="组合 207">
            <a:extLst>
              <a:ext uri="{FF2B5EF4-FFF2-40B4-BE49-F238E27FC236}">
                <a16:creationId xmlns:a16="http://schemas.microsoft.com/office/drawing/2014/main" id="{7B136ED8-E61E-21C9-8D8C-E2B074CDBE8C}"/>
              </a:ext>
            </a:extLst>
          </p:cNvPr>
          <p:cNvGrpSpPr/>
          <p:nvPr/>
        </p:nvGrpSpPr>
        <p:grpSpPr>
          <a:xfrm>
            <a:off x="3295811" y="3563521"/>
            <a:ext cx="722868" cy="480131"/>
            <a:chOff x="3017999" y="3636394"/>
            <a:chExt cx="803187" cy="533479"/>
          </a:xfrm>
        </p:grpSpPr>
        <p:sp>
          <p:nvSpPr>
            <p:cNvPr id="209" name="矩形 208">
              <a:extLst>
                <a:ext uri="{FF2B5EF4-FFF2-40B4-BE49-F238E27FC236}">
                  <a16:creationId xmlns:a16="http://schemas.microsoft.com/office/drawing/2014/main" id="{A00D0838-3D95-838B-4AA2-B55C91175746}"/>
                </a:ext>
              </a:extLst>
            </p:cNvPr>
            <p:cNvSpPr/>
            <p:nvPr/>
          </p:nvSpPr>
          <p:spPr>
            <a:xfrm>
              <a:off x="3110497" y="3642480"/>
              <a:ext cx="699136" cy="50901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10" name="文本框 209">
              <a:extLst>
                <a:ext uri="{FF2B5EF4-FFF2-40B4-BE49-F238E27FC236}">
                  <a16:creationId xmlns:a16="http://schemas.microsoft.com/office/drawing/2014/main" id="{87F3EC16-22C0-8983-1377-7562B5367974}"/>
                </a:ext>
              </a:extLst>
            </p:cNvPr>
            <p:cNvSpPr txBox="1"/>
            <p:nvPr/>
          </p:nvSpPr>
          <p:spPr>
            <a:xfrm>
              <a:off x="3017999" y="3636394"/>
              <a:ext cx="803187" cy="533479"/>
            </a:xfrm>
            <a:prstGeom prst="rect">
              <a:avLst/>
            </a:prstGeom>
            <a:noFill/>
          </p:spPr>
          <p:txBody>
            <a:bodyPr wrap="square">
              <a:spAutoFit/>
            </a:bodyPr>
            <a:lstStyle/>
            <a:p>
              <a:pPr algn="ctr"/>
              <a:r>
                <a:rPr kumimoji="1" lang="en-US" altLang="zh-CN" sz="1260" dirty="0">
                  <a:solidFill>
                    <a:srgbClr val="C00000"/>
                  </a:solidFill>
                </a:rPr>
                <a:t>RDMA </a:t>
              </a:r>
            </a:p>
            <a:p>
              <a:pPr algn="ctr"/>
              <a:r>
                <a:rPr kumimoji="1" lang="en-US" altLang="zh-CN" sz="1260" dirty="0">
                  <a:solidFill>
                    <a:srgbClr val="C00000"/>
                  </a:solidFill>
                </a:rPr>
                <a:t>READ</a:t>
              </a:r>
            </a:p>
          </p:txBody>
        </p:sp>
      </p:grpSp>
      <p:grpSp>
        <p:nvGrpSpPr>
          <p:cNvPr id="119" name="组合 118">
            <a:extLst>
              <a:ext uri="{FF2B5EF4-FFF2-40B4-BE49-F238E27FC236}">
                <a16:creationId xmlns:a16="http://schemas.microsoft.com/office/drawing/2014/main" id="{2E72A9C5-0F85-611E-24B9-406FFAEF5F7F}"/>
              </a:ext>
            </a:extLst>
          </p:cNvPr>
          <p:cNvGrpSpPr/>
          <p:nvPr/>
        </p:nvGrpSpPr>
        <p:grpSpPr>
          <a:xfrm>
            <a:off x="6417006" y="4604802"/>
            <a:ext cx="1952269" cy="648350"/>
            <a:chOff x="2016422" y="4386323"/>
            <a:chExt cx="2169188" cy="720388"/>
          </a:xfrm>
        </p:grpSpPr>
        <p:grpSp>
          <p:nvGrpSpPr>
            <p:cNvPr id="137" name="组合 136">
              <a:extLst>
                <a:ext uri="{FF2B5EF4-FFF2-40B4-BE49-F238E27FC236}">
                  <a16:creationId xmlns:a16="http://schemas.microsoft.com/office/drawing/2014/main" id="{9067A52A-626D-F9BE-9392-E2907C3AE830}"/>
                </a:ext>
              </a:extLst>
            </p:cNvPr>
            <p:cNvGrpSpPr/>
            <p:nvPr/>
          </p:nvGrpSpPr>
          <p:grpSpPr>
            <a:xfrm>
              <a:off x="2016422" y="4386323"/>
              <a:ext cx="2169188" cy="720388"/>
              <a:chOff x="2145997" y="4386323"/>
              <a:chExt cx="2169188" cy="720388"/>
            </a:xfrm>
          </p:grpSpPr>
          <p:sp>
            <p:nvSpPr>
              <p:cNvPr id="139" name="三角形 138">
                <a:extLst>
                  <a:ext uri="{FF2B5EF4-FFF2-40B4-BE49-F238E27FC236}">
                    <a16:creationId xmlns:a16="http://schemas.microsoft.com/office/drawing/2014/main" id="{BF5FEE2F-94B3-41F4-342A-9D797DBF48CF}"/>
                  </a:ext>
                </a:extLst>
              </p:cNvPr>
              <p:cNvSpPr/>
              <p:nvPr/>
            </p:nvSpPr>
            <p:spPr>
              <a:xfrm>
                <a:off x="2145997" y="4386323"/>
                <a:ext cx="432048" cy="374647"/>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40" name="矩形 139">
                <a:extLst>
                  <a:ext uri="{FF2B5EF4-FFF2-40B4-BE49-F238E27FC236}">
                    <a16:creationId xmlns:a16="http://schemas.microsoft.com/office/drawing/2014/main" id="{7070D21B-F4AA-DDBE-87F1-EA4FBF31CA35}"/>
                  </a:ext>
                </a:extLst>
              </p:cNvPr>
              <p:cNvSpPr/>
              <p:nvPr/>
            </p:nvSpPr>
            <p:spPr>
              <a:xfrm>
                <a:off x="3063776" y="4551756"/>
                <a:ext cx="639341" cy="22522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41" name="文本框 140">
                <a:extLst>
                  <a:ext uri="{FF2B5EF4-FFF2-40B4-BE49-F238E27FC236}">
                    <a16:creationId xmlns:a16="http://schemas.microsoft.com/office/drawing/2014/main" id="{7E887DB8-16CF-67C4-25A4-3B09681C686B}"/>
                  </a:ext>
                </a:extLst>
              </p:cNvPr>
              <p:cNvSpPr txBox="1"/>
              <p:nvPr/>
            </p:nvSpPr>
            <p:spPr>
              <a:xfrm>
                <a:off x="2288835" y="4788676"/>
                <a:ext cx="1224136" cy="318035"/>
              </a:xfrm>
              <a:prstGeom prst="rect">
                <a:avLst/>
              </a:prstGeom>
              <a:noFill/>
            </p:spPr>
            <p:txBody>
              <a:bodyPr wrap="square">
                <a:spAutoFit/>
              </a:bodyPr>
              <a:lstStyle/>
              <a:p>
                <a:r>
                  <a:rPr kumimoji="1" lang="en-US" altLang="zh-CN" sz="1260" dirty="0"/>
                  <a:t>Index</a:t>
                </a:r>
                <a:endParaRPr lang="zh-CN" altLang="en-US" sz="1260" dirty="0"/>
              </a:p>
            </p:txBody>
          </p:sp>
          <p:sp>
            <p:nvSpPr>
              <p:cNvPr id="142" name="文本框 141">
                <a:extLst>
                  <a:ext uri="{FF2B5EF4-FFF2-40B4-BE49-F238E27FC236}">
                    <a16:creationId xmlns:a16="http://schemas.microsoft.com/office/drawing/2014/main" id="{CC4269A1-8044-F2FC-3D75-002948BD8263}"/>
                  </a:ext>
                </a:extLst>
              </p:cNvPr>
              <p:cNvSpPr txBox="1"/>
              <p:nvPr/>
            </p:nvSpPr>
            <p:spPr>
              <a:xfrm>
                <a:off x="3091049" y="4788676"/>
                <a:ext cx="1224136" cy="318035"/>
              </a:xfrm>
              <a:prstGeom prst="rect">
                <a:avLst/>
              </a:prstGeom>
              <a:noFill/>
            </p:spPr>
            <p:txBody>
              <a:bodyPr wrap="square">
                <a:spAutoFit/>
              </a:bodyPr>
              <a:lstStyle/>
              <a:p>
                <a:r>
                  <a:rPr kumimoji="1" lang="en-US" altLang="zh-CN" sz="1260" dirty="0"/>
                  <a:t>Values</a:t>
                </a:r>
                <a:endParaRPr lang="zh-CN" altLang="en-US" sz="1260" dirty="0"/>
              </a:p>
            </p:txBody>
          </p:sp>
        </p:grpSp>
        <p:sp>
          <p:nvSpPr>
            <p:cNvPr id="138" name="任意形状 137">
              <a:extLst>
                <a:ext uri="{FF2B5EF4-FFF2-40B4-BE49-F238E27FC236}">
                  <a16:creationId xmlns:a16="http://schemas.microsoft.com/office/drawing/2014/main" id="{4F570B57-E49C-9BC8-ED0E-A3C83C6F7302}"/>
                </a:ext>
              </a:extLst>
            </p:cNvPr>
            <p:cNvSpPr/>
            <p:nvPr/>
          </p:nvSpPr>
          <p:spPr>
            <a:xfrm>
              <a:off x="2398612" y="4506799"/>
              <a:ext cx="813420" cy="187509"/>
            </a:xfrm>
            <a:custGeom>
              <a:avLst/>
              <a:gdLst>
                <a:gd name="connsiteX0" fmla="*/ 0 w 652311"/>
                <a:gd name="connsiteY0" fmla="*/ 123443 h 187509"/>
                <a:gd name="connsiteX1" fmla="*/ 227144 w 652311"/>
                <a:gd name="connsiteY1" fmla="*/ 1135 h 187509"/>
                <a:gd name="connsiteX2" fmla="*/ 652311 w 652311"/>
                <a:gd name="connsiteY2" fmla="*/ 187509 h 187509"/>
              </a:gdLst>
              <a:ahLst/>
              <a:cxnLst>
                <a:cxn ang="0">
                  <a:pos x="connsiteX0" y="connsiteY0"/>
                </a:cxn>
                <a:cxn ang="0">
                  <a:pos x="connsiteX1" y="connsiteY1"/>
                </a:cxn>
                <a:cxn ang="0">
                  <a:pos x="connsiteX2" y="connsiteY2"/>
                </a:cxn>
              </a:cxnLst>
              <a:rect l="l" t="t" r="r" b="b"/>
              <a:pathLst>
                <a:path w="652311" h="187509">
                  <a:moveTo>
                    <a:pt x="0" y="123443"/>
                  </a:moveTo>
                  <a:cubicBezTo>
                    <a:pt x="59213" y="56950"/>
                    <a:pt x="118426" y="-9543"/>
                    <a:pt x="227144" y="1135"/>
                  </a:cubicBezTo>
                  <a:cubicBezTo>
                    <a:pt x="335862" y="11813"/>
                    <a:pt x="494086" y="99661"/>
                    <a:pt x="652311" y="187509"/>
                  </a:cubicBezTo>
                </a:path>
              </a:pathLst>
            </a:custGeom>
            <a:noFill/>
            <a:ln w="1016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cxnSp>
        <p:nvCxnSpPr>
          <p:cNvPr id="110" name="直线连接符 109">
            <a:extLst>
              <a:ext uri="{FF2B5EF4-FFF2-40B4-BE49-F238E27FC236}">
                <a16:creationId xmlns:a16="http://schemas.microsoft.com/office/drawing/2014/main" id="{08A25583-0FDA-506A-CD3E-5C0A78003949}"/>
              </a:ext>
            </a:extLst>
          </p:cNvPr>
          <p:cNvCxnSpPr>
            <a:cxnSpLocks/>
          </p:cNvCxnSpPr>
          <p:nvPr/>
        </p:nvCxnSpPr>
        <p:spPr>
          <a:xfrm>
            <a:off x="5794377" y="2979084"/>
            <a:ext cx="24624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id="{0F06B36E-F9CB-24B4-0607-3A76C1C8E8EE}"/>
              </a:ext>
            </a:extLst>
          </p:cNvPr>
          <p:cNvSpPr txBox="1"/>
          <p:nvPr/>
        </p:nvSpPr>
        <p:spPr>
          <a:xfrm rot="16200000">
            <a:off x="4321978" y="3034355"/>
            <a:ext cx="907301" cy="341632"/>
          </a:xfrm>
          <a:prstGeom prst="rect">
            <a:avLst/>
          </a:prstGeom>
          <a:noFill/>
        </p:spPr>
        <p:txBody>
          <a:bodyPr wrap="square">
            <a:spAutoFit/>
          </a:bodyPr>
          <a:lstStyle/>
          <a:p>
            <a:r>
              <a:rPr kumimoji="1" lang="en-US" altLang="zh-CN" sz="1620" b="1" u="sng" dirty="0"/>
              <a:t>Client</a:t>
            </a:r>
            <a:endParaRPr lang="zh-CN" altLang="en-US" sz="1620" b="1" u="sng" dirty="0"/>
          </a:p>
        </p:txBody>
      </p:sp>
      <p:cxnSp>
        <p:nvCxnSpPr>
          <p:cNvPr id="112" name="直线连接符 111">
            <a:extLst>
              <a:ext uri="{FF2B5EF4-FFF2-40B4-BE49-F238E27FC236}">
                <a16:creationId xmlns:a16="http://schemas.microsoft.com/office/drawing/2014/main" id="{A4B46A24-C98E-079E-E355-8016A7C0406F}"/>
              </a:ext>
            </a:extLst>
          </p:cNvPr>
          <p:cNvCxnSpPr>
            <a:cxnSpLocks/>
          </p:cNvCxnSpPr>
          <p:nvPr/>
        </p:nvCxnSpPr>
        <p:spPr>
          <a:xfrm>
            <a:off x="5794377" y="3514113"/>
            <a:ext cx="24624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E3CDF900-EDEE-0224-EF86-B228B22B89B9}"/>
              </a:ext>
            </a:extLst>
          </p:cNvPr>
          <p:cNvSpPr txBox="1"/>
          <p:nvPr/>
        </p:nvSpPr>
        <p:spPr>
          <a:xfrm>
            <a:off x="4956564" y="3326394"/>
            <a:ext cx="1101722" cy="341632"/>
          </a:xfrm>
          <a:prstGeom prst="rect">
            <a:avLst/>
          </a:prstGeom>
          <a:noFill/>
        </p:spPr>
        <p:txBody>
          <a:bodyPr wrap="square">
            <a:spAutoFit/>
          </a:bodyPr>
          <a:lstStyle/>
          <a:p>
            <a:r>
              <a:rPr kumimoji="1" lang="en-US" altLang="zh-CN" sz="1620" dirty="0"/>
              <a:t>RNIC</a:t>
            </a:r>
            <a:endParaRPr lang="zh-CN" altLang="en-US" sz="1620" dirty="0"/>
          </a:p>
        </p:txBody>
      </p:sp>
      <p:cxnSp>
        <p:nvCxnSpPr>
          <p:cNvPr id="114" name="直线连接符 113">
            <a:extLst>
              <a:ext uri="{FF2B5EF4-FFF2-40B4-BE49-F238E27FC236}">
                <a16:creationId xmlns:a16="http://schemas.microsoft.com/office/drawing/2014/main" id="{D9466871-F2E1-4A65-FFC3-F0BCE01426B6}"/>
              </a:ext>
            </a:extLst>
          </p:cNvPr>
          <p:cNvCxnSpPr>
            <a:cxnSpLocks/>
          </p:cNvCxnSpPr>
          <p:nvPr/>
        </p:nvCxnSpPr>
        <p:spPr>
          <a:xfrm>
            <a:off x="5794377" y="4012007"/>
            <a:ext cx="24624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5" name="直线连接符 114">
            <a:extLst>
              <a:ext uri="{FF2B5EF4-FFF2-40B4-BE49-F238E27FC236}">
                <a16:creationId xmlns:a16="http://schemas.microsoft.com/office/drawing/2014/main" id="{B201A58E-7B54-6D86-2497-EAEC241736B7}"/>
              </a:ext>
            </a:extLst>
          </p:cNvPr>
          <p:cNvCxnSpPr>
            <a:cxnSpLocks/>
          </p:cNvCxnSpPr>
          <p:nvPr/>
        </p:nvCxnSpPr>
        <p:spPr>
          <a:xfrm>
            <a:off x="5833530" y="4810242"/>
            <a:ext cx="24624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16" name="文本框 115">
            <a:extLst>
              <a:ext uri="{FF2B5EF4-FFF2-40B4-BE49-F238E27FC236}">
                <a16:creationId xmlns:a16="http://schemas.microsoft.com/office/drawing/2014/main" id="{B5095469-2AC1-12AB-2DB1-8E7E1A92D607}"/>
              </a:ext>
            </a:extLst>
          </p:cNvPr>
          <p:cNvSpPr txBox="1"/>
          <p:nvPr/>
        </p:nvSpPr>
        <p:spPr>
          <a:xfrm rot="16200000">
            <a:off x="4321978" y="4056177"/>
            <a:ext cx="907301" cy="341632"/>
          </a:xfrm>
          <a:prstGeom prst="rect">
            <a:avLst/>
          </a:prstGeom>
          <a:noFill/>
        </p:spPr>
        <p:txBody>
          <a:bodyPr wrap="square">
            <a:spAutoFit/>
          </a:bodyPr>
          <a:lstStyle/>
          <a:p>
            <a:r>
              <a:rPr kumimoji="1" lang="en-US" altLang="zh-CN" sz="1620" b="1" u="sng" dirty="0"/>
              <a:t>Server</a:t>
            </a:r>
            <a:endParaRPr lang="zh-CN" altLang="en-US" sz="1620" b="1" u="sng" dirty="0"/>
          </a:p>
        </p:txBody>
      </p:sp>
      <p:sp>
        <p:nvSpPr>
          <p:cNvPr id="117" name="文本框 116">
            <a:extLst>
              <a:ext uri="{FF2B5EF4-FFF2-40B4-BE49-F238E27FC236}">
                <a16:creationId xmlns:a16="http://schemas.microsoft.com/office/drawing/2014/main" id="{FFF5D59E-21E1-4A49-C55A-D6426DB0E22E}"/>
              </a:ext>
            </a:extLst>
          </p:cNvPr>
          <p:cNvSpPr txBox="1"/>
          <p:nvPr/>
        </p:nvSpPr>
        <p:spPr>
          <a:xfrm>
            <a:off x="4962992" y="4638945"/>
            <a:ext cx="1266562" cy="590931"/>
          </a:xfrm>
          <a:prstGeom prst="rect">
            <a:avLst/>
          </a:prstGeom>
          <a:solidFill>
            <a:schemeClr val="bg1"/>
          </a:solidFill>
        </p:spPr>
        <p:txBody>
          <a:bodyPr wrap="square">
            <a:spAutoFit/>
          </a:bodyPr>
          <a:lstStyle/>
          <a:p>
            <a:r>
              <a:rPr kumimoji="1" lang="en-US" altLang="zh-CN" sz="1620" dirty="0"/>
              <a:t>Host DRAM</a:t>
            </a:r>
            <a:endParaRPr lang="zh-CN" altLang="en-US" sz="1620" dirty="0"/>
          </a:p>
        </p:txBody>
      </p:sp>
      <p:sp>
        <p:nvSpPr>
          <p:cNvPr id="118" name="文本框 117">
            <a:extLst>
              <a:ext uri="{FF2B5EF4-FFF2-40B4-BE49-F238E27FC236}">
                <a16:creationId xmlns:a16="http://schemas.microsoft.com/office/drawing/2014/main" id="{73D3D160-42EB-D41B-C0FB-71203DC4C1DE}"/>
              </a:ext>
            </a:extLst>
          </p:cNvPr>
          <p:cNvSpPr txBox="1"/>
          <p:nvPr/>
        </p:nvSpPr>
        <p:spPr>
          <a:xfrm>
            <a:off x="4957968" y="3861300"/>
            <a:ext cx="1101722" cy="341632"/>
          </a:xfrm>
          <a:prstGeom prst="rect">
            <a:avLst/>
          </a:prstGeom>
          <a:noFill/>
        </p:spPr>
        <p:txBody>
          <a:bodyPr wrap="square">
            <a:spAutoFit/>
          </a:bodyPr>
          <a:lstStyle/>
          <a:p>
            <a:r>
              <a:rPr kumimoji="1" lang="en-US" altLang="zh-CN" sz="1620" dirty="0"/>
              <a:t>RNIC</a:t>
            </a:r>
            <a:endParaRPr lang="zh-CN" altLang="en-US" sz="1620" dirty="0"/>
          </a:p>
        </p:txBody>
      </p:sp>
      <p:sp>
        <p:nvSpPr>
          <p:cNvPr id="121" name="文本框 120">
            <a:extLst>
              <a:ext uri="{FF2B5EF4-FFF2-40B4-BE49-F238E27FC236}">
                <a16:creationId xmlns:a16="http://schemas.microsoft.com/office/drawing/2014/main" id="{413915E5-A294-8F3F-3C90-BF9894CDD002}"/>
              </a:ext>
            </a:extLst>
          </p:cNvPr>
          <p:cNvSpPr txBox="1"/>
          <p:nvPr/>
        </p:nvSpPr>
        <p:spPr>
          <a:xfrm>
            <a:off x="6530104" y="4067183"/>
            <a:ext cx="607528" cy="286232"/>
          </a:xfrm>
          <a:prstGeom prst="rect">
            <a:avLst/>
          </a:prstGeom>
          <a:noFill/>
        </p:spPr>
        <p:txBody>
          <a:bodyPr wrap="square">
            <a:spAutoFit/>
          </a:bodyPr>
          <a:lstStyle/>
          <a:p>
            <a:r>
              <a:rPr kumimoji="1" lang="en-US" altLang="zh-CN" sz="1260" dirty="0"/>
              <a:t>Index</a:t>
            </a:r>
            <a:endParaRPr lang="zh-CN" altLang="en-US" sz="1260" dirty="0"/>
          </a:p>
        </p:txBody>
      </p:sp>
      <p:sp>
        <p:nvSpPr>
          <p:cNvPr id="122" name="文本框 121">
            <a:extLst>
              <a:ext uri="{FF2B5EF4-FFF2-40B4-BE49-F238E27FC236}">
                <a16:creationId xmlns:a16="http://schemas.microsoft.com/office/drawing/2014/main" id="{090BC8AF-CCD4-F887-5FEA-BE85A6BAB7B8}"/>
              </a:ext>
            </a:extLst>
          </p:cNvPr>
          <p:cNvSpPr txBox="1"/>
          <p:nvPr/>
        </p:nvSpPr>
        <p:spPr>
          <a:xfrm>
            <a:off x="5832425" y="2672855"/>
            <a:ext cx="1101722" cy="286232"/>
          </a:xfrm>
          <a:prstGeom prst="rect">
            <a:avLst/>
          </a:prstGeom>
          <a:noFill/>
        </p:spPr>
        <p:txBody>
          <a:bodyPr wrap="square">
            <a:spAutoFit/>
          </a:bodyPr>
          <a:lstStyle/>
          <a:p>
            <a:r>
              <a:rPr kumimoji="1" lang="en-US" altLang="zh-CN" sz="1260" b="1" dirty="0"/>
              <a:t>Get(K)</a:t>
            </a:r>
            <a:endParaRPr lang="zh-CN" altLang="en-US" sz="1260" b="1" dirty="0"/>
          </a:p>
        </p:txBody>
      </p:sp>
      <p:sp>
        <p:nvSpPr>
          <p:cNvPr id="123" name="文本框 122">
            <a:extLst>
              <a:ext uri="{FF2B5EF4-FFF2-40B4-BE49-F238E27FC236}">
                <a16:creationId xmlns:a16="http://schemas.microsoft.com/office/drawing/2014/main" id="{4AD0F2CC-CCAD-D09B-C490-B8C6AE151C62}"/>
              </a:ext>
            </a:extLst>
          </p:cNvPr>
          <p:cNvSpPr txBox="1"/>
          <p:nvPr/>
        </p:nvSpPr>
        <p:spPr>
          <a:xfrm>
            <a:off x="7553152" y="2678072"/>
            <a:ext cx="453630" cy="286232"/>
          </a:xfrm>
          <a:prstGeom prst="rect">
            <a:avLst/>
          </a:prstGeom>
          <a:noFill/>
        </p:spPr>
        <p:txBody>
          <a:bodyPr wrap="square">
            <a:spAutoFit/>
          </a:bodyPr>
          <a:lstStyle/>
          <a:p>
            <a:pPr algn="ctr"/>
            <a:r>
              <a:rPr kumimoji="1" lang="en-US" altLang="zh-CN" sz="1260" b="1" dirty="0"/>
              <a:t>V</a:t>
            </a:r>
            <a:endParaRPr lang="zh-CN" altLang="en-US" sz="1260" b="1" dirty="0"/>
          </a:p>
        </p:txBody>
      </p:sp>
      <p:pic>
        <p:nvPicPr>
          <p:cNvPr id="126" name="图片 125">
            <a:extLst>
              <a:ext uri="{FF2B5EF4-FFF2-40B4-BE49-F238E27FC236}">
                <a16:creationId xmlns:a16="http://schemas.microsoft.com/office/drawing/2014/main" id="{8A666D12-6072-7B78-6BE5-6DCA43508416}"/>
              </a:ext>
            </a:extLst>
          </p:cNvPr>
          <p:cNvPicPr>
            <a:picLocks noChangeAspect="1"/>
          </p:cNvPicPr>
          <p:nvPr/>
        </p:nvPicPr>
        <p:blipFill>
          <a:blip r:embed="rId3"/>
          <a:stretch>
            <a:fillRect/>
          </a:stretch>
        </p:blipFill>
        <p:spPr>
          <a:xfrm>
            <a:off x="4997941" y="2854918"/>
            <a:ext cx="419315" cy="348032"/>
          </a:xfrm>
          <a:prstGeom prst="rect">
            <a:avLst/>
          </a:prstGeom>
        </p:spPr>
      </p:pic>
      <p:cxnSp>
        <p:nvCxnSpPr>
          <p:cNvPr id="144" name="直线连接符 143">
            <a:extLst>
              <a:ext uri="{FF2B5EF4-FFF2-40B4-BE49-F238E27FC236}">
                <a16:creationId xmlns:a16="http://schemas.microsoft.com/office/drawing/2014/main" id="{7F5E5101-6CC1-AC4F-4CD8-D12986F7FCA6}"/>
              </a:ext>
            </a:extLst>
          </p:cNvPr>
          <p:cNvCxnSpPr>
            <a:cxnSpLocks/>
          </p:cNvCxnSpPr>
          <p:nvPr/>
        </p:nvCxnSpPr>
        <p:spPr>
          <a:xfrm>
            <a:off x="5788396" y="4349855"/>
            <a:ext cx="24624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45" name="文本框 144">
            <a:extLst>
              <a:ext uri="{FF2B5EF4-FFF2-40B4-BE49-F238E27FC236}">
                <a16:creationId xmlns:a16="http://schemas.microsoft.com/office/drawing/2014/main" id="{F4B2DB08-C727-A080-413B-2D46A81669C7}"/>
              </a:ext>
            </a:extLst>
          </p:cNvPr>
          <p:cNvSpPr txBox="1"/>
          <p:nvPr/>
        </p:nvSpPr>
        <p:spPr>
          <a:xfrm>
            <a:off x="4950327" y="4198796"/>
            <a:ext cx="1101722" cy="341632"/>
          </a:xfrm>
          <a:prstGeom prst="rect">
            <a:avLst/>
          </a:prstGeom>
          <a:noFill/>
        </p:spPr>
        <p:txBody>
          <a:bodyPr wrap="square">
            <a:spAutoFit/>
          </a:bodyPr>
          <a:lstStyle/>
          <a:p>
            <a:r>
              <a:rPr kumimoji="1" lang="en-US" altLang="zh-CN" sz="1620" dirty="0"/>
              <a:t>SoC</a:t>
            </a:r>
            <a:endParaRPr lang="zh-CN" altLang="en-US" sz="1620" dirty="0"/>
          </a:p>
        </p:txBody>
      </p:sp>
      <p:sp>
        <p:nvSpPr>
          <p:cNvPr id="190" name="文本框 189">
            <a:extLst>
              <a:ext uri="{FF2B5EF4-FFF2-40B4-BE49-F238E27FC236}">
                <a16:creationId xmlns:a16="http://schemas.microsoft.com/office/drawing/2014/main" id="{FB210CC0-593C-0D21-C839-1E9E78C2F505}"/>
              </a:ext>
            </a:extLst>
          </p:cNvPr>
          <p:cNvSpPr txBox="1"/>
          <p:nvPr/>
        </p:nvSpPr>
        <p:spPr>
          <a:xfrm>
            <a:off x="7431350" y="4086859"/>
            <a:ext cx="198719" cy="286232"/>
          </a:xfrm>
          <a:prstGeom prst="rect">
            <a:avLst/>
          </a:prstGeom>
          <a:noFill/>
        </p:spPr>
        <p:txBody>
          <a:bodyPr wrap="square">
            <a:spAutoFit/>
          </a:bodyPr>
          <a:lstStyle/>
          <a:p>
            <a:r>
              <a:rPr kumimoji="1" lang="en-US" altLang="zh-CN" sz="1260" dirty="0"/>
              <a:t>V</a:t>
            </a:r>
            <a:endParaRPr lang="zh-CN" altLang="en-US" sz="1260" dirty="0"/>
          </a:p>
        </p:txBody>
      </p:sp>
      <p:cxnSp>
        <p:nvCxnSpPr>
          <p:cNvPr id="199" name="直线连接符 198">
            <a:extLst>
              <a:ext uri="{FF2B5EF4-FFF2-40B4-BE49-F238E27FC236}">
                <a16:creationId xmlns:a16="http://schemas.microsoft.com/office/drawing/2014/main" id="{6D2E5E8B-C34E-E35E-CE07-D48488D10468}"/>
              </a:ext>
            </a:extLst>
          </p:cNvPr>
          <p:cNvCxnSpPr>
            <a:cxnSpLocks/>
          </p:cNvCxnSpPr>
          <p:nvPr/>
        </p:nvCxnSpPr>
        <p:spPr>
          <a:xfrm>
            <a:off x="5958614" y="2977252"/>
            <a:ext cx="295053" cy="137260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1" name="直线连接符 200">
            <a:extLst>
              <a:ext uri="{FF2B5EF4-FFF2-40B4-BE49-F238E27FC236}">
                <a16:creationId xmlns:a16="http://schemas.microsoft.com/office/drawing/2014/main" id="{A24EF989-88B4-D623-5B15-3FD4C65CBFB7}"/>
              </a:ext>
            </a:extLst>
          </p:cNvPr>
          <p:cNvCxnSpPr>
            <a:cxnSpLocks/>
          </p:cNvCxnSpPr>
          <p:nvPr/>
        </p:nvCxnSpPr>
        <p:spPr>
          <a:xfrm>
            <a:off x="6258041" y="4347684"/>
            <a:ext cx="108001" cy="44992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03" name="直线连接符 202">
            <a:extLst>
              <a:ext uri="{FF2B5EF4-FFF2-40B4-BE49-F238E27FC236}">
                <a16:creationId xmlns:a16="http://schemas.microsoft.com/office/drawing/2014/main" id="{67BC9E7B-F4ED-4CEC-3420-A0C8A993AA3C}"/>
              </a:ext>
            </a:extLst>
          </p:cNvPr>
          <p:cNvCxnSpPr>
            <a:cxnSpLocks/>
          </p:cNvCxnSpPr>
          <p:nvPr/>
        </p:nvCxnSpPr>
        <p:spPr>
          <a:xfrm flipH="1">
            <a:off x="6366042" y="4375160"/>
            <a:ext cx="123166" cy="422447"/>
          </a:xfrm>
          <a:prstGeom prst="line">
            <a:avLst/>
          </a:prstGeom>
          <a:ln w="19050">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1" name="直线连接符 210">
            <a:extLst>
              <a:ext uri="{FF2B5EF4-FFF2-40B4-BE49-F238E27FC236}">
                <a16:creationId xmlns:a16="http://schemas.microsoft.com/office/drawing/2014/main" id="{5289C131-CDCD-AEDF-2A8A-0A6BDD33C9DA}"/>
              </a:ext>
            </a:extLst>
          </p:cNvPr>
          <p:cNvCxnSpPr>
            <a:cxnSpLocks/>
          </p:cNvCxnSpPr>
          <p:nvPr/>
        </p:nvCxnSpPr>
        <p:spPr>
          <a:xfrm>
            <a:off x="7192350" y="4347684"/>
            <a:ext cx="108001" cy="44992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12" name="直线连接符 211">
            <a:extLst>
              <a:ext uri="{FF2B5EF4-FFF2-40B4-BE49-F238E27FC236}">
                <a16:creationId xmlns:a16="http://schemas.microsoft.com/office/drawing/2014/main" id="{E756DA4F-9FA1-2C80-AD2B-11CBD179889D}"/>
              </a:ext>
            </a:extLst>
          </p:cNvPr>
          <p:cNvCxnSpPr>
            <a:cxnSpLocks/>
          </p:cNvCxnSpPr>
          <p:nvPr/>
        </p:nvCxnSpPr>
        <p:spPr>
          <a:xfrm flipH="1">
            <a:off x="7300351" y="4375160"/>
            <a:ext cx="123166" cy="422447"/>
          </a:xfrm>
          <a:prstGeom prst="line">
            <a:avLst/>
          </a:prstGeom>
          <a:ln w="19050">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13" name="直线连接符 212">
            <a:extLst>
              <a:ext uri="{FF2B5EF4-FFF2-40B4-BE49-F238E27FC236}">
                <a16:creationId xmlns:a16="http://schemas.microsoft.com/office/drawing/2014/main" id="{6384DB09-2E9B-CB5D-AD2B-8DE4826F0EF1}"/>
              </a:ext>
            </a:extLst>
          </p:cNvPr>
          <p:cNvCxnSpPr>
            <a:cxnSpLocks/>
          </p:cNvCxnSpPr>
          <p:nvPr/>
        </p:nvCxnSpPr>
        <p:spPr>
          <a:xfrm flipV="1">
            <a:off x="7428348" y="2982008"/>
            <a:ext cx="295053" cy="1381539"/>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215" name="组合 214">
            <a:extLst>
              <a:ext uri="{FF2B5EF4-FFF2-40B4-BE49-F238E27FC236}">
                <a16:creationId xmlns:a16="http://schemas.microsoft.com/office/drawing/2014/main" id="{D21D0350-D14E-ED20-2B29-190709C10E8B}"/>
              </a:ext>
            </a:extLst>
          </p:cNvPr>
          <p:cNvGrpSpPr/>
          <p:nvPr/>
        </p:nvGrpSpPr>
        <p:grpSpPr>
          <a:xfrm>
            <a:off x="5766469" y="3642924"/>
            <a:ext cx="722868" cy="302304"/>
            <a:chOff x="3017999" y="3636394"/>
            <a:chExt cx="803187" cy="335893"/>
          </a:xfrm>
        </p:grpSpPr>
        <p:sp>
          <p:nvSpPr>
            <p:cNvPr id="216" name="矩形 215">
              <a:extLst>
                <a:ext uri="{FF2B5EF4-FFF2-40B4-BE49-F238E27FC236}">
                  <a16:creationId xmlns:a16="http://schemas.microsoft.com/office/drawing/2014/main" id="{8C48C8C4-1449-7ACD-201D-ADCDD9687D08}"/>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17" name="文本框 216">
              <a:extLst>
                <a:ext uri="{FF2B5EF4-FFF2-40B4-BE49-F238E27FC236}">
                  <a16:creationId xmlns:a16="http://schemas.microsoft.com/office/drawing/2014/main" id="{E04CB926-F515-E75A-D6CB-89782332F76B}"/>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SEND</a:t>
              </a:r>
            </a:p>
          </p:txBody>
        </p:sp>
      </p:grpSp>
      <p:grpSp>
        <p:nvGrpSpPr>
          <p:cNvPr id="218" name="组合 217">
            <a:extLst>
              <a:ext uri="{FF2B5EF4-FFF2-40B4-BE49-F238E27FC236}">
                <a16:creationId xmlns:a16="http://schemas.microsoft.com/office/drawing/2014/main" id="{D79E2E4E-1994-97FA-00FA-4536D5150014}"/>
              </a:ext>
            </a:extLst>
          </p:cNvPr>
          <p:cNvGrpSpPr/>
          <p:nvPr/>
        </p:nvGrpSpPr>
        <p:grpSpPr>
          <a:xfrm>
            <a:off x="7137632" y="3623454"/>
            <a:ext cx="722868" cy="302304"/>
            <a:chOff x="3017999" y="3636394"/>
            <a:chExt cx="803187" cy="335893"/>
          </a:xfrm>
        </p:grpSpPr>
        <p:sp>
          <p:nvSpPr>
            <p:cNvPr id="219" name="矩形 218">
              <a:extLst>
                <a:ext uri="{FF2B5EF4-FFF2-40B4-BE49-F238E27FC236}">
                  <a16:creationId xmlns:a16="http://schemas.microsoft.com/office/drawing/2014/main" id="{FADAFFE0-DE75-3D4F-D65D-A7650A761186}"/>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20" name="文本框 219">
              <a:extLst>
                <a:ext uri="{FF2B5EF4-FFF2-40B4-BE49-F238E27FC236}">
                  <a16:creationId xmlns:a16="http://schemas.microsoft.com/office/drawing/2014/main" id="{8C6B82A5-437F-FD2F-BC49-59C2B53855FD}"/>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RECV</a:t>
              </a:r>
            </a:p>
          </p:txBody>
        </p:sp>
      </p:grpSp>
      <p:sp>
        <p:nvSpPr>
          <p:cNvPr id="221" name="矩形 220">
            <a:extLst>
              <a:ext uri="{FF2B5EF4-FFF2-40B4-BE49-F238E27FC236}">
                <a16:creationId xmlns:a16="http://schemas.microsoft.com/office/drawing/2014/main" id="{4702E79B-0182-052D-6884-BFF5C2EDE675}"/>
              </a:ext>
            </a:extLst>
          </p:cNvPr>
          <p:cNvSpPr/>
          <p:nvPr/>
        </p:nvSpPr>
        <p:spPr>
          <a:xfrm>
            <a:off x="4997269" y="3856206"/>
            <a:ext cx="675781" cy="653917"/>
          </a:xfrm>
          <a:prstGeom prst="rect">
            <a:avLst/>
          </a:prstGeom>
          <a:no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Tree>
    <p:extLst>
      <p:ext uri="{BB962C8B-B14F-4D97-AF65-F5344CB8AC3E}">
        <p14:creationId xmlns:p14="http://schemas.microsoft.com/office/powerpoint/2010/main" val="194356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9"/>
                                        </p:tgtEl>
                                        <p:attrNameLst>
                                          <p:attrName>style.visibility</p:attrName>
                                        </p:attrNameLst>
                                      </p:cBhvr>
                                      <p:to>
                                        <p:strVal val="visible"/>
                                      </p:to>
                                    </p:set>
                                    <p:animEffect transition="in" filter="wipe(up)">
                                      <p:cBhvr>
                                        <p:cTn id="7" dur="500"/>
                                        <p:tgtEl>
                                          <p:spTgt spid="199"/>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201"/>
                                        </p:tgtEl>
                                        <p:attrNameLst>
                                          <p:attrName>style.visibility</p:attrName>
                                        </p:attrNameLst>
                                      </p:cBhvr>
                                      <p:to>
                                        <p:strVal val="visible"/>
                                      </p:to>
                                    </p:set>
                                    <p:animEffect transition="in" filter="wipe(up)">
                                      <p:cBhvr>
                                        <p:cTn id="14" dur="500"/>
                                        <p:tgtEl>
                                          <p:spTgt spid="201"/>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03"/>
                                        </p:tgtEl>
                                        <p:attrNameLst>
                                          <p:attrName>style.visibility</p:attrName>
                                        </p:attrNameLst>
                                      </p:cBhvr>
                                      <p:to>
                                        <p:strVal val="visible"/>
                                      </p:to>
                                    </p:set>
                                    <p:animEffect transition="in" filter="wipe(down)">
                                      <p:cBhvr>
                                        <p:cTn id="18" dur="500"/>
                                        <p:tgtEl>
                                          <p:spTgt spid="203"/>
                                        </p:tgtEl>
                                      </p:cBhvr>
                                    </p:animEffect>
                                  </p:childTnLst>
                                </p:cTn>
                              </p:par>
                            </p:childTnLst>
                          </p:cTn>
                        </p:par>
                        <p:par>
                          <p:cTn id="19" fill="hold">
                            <p:stCondLst>
                              <p:cond delay="1500"/>
                            </p:stCondLst>
                            <p:childTnLst>
                              <p:par>
                                <p:cTn id="20" presetID="1" presetClass="entr" presetSubtype="0" fill="hold" grpId="0" nodeType="afterEffect">
                                  <p:stCondLst>
                                    <p:cond delay="0"/>
                                  </p:stCondLst>
                                  <p:childTnLst>
                                    <p:set>
                                      <p:cBhvr>
                                        <p:cTn id="21" dur="1" fill="hold">
                                          <p:stCondLst>
                                            <p:cond delay="0"/>
                                          </p:stCondLst>
                                        </p:cTn>
                                        <p:tgtEl>
                                          <p:spTgt spid="121"/>
                                        </p:tgtEl>
                                        <p:attrNameLst>
                                          <p:attrName>style.visibility</p:attrName>
                                        </p:attrNameLst>
                                      </p:cBhvr>
                                      <p:to>
                                        <p:strVal val="visible"/>
                                      </p:to>
                                    </p:se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211"/>
                                        </p:tgtEl>
                                        <p:attrNameLst>
                                          <p:attrName>style.visibility</p:attrName>
                                        </p:attrNameLst>
                                      </p:cBhvr>
                                      <p:to>
                                        <p:strVal val="visible"/>
                                      </p:to>
                                    </p:set>
                                    <p:animEffect transition="in" filter="wipe(up)">
                                      <p:cBhvr>
                                        <p:cTn id="25" dur="500"/>
                                        <p:tgtEl>
                                          <p:spTgt spid="211"/>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212"/>
                                        </p:tgtEl>
                                        <p:attrNameLst>
                                          <p:attrName>style.visibility</p:attrName>
                                        </p:attrNameLst>
                                      </p:cBhvr>
                                      <p:to>
                                        <p:strVal val="visible"/>
                                      </p:to>
                                    </p:set>
                                    <p:animEffect transition="in" filter="wipe(down)">
                                      <p:cBhvr>
                                        <p:cTn id="29" dur="500"/>
                                        <p:tgtEl>
                                          <p:spTgt spid="212"/>
                                        </p:tgtEl>
                                      </p:cBhvr>
                                    </p:animEffect>
                                  </p:childTnLst>
                                </p:cTn>
                              </p:par>
                            </p:childTnLst>
                          </p:cTn>
                        </p:par>
                        <p:par>
                          <p:cTn id="30" fill="hold">
                            <p:stCondLst>
                              <p:cond delay="2500"/>
                            </p:stCondLst>
                            <p:childTnLst>
                              <p:par>
                                <p:cTn id="31" presetID="1" presetClass="entr" presetSubtype="0" fill="hold" grpId="0" nodeType="afterEffect">
                                  <p:stCondLst>
                                    <p:cond delay="0"/>
                                  </p:stCondLst>
                                  <p:childTnLst>
                                    <p:set>
                                      <p:cBhvr>
                                        <p:cTn id="32" dur="1" fill="hold">
                                          <p:stCondLst>
                                            <p:cond delay="0"/>
                                          </p:stCondLst>
                                        </p:cTn>
                                        <p:tgtEl>
                                          <p:spTgt spid="190"/>
                                        </p:tgtEl>
                                        <p:attrNameLst>
                                          <p:attrName>style.visibility</p:attrName>
                                        </p:attrNameLst>
                                      </p:cBhvr>
                                      <p:to>
                                        <p:strVal val="visible"/>
                                      </p:to>
                                    </p:set>
                                  </p:childTnLst>
                                </p:cTn>
                              </p:par>
                            </p:childTnLst>
                          </p:cTn>
                        </p:par>
                        <p:par>
                          <p:cTn id="33" fill="hold">
                            <p:stCondLst>
                              <p:cond delay="2500"/>
                            </p:stCondLst>
                            <p:childTnLst>
                              <p:par>
                                <p:cTn id="34" presetID="22" presetClass="entr" presetSubtype="4" fill="hold" nodeType="afterEffect">
                                  <p:stCondLst>
                                    <p:cond delay="0"/>
                                  </p:stCondLst>
                                  <p:childTnLst>
                                    <p:set>
                                      <p:cBhvr>
                                        <p:cTn id="35" dur="1" fill="hold">
                                          <p:stCondLst>
                                            <p:cond delay="0"/>
                                          </p:stCondLst>
                                        </p:cTn>
                                        <p:tgtEl>
                                          <p:spTgt spid="213"/>
                                        </p:tgtEl>
                                        <p:attrNameLst>
                                          <p:attrName>style.visibility</p:attrName>
                                        </p:attrNameLst>
                                      </p:cBhvr>
                                      <p:to>
                                        <p:strVal val="visible"/>
                                      </p:to>
                                    </p:set>
                                    <p:animEffect transition="in" filter="wipe(down)">
                                      <p:cBhvr>
                                        <p:cTn id="36" dur="500"/>
                                        <p:tgtEl>
                                          <p:spTgt spid="213"/>
                                        </p:tgtEl>
                                      </p:cBhvr>
                                    </p:animEffect>
                                  </p:childTnLst>
                                </p:cTn>
                              </p:par>
                            </p:childTnLst>
                          </p:cTn>
                        </p:par>
                        <p:par>
                          <p:cTn id="37" fill="hold">
                            <p:stCondLst>
                              <p:cond delay="3000"/>
                            </p:stCondLst>
                            <p:childTnLst>
                              <p:par>
                                <p:cTn id="38" presetID="1" presetClass="entr" presetSubtype="0" fill="hold" nodeType="afterEffect">
                                  <p:stCondLst>
                                    <p:cond delay="0"/>
                                  </p:stCondLst>
                                  <p:childTnLst>
                                    <p:set>
                                      <p:cBhvr>
                                        <p:cTn id="39" dur="1" fill="hold">
                                          <p:stCondLst>
                                            <p:cond delay="0"/>
                                          </p:stCondLst>
                                        </p:cTn>
                                        <p:tgtEl>
                                          <p:spTgt spid="218"/>
                                        </p:tgtEl>
                                        <p:attrNameLst>
                                          <p:attrName>style.visibility</p:attrName>
                                        </p:attrNameLst>
                                      </p:cBhvr>
                                      <p:to>
                                        <p:strVal val="visible"/>
                                      </p:to>
                                    </p:set>
                                  </p:childTnLst>
                                </p:cTn>
                              </p:par>
                            </p:childTnLst>
                          </p:cTn>
                        </p:par>
                        <p:par>
                          <p:cTn id="40" fill="hold">
                            <p:stCondLst>
                              <p:cond delay="3000"/>
                            </p:stCondLst>
                            <p:childTnLst>
                              <p:par>
                                <p:cTn id="41" presetID="1" presetClass="entr" presetSubtype="0" fill="hold" grpId="0" nodeType="afterEffect">
                                  <p:stCondLst>
                                    <p:cond delay="0"/>
                                  </p:stCondLst>
                                  <p:childTnLst>
                                    <p:set>
                                      <p:cBhvr>
                                        <p:cTn id="42"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 grpId="0"/>
      <p:bldP spid="123" grpId="0"/>
      <p:bldP spid="190"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2F233B-C00B-CE7A-AD69-2D9B69EA9255}"/>
              </a:ext>
            </a:extLst>
          </p:cNvPr>
          <p:cNvSpPr>
            <a:spLocks noGrp="1"/>
          </p:cNvSpPr>
          <p:nvPr>
            <p:ph type="title"/>
          </p:nvPr>
        </p:nvSpPr>
        <p:spPr/>
        <p:txBody>
          <a:bodyPr/>
          <a:lstStyle/>
          <a:p>
            <a:r>
              <a:rPr kumimoji="1" lang="en-US" altLang="zh-CN" dirty="0"/>
              <a:t>From one-sided RDMA to </a:t>
            </a:r>
            <a:r>
              <a:rPr kumimoji="1" lang="en-US" altLang="zh-CN" dirty="0" err="1"/>
              <a:t>SmartNIC</a:t>
            </a:r>
            <a:r>
              <a:rPr kumimoji="1" lang="en-US" altLang="zh-CN" dirty="0"/>
              <a:t>, does it help? </a:t>
            </a:r>
            <a:endParaRPr kumimoji="1" lang="zh-CN" altLang="en-US" dirty="0"/>
          </a:p>
        </p:txBody>
      </p:sp>
      <p:sp>
        <p:nvSpPr>
          <p:cNvPr id="3" name="内容占位符 2">
            <a:extLst>
              <a:ext uri="{FF2B5EF4-FFF2-40B4-BE49-F238E27FC236}">
                <a16:creationId xmlns:a16="http://schemas.microsoft.com/office/drawing/2014/main" id="{2801B8D1-35BE-1EA8-AB16-9F441084267C}"/>
              </a:ext>
            </a:extLst>
          </p:cNvPr>
          <p:cNvSpPr>
            <a:spLocks noGrp="1"/>
          </p:cNvSpPr>
          <p:nvPr>
            <p:ph idx="1"/>
          </p:nvPr>
        </p:nvSpPr>
        <p:spPr>
          <a:xfrm>
            <a:off x="457200" y="1212391"/>
            <a:ext cx="8229600" cy="1349655"/>
          </a:xfrm>
        </p:spPr>
        <p:txBody>
          <a:bodyPr>
            <a:normAutofit fontScale="92500" lnSpcReduction="20000"/>
          </a:bodyPr>
          <a:lstStyle/>
          <a:p>
            <a:r>
              <a:rPr kumimoji="1" lang="en-US" altLang="zh-CN" dirty="0"/>
              <a:t>Our (naïve) </a:t>
            </a:r>
            <a:r>
              <a:rPr kumimoji="1" lang="en-US" altLang="zh-CN" dirty="0" err="1"/>
              <a:t>SmartNIC</a:t>
            </a:r>
            <a:r>
              <a:rPr kumimoji="1" lang="en-US" altLang="zh-CN" dirty="0"/>
              <a:t>-KVS is </a:t>
            </a:r>
            <a:r>
              <a:rPr kumimoji="1" lang="en-US" altLang="zh-CN" sz="2160" dirty="0">
                <a:solidFill>
                  <a:srgbClr val="C00000"/>
                </a:solidFill>
              </a:rPr>
              <a:t>14%</a:t>
            </a:r>
            <a:r>
              <a:rPr kumimoji="1" lang="en-US" altLang="zh-CN" dirty="0"/>
              <a:t> of the RDMA-KVS</a:t>
            </a:r>
            <a:r>
              <a:rPr kumimoji="1" lang="zh-CN" altLang="en-US" dirty="0"/>
              <a:t> </a:t>
            </a:r>
            <a:r>
              <a:rPr kumimoji="1" lang="en-US" altLang="zh-CN" dirty="0"/>
              <a:t>!! (workload: YCSB-C (100% Get))</a:t>
            </a:r>
          </a:p>
          <a:p>
            <a:pPr lvl="1"/>
            <a:r>
              <a:rPr kumimoji="1" lang="en-US" altLang="zh-CN" dirty="0"/>
              <a:t>RDMA-KVS: </a:t>
            </a:r>
            <a:r>
              <a:rPr kumimoji="1" lang="en-US" altLang="zh-CN" dirty="0" err="1"/>
              <a:t>DrTM</a:t>
            </a:r>
            <a:r>
              <a:rPr kumimoji="1" lang="en-US" altLang="zh-CN" dirty="0"/>
              <a:t>-KV [SOSP’15]</a:t>
            </a:r>
          </a:p>
          <a:p>
            <a:pPr lvl="1"/>
            <a:r>
              <a:rPr kumimoji="1" lang="en-US" altLang="zh-CN" dirty="0" err="1"/>
              <a:t>SmartNIC</a:t>
            </a:r>
            <a:r>
              <a:rPr kumimoji="1" lang="en-US" altLang="zh-CN" dirty="0"/>
              <a:t>-KVS: leverage SEND/RECV to offload Get to the NIC SoC</a:t>
            </a:r>
            <a:endParaRPr kumimoji="1" lang="zh-CN" altLang="en-US" dirty="0"/>
          </a:p>
        </p:txBody>
      </p:sp>
      <p:sp>
        <p:nvSpPr>
          <p:cNvPr id="4" name="灯片编号占位符 3">
            <a:extLst>
              <a:ext uri="{FF2B5EF4-FFF2-40B4-BE49-F238E27FC236}">
                <a16:creationId xmlns:a16="http://schemas.microsoft.com/office/drawing/2014/main" id="{595669D3-5183-038C-1BB8-29F7FA5C61BC}"/>
              </a:ext>
            </a:extLst>
          </p:cNvPr>
          <p:cNvSpPr>
            <a:spLocks noGrp="1"/>
          </p:cNvSpPr>
          <p:nvPr>
            <p:ph type="sldNum" sz="quarter" idx="12"/>
          </p:nvPr>
        </p:nvSpPr>
        <p:spPr/>
        <p:txBody>
          <a:bodyPr/>
          <a:lstStyle/>
          <a:p>
            <a:fld id="{ADE361C3-C043-4A6E-BDCE-8DA1E7D90A3B}" type="slidenum">
              <a:rPr lang="zh-CN" altLang="en-US" smtClean="0"/>
              <a:pPr/>
              <a:t>146</a:t>
            </a:fld>
            <a:endParaRPr lang="zh-CN" altLang="en-US" dirty="0"/>
          </a:p>
        </p:txBody>
      </p:sp>
      <p:grpSp>
        <p:nvGrpSpPr>
          <p:cNvPr id="73" name="组合 72">
            <a:extLst>
              <a:ext uri="{FF2B5EF4-FFF2-40B4-BE49-F238E27FC236}">
                <a16:creationId xmlns:a16="http://schemas.microsoft.com/office/drawing/2014/main" id="{8EF7F2B2-EB3C-A8F8-AA99-5EB810B9146D}"/>
              </a:ext>
            </a:extLst>
          </p:cNvPr>
          <p:cNvGrpSpPr/>
          <p:nvPr/>
        </p:nvGrpSpPr>
        <p:grpSpPr>
          <a:xfrm>
            <a:off x="4604812" y="2672855"/>
            <a:ext cx="3764462" cy="2580295"/>
            <a:chOff x="5116458" y="2652339"/>
            <a:chExt cx="4182736" cy="2866994"/>
          </a:xfrm>
        </p:grpSpPr>
        <p:grpSp>
          <p:nvGrpSpPr>
            <p:cNvPr id="74" name="组合 73">
              <a:extLst>
                <a:ext uri="{FF2B5EF4-FFF2-40B4-BE49-F238E27FC236}">
                  <a16:creationId xmlns:a16="http://schemas.microsoft.com/office/drawing/2014/main" id="{616065C0-757C-7BD9-ADD9-48D0C831293C}"/>
                </a:ext>
              </a:extLst>
            </p:cNvPr>
            <p:cNvGrpSpPr/>
            <p:nvPr/>
          </p:nvGrpSpPr>
          <p:grpSpPr>
            <a:xfrm>
              <a:off x="7130006" y="4798944"/>
              <a:ext cx="2169188" cy="720389"/>
              <a:chOff x="2016422" y="4386323"/>
              <a:chExt cx="2169188" cy="720389"/>
            </a:xfrm>
          </p:grpSpPr>
          <p:grpSp>
            <p:nvGrpSpPr>
              <p:cNvPr id="105" name="组合 104">
                <a:extLst>
                  <a:ext uri="{FF2B5EF4-FFF2-40B4-BE49-F238E27FC236}">
                    <a16:creationId xmlns:a16="http://schemas.microsoft.com/office/drawing/2014/main" id="{6EA18DC2-905C-3F1F-3F74-67C630EA52B9}"/>
                  </a:ext>
                </a:extLst>
              </p:cNvPr>
              <p:cNvGrpSpPr/>
              <p:nvPr/>
            </p:nvGrpSpPr>
            <p:grpSpPr>
              <a:xfrm>
                <a:off x="2016422" y="4386323"/>
                <a:ext cx="2169188" cy="720389"/>
                <a:chOff x="2145997" y="4386323"/>
                <a:chExt cx="2169188" cy="720389"/>
              </a:xfrm>
            </p:grpSpPr>
            <p:sp>
              <p:nvSpPr>
                <p:cNvPr id="107" name="三角形 106">
                  <a:extLst>
                    <a:ext uri="{FF2B5EF4-FFF2-40B4-BE49-F238E27FC236}">
                      <a16:creationId xmlns:a16="http://schemas.microsoft.com/office/drawing/2014/main" id="{15648218-92F0-9947-AC7C-DE79FF2F53F4}"/>
                    </a:ext>
                  </a:extLst>
                </p:cNvPr>
                <p:cNvSpPr/>
                <p:nvPr/>
              </p:nvSpPr>
              <p:spPr>
                <a:xfrm>
                  <a:off x="2145997" y="4386323"/>
                  <a:ext cx="432048" cy="374647"/>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8" name="矩形 107">
                  <a:extLst>
                    <a:ext uri="{FF2B5EF4-FFF2-40B4-BE49-F238E27FC236}">
                      <a16:creationId xmlns:a16="http://schemas.microsoft.com/office/drawing/2014/main" id="{953511AA-B262-6280-6E50-6AB3B3C76DB2}"/>
                    </a:ext>
                  </a:extLst>
                </p:cNvPr>
                <p:cNvSpPr/>
                <p:nvPr/>
              </p:nvSpPr>
              <p:spPr>
                <a:xfrm>
                  <a:off x="3063776" y="4551756"/>
                  <a:ext cx="639341" cy="22522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9" name="文本框 108">
                  <a:extLst>
                    <a:ext uri="{FF2B5EF4-FFF2-40B4-BE49-F238E27FC236}">
                      <a16:creationId xmlns:a16="http://schemas.microsoft.com/office/drawing/2014/main" id="{8608FDAF-1D24-75C6-53DB-B16FB348B383}"/>
                    </a:ext>
                  </a:extLst>
                </p:cNvPr>
                <p:cNvSpPr txBox="1"/>
                <p:nvPr/>
              </p:nvSpPr>
              <p:spPr>
                <a:xfrm>
                  <a:off x="2288835" y="4788676"/>
                  <a:ext cx="1224136" cy="318035"/>
                </a:xfrm>
                <a:prstGeom prst="rect">
                  <a:avLst/>
                </a:prstGeom>
                <a:noFill/>
              </p:spPr>
              <p:txBody>
                <a:bodyPr wrap="square">
                  <a:spAutoFit/>
                </a:bodyPr>
                <a:lstStyle/>
                <a:p>
                  <a:r>
                    <a:rPr kumimoji="1" lang="en-US" altLang="zh-CN" sz="1260" dirty="0"/>
                    <a:t>Index</a:t>
                  </a:r>
                  <a:endParaRPr lang="zh-CN" altLang="en-US" sz="1260" dirty="0"/>
                </a:p>
              </p:txBody>
            </p:sp>
            <p:sp>
              <p:nvSpPr>
                <p:cNvPr id="110" name="文本框 109">
                  <a:extLst>
                    <a:ext uri="{FF2B5EF4-FFF2-40B4-BE49-F238E27FC236}">
                      <a16:creationId xmlns:a16="http://schemas.microsoft.com/office/drawing/2014/main" id="{E38A0F4E-844B-66C5-22AC-D0AFBCF97C0C}"/>
                    </a:ext>
                  </a:extLst>
                </p:cNvPr>
                <p:cNvSpPr txBox="1"/>
                <p:nvPr/>
              </p:nvSpPr>
              <p:spPr>
                <a:xfrm>
                  <a:off x="3091049" y="4788676"/>
                  <a:ext cx="1224136" cy="318036"/>
                </a:xfrm>
                <a:prstGeom prst="rect">
                  <a:avLst/>
                </a:prstGeom>
                <a:noFill/>
              </p:spPr>
              <p:txBody>
                <a:bodyPr wrap="square">
                  <a:spAutoFit/>
                </a:bodyPr>
                <a:lstStyle/>
                <a:p>
                  <a:r>
                    <a:rPr kumimoji="1" lang="en-US" altLang="zh-CN" sz="1260" dirty="0"/>
                    <a:t>Values</a:t>
                  </a:r>
                  <a:endParaRPr lang="zh-CN" altLang="en-US" sz="1260" dirty="0"/>
                </a:p>
              </p:txBody>
            </p:sp>
          </p:grpSp>
          <p:sp>
            <p:nvSpPr>
              <p:cNvPr id="106" name="任意形状 105">
                <a:extLst>
                  <a:ext uri="{FF2B5EF4-FFF2-40B4-BE49-F238E27FC236}">
                    <a16:creationId xmlns:a16="http://schemas.microsoft.com/office/drawing/2014/main" id="{CA77FB8D-7D4B-1D2C-AC24-43492DEE11D7}"/>
                  </a:ext>
                </a:extLst>
              </p:cNvPr>
              <p:cNvSpPr/>
              <p:nvPr/>
            </p:nvSpPr>
            <p:spPr>
              <a:xfrm>
                <a:off x="2398612" y="4506799"/>
                <a:ext cx="813420" cy="187509"/>
              </a:xfrm>
              <a:custGeom>
                <a:avLst/>
                <a:gdLst>
                  <a:gd name="connsiteX0" fmla="*/ 0 w 652311"/>
                  <a:gd name="connsiteY0" fmla="*/ 123443 h 187509"/>
                  <a:gd name="connsiteX1" fmla="*/ 227144 w 652311"/>
                  <a:gd name="connsiteY1" fmla="*/ 1135 h 187509"/>
                  <a:gd name="connsiteX2" fmla="*/ 652311 w 652311"/>
                  <a:gd name="connsiteY2" fmla="*/ 187509 h 187509"/>
                </a:gdLst>
                <a:ahLst/>
                <a:cxnLst>
                  <a:cxn ang="0">
                    <a:pos x="connsiteX0" y="connsiteY0"/>
                  </a:cxn>
                  <a:cxn ang="0">
                    <a:pos x="connsiteX1" y="connsiteY1"/>
                  </a:cxn>
                  <a:cxn ang="0">
                    <a:pos x="connsiteX2" y="connsiteY2"/>
                  </a:cxn>
                </a:cxnLst>
                <a:rect l="l" t="t" r="r" b="b"/>
                <a:pathLst>
                  <a:path w="652311" h="187509">
                    <a:moveTo>
                      <a:pt x="0" y="123443"/>
                    </a:moveTo>
                    <a:cubicBezTo>
                      <a:pt x="59213" y="56950"/>
                      <a:pt x="118426" y="-9543"/>
                      <a:pt x="227144" y="1135"/>
                    </a:cubicBezTo>
                    <a:cubicBezTo>
                      <a:pt x="335862" y="11813"/>
                      <a:pt x="494086" y="99661"/>
                      <a:pt x="652311" y="187509"/>
                    </a:cubicBezTo>
                  </a:path>
                </a:pathLst>
              </a:custGeom>
              <a:noFill/>
              <a:ln w="1016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grpSp>
          <p:nvGrpSpPr>
            <p:cNvPr id="75" name="组合 74">
              <a:extLst>
                <a:ext uri="{FF2B5EF4-FFF2-40B4-BE49-F238E27FC236}">
                  <a16:creationId xmlns:a16="http://schemas.microsoft.com/office/drawing/2014/main" id="{93F575ED-BA95-33FB-01F8-792DCD673EAE}"/>
                </a:ext>
              </a:extLst>
            </p:cNvPr>
            <p:cNvGrpSpPr/>
            <p:nvPr/>
          </p:nvGrpSpPr>
          <p:grpSpPr>
            <a:xfrm>
              <a:off x="5116458" y="2652339"/>
              <a:ext cx="4101242" cy="2841134"/>
              <a:chOff x="5116458" y="2652339"/>
              <a:chExt cx="4101242" cy="2841134"/>
            </a:xfrm>
          </p:grpSpPr>
          <p:cxnSp>
            <p:nvCxnSpPr>
              <p:cNvPr id="76" name="直线连接符 75">
                <a:extLst>
                  <a:ext uri="{FF2B5EF4-FFF2-40B4-BE49-F238E27FC236}">
                    <a16:creationId xmlns:a16="http://schemas.microsoft.com/office/drawing/2014/main" id="{1DDA81A8-AB20-10A8-69D9-EB920D77FCCA}"/>
                  </a:ext>
                </a:extLst>
              </p:cNvPr>
              <p:cNvCxnSpPr>
                <a:cxnSpLocks/>
              </p:cNvCxnSpPr>
              <p:nvPr/>
            </p:nvCxnSpPr>
            <p:spPr>
              <a:xfrm>
                <a:off x="6438197" y="2992593"/>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77" name="文本框 76">
                <a:extLst>
                  <a:ext uri="{FF2B5EF4-FFF2-40B4-BE49-F238E27FC236}">
                    <a16:creationId xmlns:a16="http://schemas.microsoft.com/office/drawing/2014/main" id="{5D2C16B3-5637-7523-E2DF-D6CCE5DABFE4}"/>
                  </a:ext>
                </a:extLst>
              </p:cNvPr>
              <p:cNvSpPr txBox="1"/>
              <p:nvPr/>
            </p:nvSpPr>
            <p:spPr>
              <a:xfrm rot="16200000">
                <a:off x="4802198" y="3054007"/>
                <a:ext cx="1008112" cy="379591"/>
              </a:xfrm>
              <a:prstGeom prst="rect">
                <a:avLst/>
              </a:prstGeom>
              <a:noFill/>
            </p:spPr>
            <p:txBody>
              <a:bodyPr wrap="square">
                <a:spAutoFit/>
              </a:bodyPr>
              <a:lstStyle/>
              <a:p>
                <a:r>
                  <a:rPr kumimoji="1" lang="en-US" altLang="zh-CN" sz="1620" b="1" u="sng" dirty="0"/>
                  <a:t>Client</a:t>
                </a:r>
                <a:endParaRPr lang="zh-CN" altLang="en-US" sz="1620" b="1" u="sng" dirty="0"/>
              </a:p>
            </p:txBody>
          </p:sp>
          <p:cxnSp>
            <p:nvCxnSpPr>
              <p:cNvPr id="78" name="直线连接符 77">
                <a:extLst>
                  <a:ext uri="{FF2B5EF4-FFF2-40B4-BE49-F238E27FC236}">
                    <a16:creationId xmlns:a16="http://schemas.microsoft.com/office/drawing/2014/main" id="{26C30334-7053-0052-8030-A70CFAA5F4E4}"/>
                  </a:ext>
                </a:extLst>
              </p:cNvPr>
              <p:cNvCxnSpPr>
                <a:cxnSpLocks/>
              </p:cNvCxnSpPr>
              <p:nvPr/>
            </p:nvCxnSpPr>
            <p:spPr>
              <a:xfrm>
                <a:off x="6438197" y="3587070"/>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0081D46C-745A-F0E5-64F2-B7262B91C8FF}"/>
                  </a:ext>
                </a:extLst>
              </p:cNvPr>
              <p:cNvSpPr txBox="1"/>
              <p:nvPr/>
            </p:nvSpPr>
            <p:spPr>
              <a:xfrm>
                <a:off x="5507293" y="3378493"/>
                <a:ext cx="1224136" cy="379591"/>
              </a:xfrm>
              <a:prstGeom prst="rect">
                <a:avLst/>
              </a:prstGeom>
              <a:noFill/>
            </p:spPr>
            <p:txBody>
              <a:bodyPr wrap="square">
                <a:spAutoFit/>
              </a:bodyPr>
              <a:lstStyle/>
              <a:p>
                <a:r>
                  <a:rPr kumimoji="1" lang="en-US" altLang="zh-CN" sz="1620" dirty="0"/>
                  <a:t>RNIC</a:t>
                </a:r>
                <a:endParaRPr lang="zh-CN" altLang="en-US" sz="1620" dirty="0"/>
              </a:p>
            </p:txBody>
          </p:sp>
          <p:cxnSp>
            <p:nvCxnSpPr>
              <p:cNvPr id="80" name="直线连接符 79">
                <a:extLst>
                  <a:ext uri="{FF2B5EF4-FFF2-40B4-BE49-F238E27FC236}">
                    <a16:creationId xmlns:a16="http://schemas.microsoft.com/office/drawing/2014/main" id="{A5509A32-717A-5B0E-5DDD-BA1E4F9BF252}"/>
                  </a:ext>
                </a:extLst>
              </p:cNvPr>
              <p:cNvCxnSpPr>
                <a:cxnSpLocks/>
              </p:cNvCxnSpPr>
              <p:nvPr/>
            </p:nvCxnSpPr>
            <p:spPr>
              <a:xfrm>
                <a:off x="6438197" y="4140285"/>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B20737A1-A830-0A6A-D302-95C9DF95EC13}"/>
                  </a:ext>
                </a:extLst>
              </p:cNvPr>
              <p:cNvCxnSpPr>
                <a:cxnSpLocks/>
              </p:cNvCxnSpPr>
              <p:nvPr/>
            </p:nvCxnSpPr>
            <p:spPr>
              <a:xfrm>
                <a:off x="6481700" y="5027213"/>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82" name="文本框 81">
                <a:extLst>
                  <a:ext uri="{FF2B5EF4-FFF2-40B4-BE49-F238E27FC236}">
                    <a16:creationId xmlns:a16="http://schemas.microsoft.com/office/drawing/2014/main" id="{CFCD2327-3D39-C8BB-5946-900E29859510}"/>
                  </a:ext>
                </a:extLst>
              </p:cNvPr>
              <p:cNvSpPr txBox="1"/>
              <p:nvPr/>
            </p:nvSpPr>
            <p:spPr>
              <a:xfrm rot="16200000">
                <a:off x="4802198" y="4189363"/>
                <a:ext cx="1008112" cy="379591"/>
              </a:xfrm>
              <a:prstGeom prst="rect">
                <a:avLst/>
              </a:prstGeom>
              <a:noFill/>
            </p:spPr>
            <p:txBody>
              <a:bodyPr wrap="square">
                <a:spAutoFit/>
              </a:bodyPr>
              <a:lstStyle/>
              <a:p>
                <a:r>
                  <a:rPr kumimoji="1" lang="en-US" altLang="zh-CN" sz="1620" b="1" u="sng" dirty="0"/>
                  <a:t>Server</a:t>
                </a:r>
                <a:endParaRPr lang="zh-CN" altLang="en-US" sz="1620" b="1" u="sng" dirty="0"/>
              </a:p>
            </p:txBody>
          </p:sp>
          <p:sp>
            <p:nvSpPr>
              <p:cNvPr id="83" name="文本框 82">
                <a:extLst>
                  <a:ext uri="{FF2B5EF4-FFF2-40B4-BE49-F238E27FC236}">
                    <a16:creationId xmlns:a16="http://schemas.microsoft.com/office/drawing/2014/main" id="{E1795241-80AE-9F9A-EFEA-2E7C3D6298F6}"/>
                  </a:ext>
                </a:extLst>
              </p:cNvPr>
              <p:cNvSpPr txBox="1"/>
              <p:nvPr/>
            </p:nvSpPr>
            <p:spPr>
              <a:xfrm>
                <a:off x="5514435" y="4836883"/>
                <a:ext cx="1407291" cy="656590"/>
              </a:xfrm>
              <a:prstGeom prst="rect">
                <a:avLst/>
              </a:prstGeom>
              <a:solidFill>
                <a:schemeClr val="bg1"/>
              </a:solidFill>
            </p:spPr>
            <p:txBody>
              <a:bodyPr wrap="square">
                <a:spAutoFit/>
              </a:bodyPr>
              <a:lstStyle/>
              <a:p>
                <a:r>
                  <a:rPr kumimoji="1" lang="en-US" altLang="zh-CN" sz="1620" dirty="0"/>
                  <a:t>Host DRAM</a:t>
                </a:r>
                <a:endParaRPr lang="zh-CN" altLang="en-US" sz="1620" dirty="0"/>
              </a:p>
            </p:txBody>
          </p:sp>
          <p:sp>
            <p:nvSpPr>
              <p:cNvPr id="84" name="文本框 83">
                <a:extLst>
                  <a:ext uri="{FF2B5EF4-FFF2-40B4-BE49-F238E27FC236}">
                    <a16:creationId xmlns:a16="http://schemas.microsoft.com/office/drawing/2014/main" id="{A36F4FC4-849B-57A6-3B75-98861D862251}"/>
                  </a:ext>
                </a:extLst>
              </p:cNvPr>
              <p:cNvSpPr txBox="1"/>
              <p:nvPr/>
            </p:nvSpPr>
            <p:spPr>
              <a:xfrm>
                <a:off x="5508853" y="3972833"/>
                <a:ext cx="1224136" cy="379591"/>
              </a:xfrm>
              <a:prstGeom prst="rect">
                <a:avLst/>
              </a:prstGeom>
              <a:noFill/>
            </p:spPr>
            <p:txBody>
              <a:bodyPr wrap="square">
                <a:spAutoFit/>
              </a:bodyPr>
              <a:lstStyle/>
              <a:p>
                <a:r>
                  <a:rPr kumimoji="1" lang="en-US" altLang="zh-CN" sz="1620" dirty="0"/>
                  <a:t>RNIC</a:t>
                </a:r>
                <a:endParaRPr lang="zh-CN" altLang="en-US" sz="1620" dirty="0"/>
              </a:p>
            </p:txBody>
          </p:sp>
          <p:sp>
            <p:nvSpPr>
              <p:cNvPr id="85" name="文本框 84">
                <a:extLst>
                  <a:ext uri="{FF2B5EF4-FFF2-40B4-BE49-F238E27FC236}">
                    <a16:creationId xmlns:a16="http://schemas.microsoft.com/office/drawing/2014/main" id="{26B64DAF-4468-79BE-AD5B-820F58618A15}"/>
                  </a:ext>
                </a:extLst>
              </p:cNvPr>
              <p:cNvSpPr txBox="1"/>
              <p:nvPr/>
            </p:nvSpPr>
            <p:spPr>
              <a:xfrm>
                <a:off x="7255671" y="4201592"/>
                <a:ext cx="675031" cy="318036"/>
              </a:xfrm>
              <a:prstGeom prst="rect">
                <a:avLst/>
              </a:prstGeom>
              <a:noFill/>
            </p:spPr>
            <p:txBody>
              <a:bodyPr wrap="square">
                <a:spAutoFit/>
              </a:bodyPr>
              <a:lstStyle/>
              <a:p>
                <a:r>
                  <a:rPr kumimoji="1" lang="en-US" altLang="zh-CN" sz="1260" dirty="0"/>
                  <a:t>Index</a:t>
                </a:r>
                <a:endParaRPr lang="zh-CN" altLang="en-US" sz="1260" dirty="0"/>
              </a:p>
            </p:txBody>
          </p:sp>
          <p:sp>
            <p:nvSpPr>
              <p:cNvPr id="86" name="文本框 85">
                <a:extLst>
                  <a:ext uri="{FF2B5EF4-FFF2-40B4-BE49-F238E27FC236}">
                    <a16:creationId xmlns:a16="http://schemas.microsoft.com/office/drawing/2014/main" id="{A9E753C3-F4B7-FB9E-FAEB-BD9E1445FF69}"/>
                  </a:ext>
                </a:extLst>
              </p:cNvPr>
              <p:cNvSpPr txBox="1"/>
              <p:nvPr/>
            </p:nvSpPr>
            <p:spPr>
              <a:xfrm>
                <a:off x="6480472" y="2652339"/>
                <a:ext cx="1224136" cy="318036"/>
              </a:xfrm>
              <a:prstGeom prst="rect">
                <a:avLst/>
              </a:prstGeom>
              <a:noFill/>
            </p:spPr>
            <p:txBody>
              <a:bodyPr wrap="square">
                <a:spAutoFit/>
              </a:bodyPr>
              <a:lstStyle/>
              <a:p>
                <a:r>
                  <a:rPr kumimoji="1" lang="en-US" altLang="zh-CN" sz="1260" b="1" dirty="0"/>
                  <a:t>Get(K)</a:t>
                </a:r>
                <a:endParaRPr lang="zh-CN" altLang="en-US" sz="1260" b="1" dirty="0"/>
              </a:p>
            </p:txBody>
          </p:sp>
          <p:sp>
            <p:nvSpPr>
              <p:cNvPr id="87" name="文本框 86">
                <a:extLst>
                  <a:ext uri="{FF2B5EF4-FFF2-40B4-BE49-F238E27FC236}">
                    <a16:creationId xmlns:a16="http://schemas.microsoft.com/office/drawing/2014/main" id="{CABC2810-818B-E91C-B15E-7011B9F08988}"/>
                  </a:ext>
                </a:extLst>
              </p:cNvPr>
              <p:cNvSpPr txBox="1"/>
              <p:nvPr/>
            </p:nvSpPr>
            <p:spPr>
              <a:xfrm>
                <a:off x="8176368" y="2658136"/>
                <a:ext cx="504033" cy="318036"/>
              </a:xfrm>
              <a:prstGeom prst="rect">
                <a:avLst/>
              </a:prstGeom>
              <a:noFill/>
            </p:spPr>
            <p:txBody>
              <a:bodyPr wrap="square">
                <a:spAutoFit/>
              </a:bodyPr>
              <a:lstStyle/>
              <a:p>
                <a:pPr algn="ctr"/>
                <a:r>
                  <a:rPr kumimoji="1" lang="en-US" altLang="zh-CN" sz="1260" b="1" dirty="0"/>
                  <a:t>V</a:t>
                </a:r>
                <a:endParaRPr lang="zh-CN" altLang="en-US" sz="1260" b="1" dirty="0"/>
              </a:p>
            </p:txBody>
          </p:sp>
          <p:pic>
            <p:nvPicPr>
              <p:cNvPr id="88" name="图片 87">
                <a:extLst>
                  <a:ext uri="{FF2B5EF4-FFF2-40B4-BE49-F238E27FC236}">
                    <a16:creationId xmlns:a16="http://schemas.microsoft.com/office/drawing/2014/main" id="{7AFF7725-208A-CF49-11AA-F9BEDFF3EF8A}"/>
                  </a:ext>
                </a:extLst>
              </p:cNvPr>
              <p:cNvPicPr>
                <a:picLocks noChangeAspect="1"/>
              </p:cNvPicPr>
              <p:nvPr/>
            </p:nvPicPr>
            <p:blipFill>
              <a:blip r:embed="rId3"/>
              <a:stretch>
                <a:fillRect/>
              </a:stretch>
            </p:blipFill>
            <p:spPr>
              <a:xfrm>
                <a:off x="5553268" y="2854631"/>
                <a:ext cx="465906" cy="386702"/>
              </a:xfrm>
              <a:prstGeom prst="rect">
                <a:avLst/>
              </a:prstGeom>
            </p:spPr>
          </p:pic>
          <p:cxnSp>
            <p:nvCxnSpPr>
              <p:cNvPr id="89" name="直线连接符 88">
                <a:extLst>
                  <a:ext uri="{FF2B5EF4-FFF2-40B4-BE49-F238E27FC236}">
                    <a16:creationId xmlns:a16="http://schemas.microsoft.com/office/drawing/2014/main" id="{59981D12-562A-F28E-10C0-CFC244C479CB}"/>
                  </a:ext>
                </a:extLst>
              </p:cNvPr>
              <p:cNvCxnSpPr>
                <a:cxnSpLocks/>
              </p:cNvCxnSpPr>
              <p:nvPr/>
            </p:nvCxnSpPr>
            <p:spPr>
              <a:xfrm>
                <a:off x="6431551" y="4515672"/>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ABDB18E4-1308-D34B-8FDF-D99C1FC65155}"/>
                  </a:ext>
                </a:extLst>
              </p:cNvPr>
              <p:cNvSpPr txBox="1"/>
              <p:nvPr/>
            </p:nvSpPr>
            <p:spPr>
              <a:xfrm>
                <a:off x="5500363" y="4347829"/>
                <a:ext cx="1224136" cy="379591"/>
              </a:xfrm>
              <a:prstGeom prst="rect">
                <a:avLst/>
              </a:prstGeom>
              <a:noFill/>
            </p:spPr>
            <p:txBody>
              <a:bodyPr wrap="square">
                <a:spAutoFit/>
              </a:bodyPr>
              <a:lstStyle/>
              <a:p>
                <a:r>
                  <a:rPr kumimoji="1" lang="en-US" altLang="zh-CN" sz="1620" dirty="0"/>
                  <a:t>SoC</a:t>
                </a:r>
                <a:endParaRPr lang="zh-CN" altLang="en-US" sz="1620" dirty="0"/>
              </a:p>
            </p:txBody>
          </p:sp>
          <p:sp>
            <p:nvSpPr>
              <p:cNvPr id="91" name="文本框 90">
                <a:extLst>
                  <a:ext uri="{FF2B5EF4-FFF2-40B4-BE49-F238E27FC236}">
                    <a16:creationId xmlns:a16="http://schemas.microsoft.com/office/drawing/2014/main" id="{CE5B5E62-53A9-2897-4FB5-A2AAF4567110}"/>
                  </a:ext>
                </a:extLst>
              </p:cNvPr>
              <p:cNvSpPr txBox="1"/>
              <p:nvPr/>
            </p:nvSpPr>
            <p:spPr>
              <a:xfrm>
                <a:off x="8257055" y="4223454"/>
                <a:ext cx="220799" cy="318036"/>
              </a:xfrm>
              <a:prstGeom prst="rect">
                <a:avLst/>
              </a:prstGeom>
              <a:noFill/>
            </p:spPr>
            <p:txBody>
              <a:bodyPr wrap="square">
                <a:spAutoFit/>
              </a:bodyPr>
              <a:lstStyle/>
              <a:p>
                <a:r>
                  <a:rPr kumimoji="1" lang="en-US" altLang="zh-CN" sz="1260" dirty="0"/>
                  <a:t>V</a:t>
                </a:r>
                <a:endParaRPr lang="zh-CN" altLang="en-US" sz="1260" dirty="0"/>
              </a:p>
            </p:txBody>
          </p:sp>
          <p:cxnSp>
            <p:nvCxnSpPr>
              <p:cNvPr id="92" name="直线连接符 91">
                <a:extLst>
                  <a:ext uri="{FF2B5EF4-FFF2-40B4-BE49-F238E27FC236}">
                    <a16:creationId xmlns:a16="http://schemas.microsoft.com/office/drawing/2014/main" id="{E4326818-A19E-0499-981E-22BECD910A2D}"/>
                  </a:ext>
                </a:extLst>
              </p:cNvPr>
              <p:cNvCxnSpPr>
                <a:cxnSpLocks/>
              </p:cNvCxnSpPr>
              <p:nvPr/>
            </p:nvCxnSpPr>
            <p:spPr>
              <a:xfrm>
                <a:off x="6620681" y="2990558"/>
                <a:ext cx="327837" cy="1525114"/>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DDDA0775-91E5-724F-EBD9-E6DE5F7A080F}"/>
                  </a:ext>
                </a:extLst>
              </p:cNvPr>
              <p:cNvCxnSpPr>
                <a:cxnSpLocks/>
              </p:cNvCxnSpPr>
              <p:nvPr/>
            </p:nvCxnSpPr>
            <p:spPr>
              <a:xfrm>
                <a:off x="6953378" y="4513260"/>
                <a:ext cx="120001" cy="499914"/>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94" name="直线连接符 93">
                <a:extLst>
                  <a:ext uri="{FF2B5EF4-FFF2-40B4-BE49-F238E27FC236}">
                    <a16:creationId xmlns:a16="http://schemas.microsoft.com/office/drawing/2014/main" id="{912666E9-F238-49B9-7580-381718EC6EB2}"/>
                  </a:ext>
                </a:extLst>
              </p:cNvPr>
              <p:cNvCxnSpPr>
                <a:cxnSpLocks/>
              </p:cNvCxnSpPr>
              <p:nvPr/>
            </p:nvCxnSpPr>
            <p:spPr>
              <a:xfrm flipH="1">
                <a:off x="7073379" y="4543789"/>
                <a:ext cx="136851" cy="469385"/>
              </a:xfrm>
              <a:prstGeom prst="line">
                <a:avLst/>
              </a:prstGeom>
              <a:ln w="19050">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5" name="直线连接符 94">
                <a:extLst>
                  <a:ext uri="{FF2B5EF4-FFF2-40B4-BE49-F238E27FC236}">
                    <a16:creationId xmlns:a16="http://schemas.microsoft.com/office/drawing/2014/main" id="{7065903D-9716-ABEF-B3FE-5ACE2B9534CE}"/>
                  </a:ext>
                </a:extLst>
              </p:cNvPr>
              <p:cNvCxnSpPr>
                <a:cxnSpLocks/>
              </p:cNvCxnSpPr>
              <p:nvPr/>
            </p:nvCxnSpPr>
            <p:spPr>
              <a:xfrm>
                <a:off x="7991500" y="4513260"/>
                <a:ext cx="120001" cy="499914"/>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96" name="直线连接符 95">
                <a:extLst>
                  <a:ext uri="{FF2B5EF4-FFF2-40B4-BE49-F238E27FC236}">
                    <a16:creationId xmlns:a16="http://schemas.microsoft.com/office/drawing/2014/main" id="{FBD519C8-8535-8698-EEAE-2EB941BA0B82}"/>
                  </a:ext>
                </a:extLst>
              </p:cNvPr>
              <p:cNvCxnSpPr>
                <a:cxnSpLocks/>
              </p:cNvCxnSpPr>
              <p:nvPr/>
            </p:nvCxnSpPr>
            <p:spPr>
              <a:xfrm flipH="1">
                <a:off x="8111501" y="4543789"/>
                <a:ext cx="136851" cy="469385"/>
              </a:xfrm>
              <a:prstGeom prst="line">
                <a:avLst/>
              </a:prstGeom>
              <a:ln w="19050">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97" name="直线连接符 96">
                <a:extLst>
                  <a:ext uri="{FF2B5EF4-FFF2-40B4-BE49-F238E27FC236}">
                    <a16:creationId xmlns:a16="http://schemas.microsoft.com/office/drawing/2014/main" id="{F57F680C-00D0-52FA-43D1-FD20B7ECD047}"/>
                  </a:ext>
                </a:extLst>
              </p:cNvPr>
              <p:cNvCxnSpPr>
                <a:cxnSpLocks/>
              </p:cNvCxnSpPr>
              <p:nvPr/>
            </p:nvCxnSpPr>
            <p:spPr>
              <a:xfrm flipV="1">
                <a:off x="8253719" y="2995842"/>
                <a:ext cx="327837"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98" name="组合 97">
                <a:extLst>
                  <a:ext uri="{FF2B5EF4-FFF2-40B4-BE49-F238E27FC236}">
                    <a16:creationId xmlns:a16="http://schemas.microsoft.com/office/drawing/2014/main" id="{57AB87E2-A97A-75A1-5096-C4A77130BE48}"/>
                  </a:ext>
                </a:extLst>
              </p:cNvPr>
              <p:cNvGrpSpPr/>
              <p:nvPr/>
            </p:nvGrpSpPr>
            <p:grpSpPr>
              <a:xfrm>
                <a:off x="6407187" y="3730193"/>
                <a:ext cx="803187" cy="335893"/>
                <a:chOff x="3017999" y="3636394"/>
                <a:chExt cx="803187" cy="335893"/>
              </a:xfrm>
            </p:grpSpPr>
            <p:sp>
              <p:nvSpPr>
                <p:cNvPr id="103" name="矩形 102">
                  <a:extLst>
                    <a:ext uri="{FF2B5EF4-FFF2-40B4-BE49-F238E27FC236}">
                      <a16:creationId xmlns:a16="http://schemas.microsoft.com/office/drawing/2014/main" id="{E91B33C2-2E02-D048-B5A9-DED617E51437}"/>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4" name="文本框 103">
                  <a:extLst>
                    <a:ext uri="{FF2B5EF4-FFF2-40B4-BE49-F238E27FC236}">
                      <a16:creationId xmlns:a16="http://schemas.microsoft.com/office/drawing/2014/main" id="{C47D9C71-4C43-88DE-DCBE-078940AF2EC2}"/>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SEND</a:t>
                  </a:r>
                </a:p>
              </p:txBody>
            </p:sp>
          </p:grpSp>
          <p:grpSp>
            <p:nvGrpSpPr>
              <p:cNvPr id="99" name="组合 98">
                <a:extLst>
                  <a:ext uri="{FF2B5EF4-FFF2-40B4-BE49-F238E27FC236}">
                    <a16:creationId xmlns:a16="http://schemas.microsoft.com/office/drawing/2014/main" id="{342397E0-BF3F-59A9-D680-B57191A74749}"/>
                  </a:ext>
                </a:extLst>
              </p:cNvPr>
              <p:cNvGrpSpPr/>
              <p:nvPr/>
            </p:nvGrpSpPr>
            <p:grpSpPr>
              <a:xfrm>
                <a:off x="7930702" y="3708560"/>
                <a:ext cx="803187" cy="335893"/>
                <a:chOff x="3017999" y="3636394"/>
                <a:chExt cx="803187" cy="335893"/>
              </a:xfrm>
            </p:grpSpPr>
            <p:sp>
              <p:nvSpPr>
                <p:cNvPr id="101" name="矩形 100">
                  <a:extLst>
                    <a:ext uri="{FF2B5EF4-FFF2-40B4-BE49-F238E27FC236}">
                      <a16:creationId xmlns:a16="http://schemas.microsoft.com/office/drawing/2014/main" id="{761B562C-B2AC-6E96-47E0-B56028BA1A68}"/>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2" name="文本框 101">
                  <a:extLst>
                    <a:ext uri="{FF2B5EF4-FFF2-40B4-BE49-F238E27FC236}">
                      <a16:creationId xmlns:a16="http://schemas.microsoft.com/office/drawing/2014/main" id="{ACA5ACE6-EEFA-4BF6-8312-92F20C479069}"/>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RECV</a:t>
                  </a:r>
                </a:p>
              </p:txBody>
            </p:sp>
          </p:grpSp>
          <p:sp>
            <p:nvSpPr>
              <p:cNvPr id="100" name="矩形 99">
                <a:extLst>
                  <a:ext uri="{FF2B5EF4-FFF2-40B4-BE49-F238E27FC236}">
                    <a16:creationId xmlns:a16="http://schemas.microsoft.com/office/drawing/2014/main" id="{88DB8046-EDD4-B63C-AD12-F997790EB6BB}"/>
                  </a:ext>
                </a:extLst>
              </p:cNvPr>
              <p:cNvSpPr/>
              <p:nvPr/>
            </p:nvSpPr>
            <p:spPr>
              <a:xfrm>
                <a:off x="5552521" y="3967173"/>
                <a:ext cx="750868" cy="726574"/>
              </a:xfrm>
              <a:prstGeom prst="rect">
                <a:avLst/>
              </a:prstGeom>
              <a:no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grpSp>
      <p:graphicFrame>
        <p:nvGraphicFramePr>
          <p:cNvPr id="5" name="图表 4">
            <a:extLst>
              <a:ext uri="{FF2B5EF4-FFF2-40B4-BE49-F238E27FC236}">
                <a16:creationId xmlns:a16="http://schemas.microsoft.com/office/drawing/2014/main" id="{B99E49C7-0488-E95E-7CBB-230799F079AC}"/>
              </a:ext>
            </a:extLst>
          </p:cNvPr>
          <p:cNvGraphicFramePr/>
          <p:nvPr/>
        </p:nvGraphicFramePr>
        <p:xfrm>
          <a:off x="460415" y="2544771"/>
          <a:ext cx="3567235" cy="2615258"/>
        </p:xfrm>
        <a:graphic>
          <a:graphicData uri="http://schemas.openxmlformats.org/drawingml/2006/chart">
            <c:chart xmlns:c="http://schemas.openxmlformats.org/drawingml/2006/chart" xmlns:r="http://schemas.openxmlformats.org/officeDocument/2006/relationships" r:id="rId4"/>
          </a:graphicData>
        </a:graphic>
      </p:graphicFrame>
      <p:sp>
        <p:nvSpPr>
          <p:cNvPr id="7" name="文本框 6">
            <a:extLst>
              <a:ext uri="{FF2B5EF4-FFF2-40B4-BE49-F238E27FC236}">
                <a16:creationId xmlns:a16="http://schemas.microsoft.com/office/drawing/2014/main" id="{8923109D-A432-D9A4-6838-B34DAF5C98D0}"/>
              </a:ext>
            </a:extLst>
          </p:cNvPr>
          <p:cNvSpPr txBox="1"/>
          <p:nvPr/>
        </p:nvSpPr>
        <p:spPr>
          <a:xfrm rot="20451306">
            <a:off x="1541608" y="4698047"/>
            <a:ext cx="1101722" cy="341632"/>
          </a:xfrm>
          <a:prstGeom prst="rect">
            <a:avLst/>
          </a:prstGeom>
          <a:noFill/>
        </p:spPr>
        <p:txBody>
          <a:bodyPr wrap="square">
            <a:spAutoFit/>
          </a:bodyPr>
          <a:lstStyle/>
          <a:p>
            <a:r>
              <a:rPr kumimoji="1" lang="en-US" altLang="zh-CN" sz="1620" dirty="0" err="1"/>
              <a:t>DrTM</a:t>
            </a:r>
            <a:r>
              <a:rPr kumimoji="1" lang="en-US" altLang="zh-CN" sz="1620" dirty="0"/>
              <a:t>-KV</a:t>
            </a:r>
            <a:endParaRPr lang="zh-CN" altLang="en-US" sz="1620" dirty="0"/>
          </a:p>
        </p:txBody>
      </p:sp>
      <p:sp>
        <p:nvSpPr>
          <p:cNvPr id="8" name="文本框 7">
            <a:extLst>
              <a:ext uri="{FF2B5EF4-FFF2-40B4-BE49-F238E27FC236}">
                <a16:creationId xmlns:a16="http://schemas.microsoft.com/office/drawing/2014/main" id="{7A23F3C5-817B-9A25-8C8A-57BFCC903839}"/>
              </a:ext>
            </a:extLst>
          </p:cNvPr>
          <p:cNvSpPr txBox="1"/>
          <p:nvPr/>
        </p:nvSpPr>
        <p:spPr>
          <a:xfrm rot="20451306">
            <a:off x="2467889" y="4678414"/>
            <a:ext cx="1449455" cy="341632"/>
          </a:xfrm>
          <a:prstGeom prst="rect">
            <a:avLst/>
          </a:prstGeom>
          <a:noFill/>
        </p:spPr>
        <p:txBody>
          <a:bodyPr wrap="square">
            <a:spAutoFit/>
          </a:bodyPr>
          <a:lstStyle/>
          <a:p>
            <a:r>
              <a:rPr kumimoji="1" lang="en-US" altLang="zh-CN" sz="1620" dirty="0" err="1"/>
              <a:t>SmartNIC</a:t>
            </a:r>
            <a:r>
              <a:rPr kumimoji="1" lang="en-US" altLang="zh-CN" sz="1620" dirty="0"/>
              <a:t>-KV</a:t>
            </a:r>
            <a:endParaRPr lang="zh-CN" altLang="en-US" sz="1620" dirty="0"/>
          </a:p>
        </p:txBody>
      </p:sp>
    </p:spTree>
    <p:extLst>
      <p:ext uri="{BB962C8B-B14F-4D97-AF65-F5344CB8AC3E}">
        <p14:creationId xmlns:p14="http://schemas.microsoft.com/office/powerpoint/2010/main" val="287436372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1F507C-2ED9-5324-DF75-2417D03E5328}"/>
              </a:ext>
            </a:extLst>
          </p:cNvPr>
          <p:cNvSpPr>
            <a:spLocks noGrp="1"/>
          </p:cNvSpPr>
          <p:nvPr>
            <p:ph type="title"/>
          </p:nvPr>
        </p:nvSpPr>
        <p:spPr/>
        <p:txBody>
          <a:bodyPr/>
          <a:lstStyle/>
          <a:p>
            <a:r>
              <a:rPr kumimoji="1" lang="en-US" altLang="zh-CN" dirty="0" err="1"/>
              <a:t>SmartNIC</a:t>
            </a:r>
            <a:r>
              <a:rPr kumimoji="1" lang="en-US" altLang="zh-CN" dirty="0"/>
              <a:t> is more complex than we have thought </a:t>
            </a:r>
            <a:endParaRPr kumimoji="1" lang="zh-CN" altLang="en-US" dirty="0"/>
          </a:p>
        </p:txBody>
      </p:sp>
      <p:sp>
        <p:nvSpPr>
          <p:cNvPr id="3" name="内容占位符 2">
            <a:extLst>
              <a:ext uri="{FF2B5EF4-FFF2-40B4-BE49-F238E27FC236}">
                <a16:creationId xmlns:a16="http://schemas.microsoft.com/office/drawing/2014/main" id="{2CBF1AF5-5C0C-AC2E-8BEC-EBC8F29128F8}"/>
              </a:ext>
            </a:extLst>
          </p:cNvPr>
          <p:cNvSpPr>
            <a:spLocks noGrp="1"/>
          </p:cNvSpPr>
          <p:nvPr>
            <p:ph idx="1"/>
          </p:nvPr>
        </p:nvSpPr>
        <p:spPr>
          <a:xfrm>
            <a:off x="457200" y="1212390"/>
            <a:ext cx="8229600" cy="1101722"/>
          </a:xfrm>
        </p:spPr>
        <p:txBody>
          <a:bodyPr>
            <a:normAutofit fontScale="85000" lnSpcReduction="10000"/>
          </a:bodyPr>
          <a:lstStyle/>
          <a:p>
            <a:r>
              <a:rPr kumimoji="1" lang="en-US" altLang="zh-CN" dirty="0"/>
              <a:t>Many </a:t>
            </a:r>
            <a:r>
              <a:rPr kumimoji="1" lang="en-US" altLang="zh-CN" dirty="0" err="1"/>
              <a:t>SmartNIC</a:t>
            </a:r>
            <a:r>
              <a:rPr kumimoji="1" lang="en-US" altLang="zh-CN" dirty="0"/>
              <a:t> architectures exist (More complex than we thought)</a:t>
            </a:r>
          </a:p>
          <a:p>
            <a:r>
              <a:rPr kumimoji="1" lang="en-US" altLang="zh-CN" dirty="0"/>
              <a:t>We focus on </a:t>
            </a:r>
            <a:r>
              <a:rPr kumimoji="1" lang="en-US" altLang="zh-CN" sz="2160" dirty="0">
                <a:solidFill>
                  <a:srgbClr val="C00000"/>
                </a:solidFill>
              </a:rPr>
              <a:t>off-path</a:t>
            </a:r>
            <a:r>
              <a:rPr kumimoji="1" lang="en-US" altLang="zh-CN" dirty="0"/>
              <a:t> </a:t>
            </a:r>
            <a:r>
              <a:rPr kumimoji="1" lang="en-US" altLang="zh-CN" dirty="0" err="1"/>
              <a:t>SmartNIC</a:t>
            </a:r>
            <a:r>
              <a:rPr kumimoji="1" lang="en-US" altLang="zh-CN" dirty="0"/>
              <a:t>, a widely used </a:t>
            </a:r>
            <a:r>
              <a:rPr kumimoji="1" lang="en-US" altLang="zh-CN" dirty="0" err="1"/>
              <a:t>SmartNIC</a:t>
            </a:r>
            <a:r>
              <a:rPr kumimoji="1" lang="en-US" altLang="zh-CN" dirty="0"/>
              <a:t> architecture  </a:t>
            </a:r>
          </a:p>
          <a:p>
            <a:pPr lvl="1"/>
            <a:r>
              <a:rPr kumimoji="1" lang="en-US" altLang="zh-CN" dirty="0"/>
              <a:t>Representative example: </a:t>
            </a:r>
            <a:r>
              <a:rPr kumimoji="1" lang="en-US" altLang="zh-CN" b="1" dirty="0">
                <a:solidFill>
                  <a:srgbClr val="C00000"/>
                </a:solidFill>
              </a:rPr>
              <a:t>NVIDIA Bluefield-2 </a:t>
            </a:r>
            <a:r>
              <a:rPr kumimoji="1" lang="en-US" altLang="zh-CN" b="1" dirty="0" err="1">
                <a:solidFill>
                  <a:srgbClr val="C00000"/>
                </a:solidFill>
              </a:rPr>
              <a:t>SmartNIC</a:t>
            </a:r>
            <a:r>
              <a:rPr kumimoji="1" lang="en-US" altLang="zh-CN" b="1" dirty="0">
                <a:solidFill>
                  <a:srgbClr val="C00000"/>
                </a:solidFill>
              </a:rPr>
              <a:t> </a:t>
            </a:r>
            <a:endParaRPr kumimoji="1" lang="zh-CN" altLang="en-US" b="1" dirty="0">
              <a:solidFill>
                <a:srgbClr val="C00000"/>
              </a:solidFill>
            </a:endParaRPr>
          </a:p>
        </p:txBody>
      </p:sp>
      <p:sp>
        <p:nvSpPr>
          <p:cNvPr id="4" name="灯片编号占位符 3">
            <a:extLst>
              <a:ext uri="{FF2B5EF4-FFF2-40B4-BE49-F238E27FC236}">
                <a16:creationId xmlns:a16="http://schemas.microsoft.com/office/drawing/2014/main" id="{70162D15-A033-FC9A-D5E8-9DA742ABEFD5}"/>
              </a:ext>
            </a:extLst>
          </p:cNvPr>
          <p:cNvSpPr>
            <a:spLocks noGrp="1"/>
          </p:cNvSpPr>
          <p:nvPr>
            <p:ph type="sldNum" sz="quarter" idx="12"/>
          </p:nvPr>
        </p:nvSpPr>
        <p:spPr/>
        <p:txBody>
          <a:bodyPr/>
          <a:lstStyle/>
          <a:p>
            <a:fld id="{ADE361C3-C043-4A6E-BDCE-8DA1E7D90A3B}" type="slidenum">
              <a:rPr lang="zh-CN" altLang="en-US" smtClean="0"/>
              <a:pPr/>
              <a:t>147</a:t>
            </a:fld>
            <a:endParaRPr lang="zh-CN" altLang="en-US" dirty="0"/>
          </a:p>
        </p:txBody>
      </p:sp>
      <p:pic>
        <p:nvPicPr>
          <p:cNvPr id="6" name="图片 5" descr="电子器材&#10;&#10;中度可信度描述已自动生成">
            <a:extLst>
              <a:ext uri="{FF2B5EF4-FFF2-40B4-BE49-F238E27FC236}">
                <a16:creationId xmlns:a16="http://schemas.microsoft.com/office/drawing/2014/main" id="{1135F6F4-76FB-2E18-A04B-1E1E6FB6E8B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68785" y="515235"/>
            <a:ext cx="2085139" cy="1170934"/>
          </a:xfrm>
          <a:prstGeom prst="rect">
            <a:avLst/>
          </a:prstGeom>
        </p:spPr>
      </p:pic>
      <p:grpSp>
        <p:nvGrpSpPr>
          <p:cNvPr id="28" name="组合 27">
            <a:extLst>
              <a:ext uri="{FF2B5EF4-FFF2-40B4-BE49-F238E27FC236}">
                <a16:creationId xmlns:a16="http://schemas.microsoft.com/office/drawing/2014/main" id="{2FF12E62-4442-A8C5-AE72-40E4121E1D6B}"/>
              </a:ext>
            </a:extLst>
          </p:cNvPr>
          <p:cNvGrpSpPr/>
          <p:nvPr/>
        </p:nvGrpSpPr>
        <p:grpSpPr>
          <a:xfrm>
            <a:off x="424339" y="2943071"/>
            <a:ext cx="3317972" cy="1367331"/>
            <a:chOff x="615504" y="2929508"/>
            <a:chExt cx="3686635" cy="1519257"/>
          </a:xfrm>
        </p:grpSpPr>
        <p:grpSp>
          <p:nvGrpSpPr>
            <p:cNvPr id="7" name="组合 6">
              <a:extLst>
                <a:ext uri="{FF2B5EF4-FFF2-40B4-BE49-F238E27FC236}">
                  <a16:creationId xmlns:a16="http://schemas.microsoft.com/office/drawing/2014/main" id="{4E265239-0568-A477-6CC5-AE232B35F5B5}"/>
                </a:ext>
              </a:extLst>
            </p:cNvPr>
            <p:cNvGrpSpPr/>
            <p:nvPr/>
          </p:nvGrpSpPr>
          <p:grpSpPr>
            <a:xfrm>
              <a:off x="615504" y="3152621"/>
              <a:ext cx="3409442" cy="1296144"/>
              <a:chOff x="1551608" y="3515694"/>
              <a:chExt cx="3409442" cy="1296144"/>
            </a:xfrm>
          </p:grpSpPr>
          <p:cxnSp>
            <p:nvCxnSpPr>
              <p:cNvPr id="8" name="直线连接符 7">
                <a:extLst>
                  <a:ext uri="{FF2B5EF4-FFF2-40B4-BE49-F238E27FC236}">
                    <a16:creationId xmlns:a16="http://schemas.microsoft.com/office/drawing/2014/main" id="{A5E25D24-60F7-D4B9-286A-06CA7C3EDA8A}"/>
                  </a:ext>
                </a:extLst>
              </p:cNvPr>
              <p:cNvCxnSpPr>
                <a:cxnSpLocks/>
              </p:cNvCxnSpPr>
              <p:nvPr/>
            </p:nvCxnSpPr>
            <p:spPr>
              <a:xfrm>
                <a:off x="1551608" y="3515694"/>
                <a:ext cx="432048"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7C596895-BBD0-F407-1730-236B12A98F8C}"/>
                  </a:ext>
                </a:extLst>
              </p:cNvPr>
              <p:cNvCxnSpPr>
                <a:cxnSpLocks/>
              </p:cNvCxnSpPr>
              <p:nvPr/>
            </p:nvCxnSpPr>
            <p:spPr>
              <a:xfrm>
                <a:off x="1983656" y="3515694"/>
                <a:ext cx="0" cy="1296144"/>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3288972-35A2-4A08-B97B-7A1112423ABB}"/>
                  </a:ext>
                </a:extLst>
              </p:cNvPr>
              <p:cNvSpPr/>
              <p:nvPr/>
            </p:nvSpPr>
            <p:spPr>
              <a:xfrm>
                <a:off x="1983656" y="3645768"/>
                <a:ext cx="2977394" cy="93610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pic>
          <p:nvPicPr>
            <p:cNvPr id="11" name="图片 10">
              <a:extLst>
                <a:ext uri="{FF2B5EF4-FFF2-40B4-BE49-F238E27FC236}">
                  <a16:creationId xmlns:a16="http://schemas.microsoft.com/office/drawing/2014/main" id="{E3879E1A-F6B1-9642-5DE3-CE5ABEDE5ADB}"/>
                </a:ext>
              </a:extLst>
            </p:cNvPr>
            <p:cNvPicPr>
              <a:picLocks noChangeAspect="1"/>
            </p:cNvPicPr>
            <p:nvPr/>
          </p:nvPicPr>
          <p:blipFill>
            <a:blip r:embed="rId4"/>
            <a:stretch>
              <a:fillRect/>
            </a:stretch>
          </p:blipFill>
          <p:spPr>
            <a:xfrm>
              <a:off x="1276293" y="3363877"/>
              <a:ext cx="360000" cy="360000"/>
            </a:xfrm>
            <a:prstGeom prst="rect">
              <a:avLst/>
            </a:prstGeom>
          </p:spPr>
        </p:pic>
        <p:pic>
          <p:nvPicPr>
            <p:cNvPr id="12" name="图片 11">
              <a:extLst>
                <a:ext uri="{FF2B5EF4-FFF2-40B4-BE49-F238E27FC236}">
                  <a16:creationId xmlns:a16="http://schemas.microsoft.com/office/drawing/2014/main" id="{B5FD0E14-324B-4EEF-82F4-669F5871F95C}"/>
                </a:ext>
              </a:extLst>
            </p:cNvPr>
            <p:cNvPicPr>
              <a:picLocks noChangeAspect="1"/>
            </p:cNvPicPr>
            <p:nvPr/>
          </p:nvPicPr>
          <p:blipFill>
            <a:blip r:embed="rId4"/>
            <a:stretch>
              <a:fillRect/>
            </a:stretch>
          </p:blipFill>
          <p:spPr>
            <a:xfrm>
              <a:off x="1781133" y="3363877"/>
              <a:ext cx="360000" cy="360000"/>
            </a:xfrm>
            <a:prstGeom prst="rect">
              <a:avLst/>
            </a:prstGeom>
          </p:spPr>
        </p:pic>
        <p:pic>
          <p:nvPicPr>
            <p:cNvPr id="13" name="图片 12">
              <a:extLst>
                <a:ext uri="{FF2B5EF4-FFF2-40B4-BE49-F238E27FC236}">
                  <a16:creationId xmlns:a16="http://schemas.microsoft.com/office/drawing/2014/main" id="{3210F707-0823-B11E-4C85-B5FC32CD632A}"/>
                </a:ext>
              </a:extLst>
            </p:cNvPr>
            <p:cNvPicPr>
              <a:picLocks noChangeAspect="1"/>
            </p:cNvPicPr>
            <p:nvPr/>
          </p:nvPicPr>
          <p:blipFill>
            <a:blip r:embed="rId4"/>
            <a:stretch>
              <a:fillRect/>
            </a:stretch>
          </p:blipFill>
          <p:spPr>
            <a:xfrm>
              <a:off x="1276293" y="3756206"/>
              <a:ext cx="360000" cy="360000"/>
            </a:xfrm>
            <a:prstGeom prst="rect">
              <a:avLst/>
            </a:prstGeom>
          </p:spPr>
        </p:pic>
        <p:pic>
          <p:nvPicPr>
            <p:cNvPr id="14" name="图片 13">
              <a:extLst>
                <a:ext uri="{FF2B5EF4-FFF2-40B4-BE49-F238E27FC236}">
                  <a16:creationId xmlns:a16="http://schemas.microsoft.com/office/drawing/2014/main" id="{5A06930F-2417-FD1A-470A-26E1A4AB112D}"/>
                </a:ext>
              </a:extLst>
            </p:cNvPr>
            <p:cNvPicPr>
              <a:picLocks noChangeAspect="1"/>
            </p:cNvPicPr>
            <p:nvPr/>
          </p:nvPicPr>
          <p:blipFill>
            <a:blip r:embed="rId4"/>
            <a:stretch>
              <a:fillRect/>
            </a:stretch>
          </p:blipFill>
          <p:spPr>
            <a:xfrm>
              <a:off x="1776150" y="3756206"/>
              <a:ext cx="360000" cy="360000"/>
            </a:xfrm>
            <a:prstGeom prst="rect">
              <a:avLst/>
            </a:prstGeom>
          </p:spPr>
        </p:pic>
        <p:sp>
          <p:nvSpPr>
            <p:cNvPr id="15" name="文本框 14">
              <a:extLst>
                <a:ext uri="{FF2B5EF4-FFF2-40B4-BE49-F238E27FC236}">
                  <a16:creationId xmlns:a16="http://schemas.microsoft.com/office/drawing/2014/main" id="{DA971818-BCDC-EE03-E60E-A17A4592F623}"/>
                </a:ext>
              </a:extLst>
            </p:cNvPr>
            <p:cNvSpPr txBox="1"/>
            <p:nvPr/>
          </p:nvSpPr>
          <p:spPr>
            <a:xfrm>
              <a:off x="712580" y="2929508"/>
              <a:ext cx="1705950" cy="379591"/>
            </a:xfrm>
            <a:prstGeom prst="rect">
              <a:avLst/>
            </a:prstGeom>
            <a:noFill/>
          </p:spPr>
          <p:txBody>
            <a:bodyPr wrap="square">
              <a:spAutoFit/>
            </a:bodyPr>
            <a:lstStyle/>
            <a:p>
              <a:pPr algn="ctr"/>
              <a:r>
                <a:rPr kumimoji="1" lang="en-US" altLang="zh-CN" sz="1620" dirty="0"/>
                <a:t>NIC cores</a:t>
              </a:r>
              <a:endParaRPr lang="zh-CN" altLang="en-US" sz="1620" dirty="0"/>
            </a:p>
          </p:txBody>
        </p:sp>
        <p:sp>
          <p:nvSpPr>
            <p:cNvPr id="18" name="矩形 17">
              <a:extLst>
                <a:ext uri="{FF2B5EF4-FFF2-40B4-BE49-F238E27FC236}">
                  <a16:creationId xmlns:a16="http://schemas.microsoft.com/office/drawing/2014/main" id="{5A35D8D3-391A-E0F7-4EF8-E370D7C60E02}"/>
                </a:ext>
              </a:extLst>
            </p:cNvPr>
            <p:cNvSpPr/>
            <p:nvPr/>
          </p:nvSpPr>
          <p:spPr>
            <a:xfrm>
              <a:off x="2218154" y="3345330"/>
              <a:ext cx="1728192" cy="792288"/>
            </a:xfrm>
            <a:prstGeom prst="rect">
              <a:avLst/>
            </a:prstGeom>
            <a:no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9" name="文本框 18">
              <a:extLst>
                <a:ext uri="{FF2B5EF4-FFF2-40B4-BE49-F238E27FC236}">
                  <a16:creationId xmlns:a16="http://schemas.microsoft.com/office/drawing/2014/main" id="{2BC00FB2-5F09-4D7D-D165-8417F0E3C409}"/>
                </a:ext>
              </a:extLst>
            </p:cNvPr>
            <p:cNvSpPr txBox="1"/>
            <p:nvPr/>
          </p:nvSpPr>
          <p:spPr>
            <a:xfrm>
              <a:off x="2008724" y="2929508"/>
              <a:ext cx="2293415" cy="379591"/>
            </a:xfrm>
            <a:prstGeom prst="rect">
              <a:avLst/>
            </a:prstGeom>
            <a:noFill/>
          </p:spPr>
          <p:txBody>
            <a:bodyPr wrap="square">
              <a:spAutoFit/>
            </a:bodyPr>
            <a:lstStyle/>
            <a:p>
              <a:pPr algn="ctr"/>
              <a:r>
                <a:rPr kumimoji="1" lang="en-US" altLang="zh-CN" sz="1620" dirty="0"/>
                <a:t>SoC cores &amp; mem</a:t>
              </a:r>
              <a:endParaRPr lang="zh-CN" altLang="en-US" sz="1620" dirty="0"/>
            </a:p>
          </p:txBody>
        </p:sp>
        <p:sp>
          <p:nvSpPr>
            <p:cNvPr id="24" name="文本框 23">
              <a:extLst>
                <a:ext uri="{FF2B5EF4-FFF2-40B4-BE49-F238E27FC236}">
                  <a16:creationId xmlns:a16="http://schemas.microsoft.com/office/drawing/2014/main" id="{9C7140BB-6814-83C6-EA05-C989B16C55FB}"/>
                </a:ext>
              </a:extLst>
            </p:cNvPr>
            <p:cNvSpPr txBox="1"/>
            <p:nvPr/>
          </p:nvSpPr>
          <p:spPr>
            <a:xfrm>
              <a:off x="2984163" y="3422426"/>
              <a:ext cx="880247" cy="364202"/>
            </a:xfrm>
            <a:prstGeom prst="rect">
              <a:avLst/>
            </a:prstGeom>
            <a:solidFill>
              <a:srgbClr val="A5DFF5"/>
            </a:solidFill>
            <a:ln w="6350">
              <a:solidFill>
                <a:schemeClr val="tx1"/>
              </a:solidFill>
            </a:ln>
          </p:spPr>
          <p:txBody>
            <a:bodyPr wrap="square">
              <a:spAutoFit/>
            </a:bodyPr>
            <a:lstStyle/>
            <a:p>
              <a:pPr algn="ctr"/>
              <a:endParaRPr kumimoji="1" lang="en-US" altLang="zh-CN" sz="1530" dirty="0"/>
            </a:p>
          </p:txBody>
        </p:sp>
        <p:sp>
          <p:nvSpPr>
            <p:cNvPr id="25" name="文本框 24">
              <a:extLst>
                <a:ext uri="{FF2B5EF4-FFF2-40B4-BE49-F238E27FC236}">
                  <a16:creationId xmlns:a16="http://schemas.microsoft.com/office/drawing/2014/main" id="{E1AB2964-18CD-34D5-2A33-01C94D23E9F1}"/>
                </a:ext>
              </a:extLst>
            </p:cNvPr>
            <p:cNvSpPr txBox="1"/>
            <p:nvPr/>
          </p:nvSpPr>
          <p:spPr>
            <a:xfrm>
              <a:off x="2963195" y="3527101"/>
              <a:ext cx="876631" cy="656590"/>
            </a:xfrm>
            <a:prstGeom prst="rect">
              <a:avLst/>
            </a:prstGeom>
            <a:noFill/>
          </p:spPr>
          <p:txBody>
            <a:bodyPr wrap="square">
              <a:spAutoFit/>
            </a:bodyPr>
            <a:lstStyle/>
            <a:p>
              <a:r>
                <a:rPr kumimoji="1" lang="en-US" altLang="zh-CN" sz="1620" dirty="0"/>
                <a:t>DRAM</a:t>
              </a:r>
              <a:endParaRPr lang="zh-CN" altLang="en-US" sz="1620" dirty="0"/>
            </a:p>
          </p:txBody>
        </p:sp>
      </p:grpSp>
      <p:sp>
        <p:nvSpPr>
          <p:cNvPr id="27" name="矩形 26">
            <a:extLst>
              <a:ext uri="{FF2B5EF4-FFF2-40B4-BE49-F238E27FC236}">
                <a16:creationId xmlns:a16="http://schemas.microsoft.com/office/drawing/2014/main" id="{0B9FBFDC-030A-9B6A-77A7-95492F1BDF82}"/>
              </a:ext>
            </a:extLst>
          </p:cNvPr>
          <p:cNvSpPr/>
          <p:nvPr/>
        </p:nvSpPr>
        <p:spPr>
          <a:xfrm>
            <a:off x="2474969" y="5088165"/>
            <a:ext cx="115772" cy="93631"/>
          </a:xfrm>
          <a:prstGeom prst="rect">
            <a:avLst/>
          </a:prstGeom>
          <a:no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0" name="文本框 29">
            <a:extLst>
              <a:ext uri="{FF2B5EF4-FFF2-40B4-BE49-F238E27FC236}">
                <a16:creationId xmlns:a16="http://schemas.microsoft.com/office/drawing/2014/main" id="{D685EF42-6203-9EC0-8660-D680ED49104C}"/>
              </a:ext>
            </a:extLst>
          </p:cNvPr>
          <p:cNvSpPr txBox="1"/>
          <p:nvPr/>
        </p:nvSpPr>
        <p:spPr>
          <a:xfrm>
            <a:off x="457200" y="4822761"/>
            <a:ext cx="3027679" cy="327782"/>
          </a:xfrm>
          <a:prstGeom prst="rect">
            <a:avLst/>
          </a:prstGeom>
          <a:solidFill>
            <a:srgbClr val="A5DFF5"/>
          </a:solidFill>
          <a:ln w="6350">
            <a:solidFill>
              <a:schemeClr val="tx1"/>
            </a:solidFill>
          </a:ln>
        </p:spPr>
        <p:txBody>
          <a:bodyPr wrap="square">
            <a:spAutoFit/>
          </a:bodyPr>
          <a:lstStyle/>
          <a:p>
            <a:pPr algn="ctr"/>
            <a:r>
              <a:rPr kumimoji="1" lang="en-US" altLang="zh-CN" sz="1530" dirty="0"/>
              <a:t>Host DRAM</a:t>
            </a:r>
          </a:p>
        </p:txBody>
      </p:sp>
      <p:pic>
        <p:nvPicPr>
          <p:cNvPr id="32" name="图片 31">
            <a:extLst>
              <a:ext uri="{FF2B5EF4-FFF2-40B4-BE49-F238E27FC236}">
                <a16:creationId xmlns:a16="http://schemas.microsoft.com/office/drawing/2014/main" id="{1EF21C42-49CB-DB92-B330-55FDB46D005C}"/>
              </a:ext>
            </a:extLst>
          </p:cNvPr>
          <p:cNvPicPr>
            <a:picLocks noChangeAspect="1"/>
          </p:cNvPicPr>
          <p:nvPr/>
        </p:nvPicPr>
        <p:blipFill>
          <a:blip r:embed="rId5"/>
          <a:stretch>
            <a:fillRect/>
          </a:stretch>
        </p:blipFill>
        <p:spPr>
          <a:xfrm>
            <a:off x="3646258" y="4842527"/>
            <a:ext cx="419315" cy="348032"/>
          </a:xfrm>
          <a:prstGeom prst="rect">
            <a:avLst/>
          </a:prstGeom>
        </p:spPr>
      </p:pic>
      <p:pic>
        <p:nvPicPr>
          <p:cNvPr id="33" name="图片 32">
            <a:extLst>
              <a:ext uri="{FF2B5EF4-FFF2-40B4-BE49-F238E27FC236}">
                <a16:creationId xmlns:a16="http://schemas.microsoft.com/office/drawing/2014/main" id="{81420DEE-556C-2B82-E95B-39E66CD786F8}"/>
              </a:ext>
            </a:extLst>
          </p:cNvPr>
          <p:cNvPicPr>
            <a:picLocks noChangeAspect="1"/>
          </p:cNvPicPr>
          <p:nvPr/>
        </p:nvPicPr>
        <p:blipFill>
          <a:blip r:embed="rId5"/>
          <a:stretch>
            <a:fillRect/>
          </a:stretch>
        </p:blipFill>
        <p:spPr>
          <a:xfrm>
            <a:off x="4065574" y="4842527"/>
            <a:ext cx="419315" cy="348032"/>
          </a:xfrm>
          <a:prstGeom prst="rect">
            <a:avLst/>
          </a:prstGeom>
        </p:spPr>
      </p:pic>
      <p:pic>
        <p:nvPicPr>
          <p:cNvPr id="34" name="图片 33">
            <a:extLst>
              <a:ext uri="{FF2B5EF4-FFF2-40B4-BE49-F238E27FC236}">
                <a16:creationId xmlns:a16="http://schemas.microsoft.com/office/drawing/2014/main" id="{B5551912-5B3A-4A48-C594-2C577293AF75}"/>
              </a:ext>
            </a:extLst>
          </p:cNvPr>
          <p:cNvPicPr>
            <a:picLocks noChangeAspect="1"/>
          </p:cNvPicPr>
          <p:nvPr/>
        </p:nvPicPr>
        <p:blipFill>
          <a:blip r:embed="rId5"/>
          <a:stretch>
            <a:fillRect/>
          </a:stretch>
        </p:blipFill>
        <p:spPr>
          <a:xfrm>
            <a:off x="4488955" y="4842527"/>
            <a:ext cx="419315" cy="348032"/>
          </a:xfrm>
          <a:prstGeom prst="rect">
            <a:avLst/>
          </a:prstGeom>
        </p:spPr>
      </p:pic>
      <p:pic>
        <p:nvPicPr>
          <p:cNvPr id="35" name="图片 34">
            <a:extLst>
              <a:ext uri="{FF2B5EF4-FFF2-40B4-BE49-F238E27FC236}">
                <a16:creationId xmlns:a16="http://schemas.microsoft.com/office/drawing/2014/main" id="{B1961ED4-B0C1-B404-3F3C-57B951E9AA16}"/>
              </a:ext>
            </a:extLst>
          </p:cNvPr>
          <p:cNvPicPr>
            <a:picLocks noChangeAspect="1"/>
          </p:cNvPicPr>
          <p:nvPr/>
        </p:nvPicPr>
        <p:blipFill>
          <a:blip r:embed="rId5"/>
          <a:stretch>
            <a:fillRect/>
          </a:stretch>
        </p:blipFill>
        <p:spPr>
          <a:xfrm>
            <a:off x="4923046" y="4842527"/>
            <a:ext cx="419315" cy="348032"/>
          </a:xfrm>
          <a:prstGeom prst="rect">
            <a:avLst/>
          </a:prstGeom>
        </p:spPr>
      </p:pic>
      <p:cxnSp>
        <p:nvCxnSpPr>
          <p:cNvPr id="36" name="直线连接符 35">
            <a:extLst>
              <a:ext uri="{FF2B5EF4-FFF2-40B4-BE49-F238E27FC236}">
                <a16:creationId xmlns:a16="http://schemas.microsoft.com/office/drawing/2014/main" id="{351FD672-2B10-D364-D501-13321A11BF19}"/>
              </a:ext>
            </a:extLst>
          </p:cNvPr>
          <p:cNvCxnSpPr>
            <a:cxnSpLocks/>
          </p:cNvCxnSpPr>
          <p:nvPr/>
        </p:nvCxnSpPr>
        <p:spPr>
          <a:xfrm>
            <a:off x="-191329" y="4634496"/>
            <a:ext cx="9526658" cy="0"/>
          </a:xfrm>
          <a:prstGeom prst="line">
            <a:avLst/>
          </a:prstGeom>
          <a:ln w="9525">
            <a:solidFill>
              <a:schemeClr val="accent6">
                <a:lumMod val="50000"/>
              </a:schemeClr>
            </a:solidFill>
            <a:prstDash val="lgDash"/>
            <a:tailEnd type="none" w="lg" len="lg"/>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9075E659-CCB0-A59E-E71B-E6D73DC569DF}"/>
              </a:ext>
            </a:extLst>
          </p:cNvPr>
          <p:cNvCxnSpPr>
            <a:cxnSpLocks/>
          </p:cNvCxnSpPr>
          <p:nvPr/>
        </p:nvCxnSpPr>
        <p:spPr>
          <a:xfrm>
            <a:off x="3988735" y="2813456"/>
            <a:ext cx="0" cy="1711815"/>
          </a:xfrm>
          <a:prstGeom prst="line">
            <a:avLst/>
          </a:prstGeom>
          <a:ln w="6350">
            <a:solidFill>
              <a:schemeClr val="accent6">
                <a:lumMod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5E14DE9F-7A4C-D535-7258-625B0EB096FF}"/>
              </a:ext>
            </a:extLst>
          </p:cNvPr>
          <p:cNvCxnSpPr>
            <a:cxnSpLocks/>
          </p:cNvCxnSpPr>
          <p:nvPr/>
        </p:nvCxnSpPr>
        <p:spPr>
          <a:xfrm flipV="1">
            <a:off x="3525461" y="2667985"/>
            <a:ext cx="641618" cy="648991"/>
          </a:xfrm>
          <a:prstGeom prst="line">
            <a:avLst/>
          </a:prstGeom>
          <a:ln w="34925">
            <a:solidFill>
              <a:schemeClr val="accent6">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7AC701C5-6A28-9733-C1E3-2DC3113272BF}"/>
              </a:ext>
            </a:extLst>
          </p:cNvPr>
          <p:cNvCxnSpPr>
            <a:cxnSpLocks/>
          </p:cNvCxnSpPr>
          <p:nvPr/>
        </p:nvCxnSpPr>
        <p:spPr>
          <a:xfrm>
            <a:off x="3525460" y="4086598"/>
            <a:ext cx="852118" cy="471928"/>
          </a:xfrm>
          <a:prstGeom prst="line">
            <a:avLst/>
          </a:prstGeom>
          <a:ln w="34925">
            <a:solidFill>
              <a:schemeClr val="accent6">
                <a:lumMod val="75000"/>
              </a:schemeClr>
            </a:solidFill>
            <a:tailEnd type="none" w="lg" len="lg"/>
          </a:ln>
        </p:spPr>
        <p:style>
          <a:lnRef idx="1">
            <a:schemeClr val="accent1"/>
          </a:lnRef>
          <a:fillRef idx="0">
            <a:schemeClr val="accent1"/>
          </a:fillRef>
          <a:effectRef idx="0">
            <a:schemeClr val="accent1"/>
          </a:effectRef>
          <a:fontRef idx="minor">
            <a:schemeClr val="tx1"/>
          </a:fontRef>
        </p:style>
      </p:cxnSp>
      <p:pic>
        <p:nvPicPr>
          <p:cNvPr id="17" name="图片 16">
            <a:extLst>
              <a:ext uri="{FF2B5EF4-FFF2-40B4-BE49-F238E27FC236}">
                <a16:creationId xmlns:a16="http://schemas.microsoft.com/office/drawing/2014/main" id="{8D1484C8-CD7F-301B-0C03-C694F1C6D9EF}"/>
              </a:ext>
            </a:extLst>
          </p:cNvPr>
          <p:cNvPicPr>
            <a:picLocks noChangeAspect="1"/>
          </p:cNvPicPr>
          <p:nvPr/>
        </p:nvPicPr>
        <p:blipFill>
          <a:blip r:embed="rId6"/>
          <a:stretch>
            <a:fillRect/>
          </a:stretch>
        </p:blipFill>
        <p:spPr>
          <a:xfrm>
            <a:off x="1937409" y="3368622"/>
            <a:ext cx="235857" cy="235857"/>
          </a:xfrm>
          <a:prstGeom prst="rect">
            <a:avLst/>
          </a:prstGeom>
        </p:spPr>
      </p:pic>
      <p:pic>
        <p:nvPicPr>
          <p:cNvPr id="26" name="图片 25">
            <a:extLst>
              <a:ext uri="{FF2B5EF4-FFF2-40B4-BE49-F238E27FC236}">
                <a16:creationId xmlns:a16="http://schemas.microsoft.com/office/drawing/2014/main" id="{C223B053-DEFB-E4CF-454F-DF0ABA66F2BE}"/>
              </a:ext>
            </a:extLst>
          </p:cNvPr>
          <p:cNvPicPr>
            <a:picLocks noChangeAspect="1"/>
          </p:cNvPicPr>
          <p:nvPr/>
        </p:nvPicPr>
        <p:blipFill>
          <a:blip r:embed="rId6"/>
          <a:stretch>
            <a:fillRect/>
          </a:stretch>
        </p:blipFill>
        <p:spPr>
          <a:xfrm>
            <a:off x="2257320" y="3368621"/>
            <a:ext cx="235857" cy="235857"/>
          </a:xfrm>
          <a:prstGeom prst="rect">
            <a:avLst/>
          </a:prstGeom>
        </p:spPr>
      </p:pic>
      <p:pic>
        <p:nvPicPr>
          <p:cNvPr id="29" name="图片 28">
            <a:extLst>
              <a:ext uri="{FF2B5EF4-FFF2-40B4-BE49-F238E27FC236}">
                <a16:creationId xmlns:a16="http://schemas.microsoft.com/office/drawing/2014/main" id="{013EB342-134E-3106-81CE-5517CF4DD725}"/>
              </a:ext>
            </a:extLst>
          </p:cNvPr>
          <p:cNvPicPr>
            <a:picLocks noChangeAspect="1"/>
          </p:cNvPicPr>
          <p:nvPr/>
        </p:nvPicPr>
        <p:blipFill>
          <a:blip r:embed="rId6"/>
          <a:stretch>
            <a:fillRect/>
          </a:stretch>
        </p:blipFill>
        <p:spPr>
          <a:xfrm>
            <a:off x="1942541" y="3726738"/>
            <a:ext cx="235857" cy="235857"/>
          </a:xfrm>
          <a:prstGeom prst="rect">
            <a:avLst/>
          </a:prstGeom>
        </p:spPr>
      </p:pic>
      <p:pic>
        <p:nvPicPr>
          <p:cNvPr id="38" name="图片 37">
            <a:extLst>
              <a:ext uri="{FF2B5EF4-FFF2-40B4-BE49-F238E27FC236}">
                <a16:creationId xmlns:a16="http://schemas.microsoft.com/office/drawing/2014/main" id="{FF1852A0-2557-2211-4B11-CBFD7DE7156A}"/>
              </a:ext>
            </a:extLst>
          </p:cNvPr>
          <p:cNvPicPr>
            <a:picLocks noChangeAspect="1"/>
          </p:cNvPicPr>
          <p:nvPr/>
        </p:nvPicPr>
        <p:blipFill>
          <a:blip r:embed="rId6"/>
          <a:stretch>
            <a:fillRect/>
          </a:stretch>
        </p:blipFill>
        <p:spPr>
          <a:xfrm>
            <a:off x="2262453" y="3726737"/>
            <a:ext cx="235857" cy="235857"/>
          </a:xfrm>
          <a:prstGeom prst="rect">
            <a:avLst/>
          </a:prstGeom>
        </p:spPr>
      </p:pic>
      <p:grpSp>
        <p:nvGrpSpPr>
          <p:cNvPr id="16" name="组合 15">
            <a:extLst>
              <a:ext uri="{FF2B5EF4-FFF2-40B4-BE49-F238E27FC236}">
                <a16:creationId xmlns:a16="http://schemas.microsoft.com/office/drawing/2014/main" id="{2A70D5D7-894D-A84A-48F3-E98484157930}"/>
              </a:ext>
            </a:extLst>
          </p:cNvPr>
          <p:cNvGrpSpPr/>
          <p:nvPr/>
        </p:nvGrpSpPr>
        <p:grpSpPr>
          <a:xfrm>
            <a:off x="4278738" y="2511380"/>
            <a:ext cx="4505729" cy="2551725"/>
            <a:chOff x="4754153" y="2472922"/>
            <a:chExt cx="5006366" cy="2835250"/>
          </a:xfrm>
        </p:grpSpPr>
        <p:cxnSp>
          <p:nvCxnSpPr>
            <p:cNvPr id="1057" name="直线连接符 1056">
              <a:extLst>
                <a:ext uri="{FF2B5EF4-FFF2-40B4-BE49-F238E27FC236}">
                  <a16:creationId xmlns:a16="http://schemas.microsoft.com/office/drawing/2014/main" id="{71F2E28F-9CAD-BABB-C114-9269BE761DC3}"/>
                </a:ext>
              </a:extLst>
            </p:cNvPr>
            <p:cNvCxnSpPr>
              <a:cxnSpLocks/>
            </p:cNvCxnSpPr>
            <p:nvPr/>
          </p:nvCxnSpPr>
          <p:spPr>
            <a:xfrm>
              <a:off x="7170237" y="4171430"/>
              <a:ext cx="0" cy="1085007"/>
            </a:xfrm>
            <a:prstGeom prst="line">
              <a:avLst/>
            </a:prstGeom>
            <a:ln w="254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56" name="直线连接符 1055">
              <a:extLst>
                <a:ext uri="{FF2B5EF4-FFF2-40B4-BE49-F238E27FC236}">
                  <a16:creationId xmlns:a16="http://schemas.microsoft.com/office/drawing/2014/main" id="{5D3C6881-3955-4E2F-230D-AE85C565AC73}"/>
                </a:ext>
              </a:extLst>
            </p:cNvPr>
            <p:cNvCxnSpPr>
              <a:cxnSpLocks/>
            </p:cNvCxnSpPr>
            <p:nvPr/>
          </p:nvCxnSpPr>
          <p:spPr>
            <a:xfrm>
              <a:off x="7833591" y="4182181"/>
              <a:ext cx="0" cy="1085007"/>
            </a:xfrm>
            <a:prstGeom prst="line">
              <a:avLst/>
            </a:prstGeom>
            <a:ln w="254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55" name="直线连接符 1054">
              <a:extLst>
                <a:ext uri="{FF2B5EF4-FFF2-40B4-BE49-F238E27FC236}">
                  <a16:creationId xmlns:a16="http://schemas.microsoft.com/office/drawing/2014/main" id="{FF196B28-A0CD-EBA2-197B-ABC86C422FB0}"/>
                </a:ext>
              </a:extLst>
            </p:cNvPr>
            <p:cNvCxnSpPr>
              <a:cxnSpLocks/>
            </p:cNvCxnSpPr>
            <p:nvPr/>
          </p:nvCxnSpPr>
          <p:spPr>
            <a:xfrm>
              <a:off x="7586358" y="3919503"/>
              <a:ext cx="0" cy="1388668"/>
            </a:xfrm>
            <a:prstGeom prst="line">
              <a:avLst/>
            </a:prstGeom>
            <a:ln w="254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52" name="直线连接符 1051">
              <a:extLst>
                <a:ext uri="{FF2B5EF4-FFF2-40B4-BE49-F238E27FC236}">
                  <a16:creationId xmlns:a16="http://schemas.microsoft.com/office/drawing/2014/main" id="{5ACD1E44-BB16-DDD3-6E8E-0B0AECF0E876}"/>
                </a:ext>
              </a:extLst>
            </p:cNvPr>
            <p:cNvCxnSpPr>
              <a:cxnSpLocks/>
            </p:cNvCxnSpPr>
            <p:nvPr/>
          </p:nvCxnSpPr>
          <p:spPr>
            <a:xfrm>
              <a:off x="6911134" y="3919503"/>
              <a:ext cx="0" cy="1388669"/>
            </a:xfrm>
            <a:prstGeom prst="line">
              <a:avLst/>
            </a:prstGeom>
            <a:ln w="254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grpSp>
          <p:nvGrpSpPr>
            <p:cNvPr id="5" name="组合 4">
              <a:extLst>
                <a:ext uri="{FF2B5EF4-FFF2-40B4-BE49-F238E27FC236}">
                  <a16:creationId xmlns:a16="http://schemas.microsoft.com/office/drawing/2014/main" id="{58FB9834-2DF8-7C0F-E593-597B7F485C16}"/>
                </a:ext>
              </a:extLst>
            </p:cNvPr>
            <p:cNvGrpSpPr/>
            <p:nvPr/>
          </p:nvGrpSpPr>
          <p:grpSpPr>
            <a:xfrm>
              <a:off x="4754153" y="2472922"/>
              <a:ext cx="5006366" cy="2453364"/>
              <a:chOff x="4754153" y="2472922"/>
              <a:chExt cx="5006366" cy="2453364"/>
            </a:xfrm>
          </p:grpSpPr>
          <p:cxnSp>
            <p:nvCxnSpPr>
              <p:cNvPr id="1051" name="直线连接符 1050">
                <a:extLst>
                  <a:ext uri="{FF2B5EF4-FFF2-40B4-BE49-F238E27FC236}">
                    <a16:creationId xmlns:a16="http://schemas.microsoft.com/office/drawing/2014/main" id="{AA2ECE95-9C72-C569-D592-5AE3DC29DA1A}"/>
                  </a:ext>
                </a:extLst>
              </p:cNvPr>
              <p:cNvCxnSpPr/>
              <p:nvPr/>
            </p:nvCxnSpPr>
            <p:spPr>
              <a:xfrm>
                <a:off x="5051073" y="3994320"/>
                <a:ext cx="3600400" cy="0"/>
              </a:xfrm>
              <a:prstGeom prst="line">
                <a:avLst/>
              </a:prstGeom>
              <a:ln w="254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50" name="直线连接符 1049">
                <a:extLst>
                  <a:ext uri="{FF2B5EF4-FFF2-40B4-BE49-F238E27FC236}">
                    <a16:creationId xmlns:a16="http://schemas.microsoft.com/office/drawing/2014/main" id="{55801180-82AF-21AE-C2FD-BB0D4BCAF11D}"/>
                  </a:ext>
                </a:extLst>
              </p:cNvPr>
              <p:cNvCxnSpPr/>
              <p:nvPr/>
            </p:nvCxnSpPr>
            <p:spPr>
              <a:xfrm>
                <a:off x="5080000" y="3407522"/>
                <a:ext cx="3600400" cy="0"/>
              </a:xfrm>
              <a:prstGeom prst="line">
                <a:avLst/>
              </a:prstGeom>
              <a:ln w="254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4548C4BC-EFC9-783A-C2CF-8F9AAF515F47}"/>
                  </a:ext>
                </a:extLst>
              </p:cNvPr>
              <p:cNvGrpSpPr/>
              <p:nvPr/>
            </p:nvGrpSpPr>
            <p:grpSpPr>
              <a:xfrm>
                <a:off x="4754153" y="2472922"/>
                <a:ext cx="5006366" cy="2135840"/>
                <a:chOff x="615503" y="2670771"/>
                <a:chExt cx="5006366" cy="2135840"/>
              </a:xfrm>
            </p:grpSpPr>
            <p:grpSp>
              <p:nvGrpSpPr>
                <p:cNvPr id="44" name="组合 43">
                  <a:extLst>
                    <a:ext uri="{FF2B5EF4-FFF2-40B4-BE49-F238E27FC236}">
                      <a16:creationId xmlns:a16="http://schemas.microsoft.com/office/drawing/2014/main" id="{6AE219FF-C245-D4B8-EBBC-38B48CB21947}"/>
                    </a:ext>
                  </a:extLst>
                </p:cNvPr>
                <p:cNvGrpSpPr/>
                <p:nvPr/>
              </p:nvGrpSpPr>
              <p:grpSpPr>
                <a:xfrm>
                  <a:off x="615503" y="2879953"/>
                  <a:ext cx="5006366" cy="1926658"/>
                  <a:chOff x="1551607" y="3243026"/>
                  <a:chExt cx="5006366" cy="1926658"/>
                </a:xfrm>
              </p:grpSpPr>
              <p:cxnSp>
                <p:nvCxnSpPr>
                  <p:cNvPr id="58" name="直线连接符 57">
                    <a:extLst>
                      <a:ext uri="{FF2B5EF4-FFF2-40B4-BE49-F238E27FC236}">
                        <a16:creationId xmlns:a16="http://schemas.microsoft.com/office/drawing/2014/main" id="{32493D4B-7483-71D0-D120-DA27C9BB5BFE}"/>
                      </a:ext>
                    </a:extLst>
                  </p:cNvPr>
                  <p:cNvCxnSpPr>
                    <a:cxnSpLocks/>
                  </p:cNvCxnSpPr>
                  <p:nvPr/>
                </p:nvCxnSpPr>
                <p:spPr>
                  <a:xfrm>
                    <a:off x="1551607" y="3243026"/>
                    <a:ext cx="432048"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CC222C6E-CD2F-F81A-5A77-008699C30353}"/>
                      </a:ext>
                    </a:extLst>
                  </p:cNvPr>
                  <p:cNvCxnSpPr>
                    <a:cxnSpLocks/>
                  </p:cNvCxnSpPr>
                  <p:nvPr/>
                </p:nvCxnSpPr>
                <p:spPr>
                  <a:xfrm>
                    <a:off x="1983655" y="3243026"/>
                    <a:ext cx="0" cy="1926658"/>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0" name="矩形 59">
                    <a:extLst>
                      <a:ext uri="{FF2B5EF4-FFF2-40B4-BE49-F238E27FC236}">
                        <a16:creationId xmlns:a16="http://schemas.microsoft.com/office/drawing/2014/main" id="{1DA4C6E0-7AF4-5D21-61C9-8015277890AE}"/>
                      </a:ext>
                    </a:extLst>
                  </p:cNvPr>
                  <p:cNvSpPr/>
                  <p:nvPr/>
                </p:nvSpPr>
                <p:spPr>
                  <a:xfrm>
                    <a:off x="1983657" y="3393015"/>
                    <a:ext cx="4574316" cy="1504115"/>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dirty="0"/>
                  </a:p>
                </p:txBody>
              </p:sp>
            </p:grpSp>
            <p:pic>
              <p:nvPicPr>
                <p:cNvPr id="45" name="图片 44">
                  <a:extLst>
                    <a:ext uri="{FF2B5EF4-FFF2-40B4-BE49-F238E27FC236}">
                      <a16:creationId xmlns:a16="http://schemas.microsoft.com/office/drawing/2014/main" id="{2E823E57-8375-C682-E02E-8B0331EA82D1}"/>
                    </a:ext>
                  </a:extLst>
                </p:cNvPr>
                <p:cNvPicPr>
                  <a:picLocks noChangeAspect="1"/>
                </p:cNvPicPr>
                <p:nvPr/>
              </p:nvPicPr>
              <p:blipFill>
                <a:blip r:embed="rId4"/>
                <a:stretch>
                  <a:fillRect/>
                </a:stretch>
              </p:blipFill>
              <p:spPr>
                <a:xfrm>
                  <a:off x="1204354" y="3308015"/>
                  <a:ext cx="360000" cy="360000"/>
                </a:xfrm>
                <a:prstGeom prst="rect">
                  <a:avLst/>
                </a:prstGeom>
                <a:solidFill>
                  <a:schemeClr val="bg1"/>
                </a:solidFill>
              </p:spPr>
            </p:pic>
            <p:pic>
              <p:nvPicPr>
                <p:cNvPr id="46" name="图片 45">
                  <a:extLst>
                    <a:ext uri="{FF2B5EF4-FFF2-40B4-BE49-F238E27FC236}">
                      <a16:creationId xmlns:a16="http://schemas.microsoft.com/office/drawing/2014/main" id="{66829B0A-E725-7C17-7E4A-74E86D473098}"/>
                    </a:ext>
                  </a:extLst>
                </p:cNvPr>
                <p:cNvPicPr>
                  <a:picLocks noChangeAspect="1"/>
                </p:cNvPicPr>
                <p:nvPr/>
              </p:nvPicPr>
              <p:blipFill>
                <a:blip r:embed="rId4"/>
                <a:stretch>
                  <a:fillRect/>
                </a:stretch>
              </p:blipFill>
              <p:spPr>
                <a:xfrm>
                  <a:off x="1661430" y="3308015"/>
                  <a:ext cx="360000" cy="360000"/>
                </a:xfrm>
                <a:prstGeom prst="rect">
                  <a:avLst/>
                </a:prstGeom>
                <a:solidFill>
                  <a:schemeClr val="bg1"/>
                </a:solidFill>
              </p:spPr>
            </p:pic>
            <p:pic>
              <p:nvPicPr>
                <p:cNvPr id="47" name="图片 46">
                  <a:extLst>
                    <a:ext uri="{FF2B5EF4-FFF2-40B4-BE49-F238E27FC236}">
                      <a16:creationId xmlns:a16="http://schemas.microsoft.com/office/drawing/2014/main" id="{6B29D2F0-2638-7CBC-E2E1-C3BA5A7D2A40}"/>
                    </a:ext>
                  </a:extLst>
                </p:cNvPr>
                <p:cNvPicPr>
                  <a:picLocks noChangeAspect="1"/>
                </p:cNvPicPr>
                <p:nvPr/>
              </p:nvPicPr>
              <p:blipFill>
                <a:blip r:embed="rId4"/>
                <a:stretch>
                  <a:fillRect/>
                </a:stretch>
              </p:blipFill>
              <p:spPr>
                <a:xfrm>
                  <a:off x="1205556" y="3905446"/>
                  <a:ext cx="360000" cy="360000"/>
                </a:xfrm>
                <a:prstGeom prst="rect">
                  <a:avLst/>
                </a:prstGeom>
                <a:solidFill>
                  <a:schemeClr val="bg1"/>
                </a:solidFill>
              </p:spPr>
            </p:pic>
            <p:pic>
              <p:nvPicPr>
                <p:cNvPr id="48" name="图片 47">
                  <a:extLst>
                    <a:ext uri="{FF2B5EF4-FFF2-40B4-BE49-F238E27FC236}">
                      <a16:creationId xmlns:a16="http://schemas.microsoft.com/office/drawing/2014/main" id="{6AC73BF5-8E63-2085-64C0-A3D67FD85E4A}"/>
                    </a:ext>
                  </a:extLst>
                </p:cNvPr>
                <p:cNvPicPr>
                  <a:picLocks noChangeAspect="1"/>
                </p:cNvPicPr>
                <p:nvPr/>
              </p:nvPicPr>
              <p:blipFill>
                <a:blip r:embed="rId4"/>
                <a:stretch>
                  <a:fillRect/>
                </a:stretch>
              </p:blipFill>
              <p:spPr>
                <a:xfrm>
                  <a:off x="1673564" y="3918116"/>
                  <a:ext cx="360000" cy="360000"/>
                </a:xfrm>
                <a:prstGeom prst="rect">
                  <a:avLst/>
                </a:prstGeom>
                <a:solidFill>
                  <a:schemeClr val="bg1"/>
                </a:solidFill>
              </p:spPr>
            </p:pic>
            <p:sp>
              <p:nvSpPr>
                <p:cNvPr id="49" name="文本框 48">
                  <a:extLst>
                    <a:ext uri="{FF2B5EF4-FFF2-40B4-BE49-F238E27FC236}">
                      <a16:creationId xmlns:a16="http://schemas.microsoft.com/office/drawing/2014/main" id="{D253DC25-FE29-2EE4-6789-F23B441AC9EE}"/>
                    </a:ext>
                  </a:extLst>
                </p:cNvPr>
                <p:cNvSpPr txBox="1"/>
                <p:nvPr/>
              </p:nvSpPr>
              <p:spPr>
                <a:xfrm>
                  <a:off x="948765" y="2670771"/>
                  <a:ext cx="1705950" cy="379591"/>
                </a:xfrm>
                <a:prstGeom prst="rect">
                  <a:avLst/>
                </a:prstGeom>
                <a:noFill/>
              </p:spPr>
              <p:txBody>
                <a:bodyPr wrap="square">
                  <a:spAutoFit/>
                </a:bodyPr>
                <a:lstStyle/>
                <a:p>
                  <a:pPr algn="ctr"/>
                  <a:r>
                    <a:rPr kumimoji="1" lang="en-US" altLang="zh-CN" sz="1620" dirty="0"/>
                    <a:t>NIC cores</a:t>
                  </a:r>
                  <a:endParaRPr lang="zh-CN" altLang="en-US" sz="1620" dirty="0"/>
                </a:p>
              </p:txBody>
            </p:sp>
            <p:sp>
              <p:nvSpPr>
                <p:cNvPr id="51" name="文本框 50">
                  <a:extLst>
                    <a:ext uri="{FF2B5EF4-FFF2-40B4-BE49-F238E27FC236}">
                      <a16:creationId xmlns:a16="http://schemas.microsoft.com/office/drawing/2014/main" id="{467B9470-154D-FE61-BF3A-7D76BD95F541}"/>
                    </a:ext>
                  </a:extLst>
                </p:cNvPr>
                <p:cNvSpPr txBox="1"/>
                <p:nvPr/>
              </p:nvSpPr>
              <p:spPr>
                <a:xfrm>
                  <a:off x="2860213" y="2695278"/>
                  <a:ext cx="2293415" cy="379591"/>
                </a:xfrm>
                <a:prstGeom prst="rect">
                  <a:avLst/>
                </a:prstGeom>
                <a:noFill/>
              </p:spPr>
              <p:txBody>
                <a:bodyPr wrap="square">
                  <a:spAutoFit/>
                </a:bodyPr>
                <a:lstStyle/>
                <a:p>
                  <a:pPr algn="ctr"/>
                  <a:r>
                    <a:rPr kumimoji="1" lang="en-US" altLang="zh-CN" sz="1620" dirty="0"/>
                    <a:t>SoC cores &amp; mem</a:t>
                  </a:r>
                  <a:endParaRPr lang="zh-CN" altLang="en-US" sz="1620" dirty="0"/>
                </a:p>
              </p:txBody>
            </p:sp>
          </p:grpSp>
          <p:sp>
            <p:nvSpPr>
              <p:cNvPr id="1025" name="矩形 1024">
                <a:extLst>
                  <a:ext uri="{FF2B5EF4-FFF2-40B4-BE49-F238E27FC236}">
                    <a16:creationId xmlns:a16="http://schemas.microsoft.com/office/drawing/2014/main" id="{3CC964D8-51D0-718F-523B-AEE02A19A9D1}"/>
                  </a:ext>
                </a:extLst>
              </p:cNvPr>
              <p:cNvSpPr/>
              <p:nvPr/>
            </p:nvSpPr>
            <p:spPr>
              <a:xfrm>
                <a:off x="6279072" y="2936060"/>
                <a:ext cx="403485" cy="1228347"/>
              </a:xfrm>
              <a:prstGeom prst="rect">
                <a:avLst/>
              </a:prstGeom>
              <a:solidFill>
                <a:srgbClr val="FAEADC"/>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29" name="文本框 1028">
                <a:extLst>
                  <a:ext uri="{FF2B5EF4-FFF2-40B4-BE49-F238E27FC236}">
                    <a16:creationId xmlns:a16="http://schemas.microsoft.com/office/drawing/2014/main" id="{D44352B0-8353-8B93-58BA-BE2F8BC1FD32}"/>
                  </a:ext>
                </a:extLst>
              </p:cNvPr>
              <p:cNvSpPr txBox="1"/>
              <p:nvPr/>
            </p:nvSpPr>
            <p:spPr>
              <a:xfrm rot="16200000">
                <a:off x="5971167" y="3287198"/>
                <a:ext cx="1016685" cy="379591"/>
              </a:xfrm>
              <a:prstGeom prst="rect">
                <a:avLst/>
              </a:prstGeom>
              <a:noFill/>
            </p:spPr>
            <p:txBody>
              <a:bodyPr wrap="square">
                <a:spAutoFit/>
              </a:bodyPr>
              <a:lstStyle/>
              <a:p>
                <a:r>
                  <a:rPr kumimoji="1" lang="en-US" altLang="zh-CN" sz="1620" dirty="0"/>
                  <a:t>PCIe1</a:t>
                </a:r>
                <a:endParaRPr lang="zh-CN" altLang="en-US" sz="1620" dirty="0"/>
              </a:p>
            </p:txBody>
          </p:sp>
          <p:grpSp>
            <p:nvGrpSpPr>
              <p:cNvPr id="1046" name="组合 1045">
                <a:extLst>
                  <a:ext uri="{FF2B5EF4-FFF2-40B4-BE49-F238E27FC236}">
                    <a16:creationId xmlns:a16="http://schemas.microsoft.com/office/drawing/2014/main" id="{DFDBF1E8-A598-AA3A-7A30-4C9D81E5237B}"/>
                  </a:ext>
                </a:extLst>
              </p:cNvPr>
              <p:cNvGrpSpPr/>
              <p:nvPr/>
            </p:nvGrpSpPr>
            <p:grpSpPr>
              <a:xfrm>
                <a:off x="6823415" y="4523086"/>
                <a:ext cx="1192133" cy="403200"/>
                <a:chOff x="6823415" y="4297660"/>
                <a:chExt cx="1192133" cy="403485"/>
              </a:xfrm>
            </p:grpSpPr>
            <p:sp>
              <p:nvSpPr>
                <p:cNvPr id="1030" name="矩形 1029">
                  <a:extLst>
                    <a:ext uri="{FF2B5EF4-FFF2-40B4-BE49-F238E27FC236}">
                      <a16:creationId xmlns:a16="http://schemas.microsoft.com/office/drawing/2014/main" id="{485A1CDD-0DE0-9298-BC78-5E0AFA0DD12F}"/>
                    </a:ext>
                  </a:extLst>
                </p:cNvPr>
                <p:cNvSpPr/>
                <p:nvPr/>
              </p:nvSpPr>
              <p:spPr>
                <a:xfrm rot="5400000">
                  <a:off x="7217734" y="3903341"/>
                  <a:ext cx="403485" cy="1192124"/>
                </a:xfrm>
                <a:prstGeom prst="rect">
                  <a:avLst/>
                </a:prstGeom>
                <a:solidFill>
                  <a:srgbClr val="FAEADC"/>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31" name="文本框 1030">
                  <a:extLst>
                    <a:ext uri="{FF2B5EF4-FFF2-40B4-BE49-F238E27FC236}">
                      <a16:creationId xmlns:a16="http://schemas.microsoft.com/office/drawing/2014/main" id="{698B2B0D-59F7-BCDB-9FCB-5D742AA064D1}"/>
                    </a:ext>
                  </a:extLst>
                </p:cNvPr>
                <p:cNvSpPr txBox="1"/>
                <p:nvPr/>
              </p:nvSpPr>
              <p:spPr>
                <a:xfrm>
                  <a:off x="6998863" y="4314737"/>
                  <a:ext cx="1016685" cy="379859"/>
                </a:xfrm>
                <a:prstGeom prst="rect">
                  <a:avLst/>
                </a:prstGeom>
                <a:noFill/>
              </p:spPr>
              <p:txBody>
                <a:bodyPr wrap="square">
                  <a:spAutoFit/>
                </a:bodyPr>
                <a:lstStyle/>
                <a:p>
                  <a:r>
                    <a:rPr kumimoji="1" lang="en-US" altLang="zh-CN" sz="1620" dirty="0"/>
                    <a:t>PCIe0</a:t>
                  </a:r>
                  <a:endParaRPr lang="zh-CN" altLang="en-US" sz="1620" dirty="0"/>
                </a:p>
              </p:txBody>
            </p:sp>
          </p:grpSp>
          <p:sp>
            <p:nvSpPr>
              <p:cNvPr id="1032" name="矩形 1031">
                <a:extLst>
                  <a:ext uri="{FF2B5EF4-FFF2-40B4-BE49-F238E27FC236}">
                    <a16:creationId xmlns:a16="http://schemas.microsoft.com/office/drawing/2014/main" id="{F4954B14-887E-BC5F-A80F-F0A8C8893567}"/>
                  </a:ext>
                </a:extLst>
              </p:cNvPr>
              <p:cNvSpPr/>
              <p:nvPr/>
            </p:nvSpPr>
            <p:spPr>
              <a:xfrm>
                <a:off x="6823415" y="2936060"/>
                <a:ext cx="1192124" cy="1228347"/>
              </a:xfrm>
              <a:prstGeom prst="rect">
                <a:avLst/>
              </a:prstGeom>
              <a:solidFill>
                <a:srgbClr val="FAEADC"/>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34" name="文本框 1033">
                <a:extLst>
                  <a:ext uri="{FF2B5EF4-FFF2-40B4-BE49-F238E27FC236}">
                    <a16:creationId xmlns:a16="http://schemas.microsoft.com/office/drawing/2014/main" id="{C18372CC-1FAF-08D0-409F-618BB93B390A}"/>
                  </a:ext>
                </a:extLst>
              </p:cNvPr>
              <p:cNvSpPr txBox="1"/>
              <p:nvPr/>
            </p:nvSpPr>
            <p:spPr>
              <a:xfrm>
                <a:off x="6911134" y="3262429"/>
                <a:ext cx="1016685" cy="656590"/>
              </a:xfrm>
              <a:prstGeom prst="rect">
                <a:avLst/>
              </a:prstGeom>
              <a:noFill/>
            </p:spPr>
            <p:txBody>
              <a:bodyPr wrap="square">
                <a:spAutoFit/>
              </a:bodyPr>
              <a:lstStyle/>
              <a:p>
                <a:pPr algn="ctr"/>
                <a:r>
                  <a:rPr kumimoji="1" lang="en-US" altLang="zh-CN" sz="1620" dirty="0"/>
                  <a:t>PCIe</a:t>
                </a:r>
              </a:p>
              <a:p>
                <a:pPr algn="ctr"/>
                <a:r>
                  <a:rPr kumimoji="1" lang="en-US" altLang="zh-CN" sz="1620" dirty="0"/>
                  <a:t>Switch</a:t>
                </a:r>
                <a:endParaRPr lang="zh-CN" altLang="en-US" sz="1620" dirty="0"/>
              </a:p>
            </p:txBody>
          </p:sp>
          <p:sp>
            <p:nvSpPr>
              <p:cNvPr id="1036" name="矩形 1035">
                <a:extLst>
                  <a:ext uri="{FF2B5EF4-FFF2-40B4-BE49-F238E27FC236}">
                    <a16:creationId xmlns:a16="http://schemas.microsoft.com/office/drawing/2014/main" id="{B0BEDCD0-7DE4-E69B-0E11-5499CCD981AD}"/>
                  </a:ext>
                </a:extLst>
              </p:cNvPr>
              <p:cNvSpPr/>
              <p:nvPr/>
            </p:nvSpPr>
            <p:spPr>
              <a:xfrm>
                <a:off x="8137469" y="3033134"/>
                <a:ext cx="1551043" cy="1228054"/>
              </a:xfrm>
              <a:prstGeom prst="rect">
                <a:avLst/>
              </a:prstGeom>
              <a:no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41" name="文本框 1040">
                <a:extLst>
                  <a:ext uri="{FF2B5EF4-FFF2-40B4-BE49-F238E27FC236}">
                    <a16:creationId xmlns:a16="http://schemas.microsoft.com/office/drawing/2014/main" id="{32023525-5E3B-9994-A85D-699DB97800B5}"/>
                  </a:ext>
                </a:extLst>
              </p:cNvPr>
              <p:cNvSpPr txBox="1"/>
              <p:nvPr/>
            </p:nvSpPr>
            <p:spPr>
              <a:xfrm>
                <a:off x="8191760" y="3832320"/>
                <a:ext cx="1436385" cy="364202"/>
              </a:xfrm>
              <a:prstGeom prst="rect">
                <a:avLst/>
              </a:prstGeom>
              <a:solidFill>
                <a:srgbClr val="A5DFF5"/>
              </a:solidFill>
              <a:ln w="6350">
                <a:solidFill>
                  <a:schemeClr val="tx1"/>
                </a:solidFill>
              </a:ln>
            </p:spPr>
            <p:txBody>
              <a:bodyPr wrap="square">
                <a:spAutoFit/>
              </a:bodyPr>
              <a:lstStyle/>
              <a:p>
                <a:pPr algn="ctr"/>
                <a:endParaRPr kumimoji="1" lang="en-US" altLang="zh-CN" sz="1530" dirty="0"/>
              </a:p>
            </p:txBody>
          </p:sp>
          <p:sp>
            <p:nvSpPr>
              <p:cNvPr id="1042" name="文本框 1041">
                <a:extLst>
                  <a:ext uri="{FF2B5EF4-FFF2-40B4-BE49-F238E27FC236}">
                    <a16:creationId xmlns:a16="http://schemas.microsoft.com/office/drawing/2014/main" id="{1CEA430D-BC75-E8EF-12C9-737D75147315}"/>
                  </a:ext>
                </a:extLst>
              </p:cNvPr>
              <p:cNvSpPr txBox="1"/>
              <p:nvPr/>
            </p:nvSpPr>
            <p:spPr>
              <a:xfrm>
                <a:off x="8506538" y="3811440"/>
                <a:ext cx="876631" cy="656590"/>
              </a:xfrm>
              <a:prstGeom prst="rect">
                <a:avLst/>
              </a:prstGeom>
              <a:noFill/>
            </p:spPr>
            <p:txBody>
              <a:bodyPr wrap="square">
                <a:spAutoFit/>
              </a:bodyPr>
              <a:lstStyle/>
              <a:p>
                <a:r>
                  <a:rPr kumimoji="1" lang="en-US" altLang="zh-CN" sz="1620" dirty="0"/>
                  <a:t>DRAM</a:t>
                </a:r>
                <a:endParaRPr lang="zh-CN" altLang="en-US" sz="1620" dirty="0"/>
              </a:p>
            </p:txBody>
          </p:sp>
          <p:sp>
            <p:nvSpPr>
              <p:cNvPr id="1043" name="文本框 1042">
                <a:extLst>
                  <a:ext uri="{FF2B5EF4-FFF2-40B4-BE49-F238E27FC236}">
                    <a16:creationId xmlns:a16="http://schemas.microsoft.com/office/drawing/2014/main" id="{18816D64-F1D3-3C75-DECC-780C0057080D}"/>
                  </a:ext>
                </a:extLst>
              </p:cNvPr>
              <p:cNvSpPr txBox="1"/>
              <p:nvPr/>
            </p:nvSpPr>
            <p:spPr>
              <a:xfrm>
                <a:off x="8198409" y="3096651"/>
                <a:ext cx="703096" cy="364202"/>
              </a:xfrm>
              <a:prstGeom prst="rect">
                <a:avLst/>
              </a:prstGeom>
              <a:solidFill>
                <a:srgbClr val="EFF3FF"/>
              </a:solidFill>
              <a:ln w="6350">
                <a:solidFill>
                  <a:schemeClr val="tx1"/>
                </a:solidFill>
              </a:ln>
            </p:spPr>
            <p:txBody>
              <a:bodyPr wrap="square">
                <a:spAutoFit/>
              </a:bodyPr>
              <a:lstStyle/>
              <a:p>
                <a:pPr algn="ctr"/>
                <a:endParaRPr kumimoji="1" lang="en-US" altLang="zh-CN" sz="1530" dirty="0"/>
              </a:p>
            </p:txBody>
          </p:sp>
          <p:sp>
            <p:nvSpPr>
              <p:cNvPr id="1044" name="文本框 1043">
                <a:extLst>
                  <a:ext uri="{FF2B5EF4-FFF2-40B4-BE49-F238E27FC236}">
                    <a16:creationId xmlns:a16="http://schemas.microsoft.com/office/drawing/2014/main" id="{998A81DC-2044-A2AD-82FC-3B9494C25BB2}"/>
                  </a:ext>
                </a:extLst>
              </p:cNvPr>
              <p:cNvSpPr txBox="1"/>
              <p:nvPr/>
            </p:nvSpPr>
            <p:spPr>
              <a:xfrm>
                <a:off x="8104336" y="3148623"/>
                <a:ext cx="876631" cy="379591"/>
              </a:xfrm>
              <a:prstGeom prst="rect">
                <a:avLst/>
              </a:prstGeom>
              <a:noFill/>
            </p:spPr>
            <p:txBody>
              <a:bodyPr wrap="square">
                <a:spAutoFit/>
              </a:bodyPr>
              <a:lstStyle/>
              <a:p>
                <a:r>
                  <a:rPr kumimoji="1" lang="en-US" altLang="zh-CN" sz="1620" dirty="0"/>
                  <a:t>Cache</a:t>
                </a:r>
                <a:endParaRPr lang="zh-CN" altLang="en-US" sz="1620" dirty="0"/>
              </a:p>
            </p:txBody>
          </p:sp>
          <p:pic>
            <p:nvPicPr>
              <p:cNvPr id="41" name="图片 40">
                <a:extLst>
                  <a:ext uri="{FF2B5EF4-FFF2-40B4-BE49-F238E27FC236}">
                    <a16:creationId xmlns:a16="http://schemas.microsoft.com/office/drawing/2014/main" id="{F3602EC5-E14A-0404-2431-93F33614CED4}"/>
                  </a:ext>
                </a:extLst>
              </p:cNvPr>
              <p:cNvPicPr>
                <a:picLocks noChangeAspect="1"/>
              </p:cNvPicPr>
              <p:nvPr/>
            </p:nvPicPr>
            <p:blipFill>
              <a:blip r:embed="rId6"/>
              <a:stretch>
                <a:fillRect/>
              </a:stretch>
            </p:blipFill>
            <p:spPr>
              <a:xfrm>
                <a:off x="8973512" y="3096897"/>
                <a:ext cx="262063" cy="262063"/>
              </a:xfrm>
              <a:prstGeom prst="rect">
                <a:avLst/>
              </a:prstGeom>
            </p:spPr>
          </p:pic>
          <p:pic>
            <p:nvPicPr>
              <p:cNvPr id="42" name="图片 41">
                <a:extLst>
                  <a:ext uri="{FF2B5EF4-FFF2-40B4-BE49-F238E27FC236}">
                    <a16:creationId xmlns:a16="http://schemas.microsoft.com/office/drawing/2014/main" id="{5AB76953-D2ED-7E8A-C159-004CF7F01A4F}"/>
                  </a:ext>
                </a:extLst>
              </p:cNvPr>
              <p:cNvPicPr>
                <a:picLocks noChangeAspect="1"/>
              </p:cNvPicPr>
              <p:nvPr/>
            </p:nvPicPr>
            <p:blipFill>
              <a:blip r:embed="rId6"/>
              <a:stretch>
                <a:fillRect/>
              </a:stretch>
            </p:blipFill>
            <p:spPr>
              <a:xfrm>
                <a:off x="9328969" y="3096896"/>
                <a:ext cx="262063" cy="262063"/>
              </a:xfrm>
              <a:prstGeom prst="rect">
                <a:avLst/>
              </a:prstGeom>
            </p:spPr>
          </p:pic>
          <p:pic>
            <p:nvPicPr>
              <p:cNvPr id="50" name="图片 49">
                <a:extLst>
                  <a:ext uri="{FF2B5EF4-FFF2-40B4-BE49-F238E27FC236}">
                    <a16:creationId xmlns:a16="http://schemas.microsoft.com/office/drawing/2014/main" id="{7541D9D6-7F35-1429-8B8F-D110473F9EF6}"/>
                  </a:ext>
                </a:extLst>
              </p:cNvPr>
              <p:cNvPicPr>
                <a:picLocks noChangeAspect="1"/>
              </p:cNvPicPr>
              <p:nvPr/>
            </p:nvPicPr>
            <p:blipFill>
              <a:blip r:embed="rId6"/>
              <a:stretch>
                <a:fillRect/>
              </a:stretch>
            </p:blipFill>
            <p:spPr>
              <a:xfrm>
                <a:off x="8979215" y="3494804"/>
                <a:ext cx="262063" cy="262063"/>
              </a:xfrm>
              <a:prstGeom prst="rect">
                <a:avLst/>
              </a:prstGeom>
            </p:spPr>
          </p:pic>
          <p:pic>
            <p:nvPicPr>
              <p:cNvPr id="52" name="图片 51">
                <a:extLst>
                  <a:ext uri="{FF2B5EF4-FFF2-40B4-BE49-F238E27FC236}">
                    <a16:creationId xmlns:a16="http://schemas.microsoft.com/office/drawing/2014/main" id="{09DE810D-1A66-F208-21EC-528420DE91D4}"/>
                  </a:ext>
                </a:extLst>
              </p:cNvPr>
              <p:cNvPicPr>
                <a:picLocks noChangeAspect="1"/>
              </p:cNvPicPr>
              <p:nvPr/>
            </p:nvPicPr>
            <p:blipFill>
              <a:blip r:embed="rId6"/>
              <a:stretch>
                <a:fillRect/>
              </a:stretch>
            </p:blipFill>
            <p:spPr>
              <a:xfrm>
                <a:off x="9334672" y="3494803"/>
                <a:ext cx="262063" cy="262063"/>
              </a:xfrm>
              <a:prstGeom prst="rect">
                <a:avLst/>
              </a:prstGeom>
            </p:spPr>
          </p:pic>
        </p:grpSp>
      </p:grpSp>
      <p:sp>
        <p:nvSpPr>
          <p:cNvPr id="31" name="文本框 30">
            <a:extLst>
              <a:ext uri="{FF2B5EF4-FFF2-40B4-BE49-F238E27FC236}">
                <a16:creationId xmlns:a16="http://schemas.microsoft.com/office/drawing/2014/main" id="{F26E4EB0-70CB-6077-3B99-87121F4AC8B2}"/>
              </a:ext>
            </a:extLst>
          </p:cNvPr>
          <p:cNvSpPr txBox="1"/>
          <p:nvPr/>
        </p:nvSpPr>
        <p:spPr>
          <a:xfrm>
            <a:off x="5536392" y="4822760"/>
            <a:ext cx="3027679" cy="327782"/>
          </a:xfrm>
          <a:prstGeom prst="rect">
            <a:avLst/>
          </a:prstGeom>
          <a:solidFill>
            <a:srgbClr val="A5DFF5"/>
          </a:solidFill>
          <a:ln w="6350">
            <a:solidFill>
              <a:schemeClr val="tx1"/>
            </a:solidFill>
          </a:ln>
        </p:spPr>
        <p:txBody>
          <a:bodyPr wrap="square">
            <a:spAutoFit/>
          </a:bodyPr>
          <a:lstStyle/>
          <a:p>
            <a:pPr algn="ctr"/>
            <a:r>
              <a:rPr kumimoji="1" lang="en-US" altLang="zh-CN" sz="1530" dirty="0"/>
              <a:t>              Host DRAM</a:t>
            </a:r>
          </a:p>
        </p:txBody>
      </p:sp>
      <p:grpSp>
        <p:nvGrpSpPr>
          <p:cNvPr id="1048" name="组合 1047">
            <a:extLst>
              <a:ext uri="{FF2B5EF4-FFF2-40B4-BE49-F238E27FC236}">
                <a16:creationId xmlns:a16="http://schemas.microsoft.com/office/drawing/2014/main" id="{00B79F02-97CB-E554-88DF-05F1E563E0FA}"/>
              </a:ext>
            </a:extLst>
          </p:cNvPr>
          <p:cNvGrpSpPr/>
          <p:nvPr/>
        </p:nvGrpSpPr>
        <p:grpSpPr>
          <a:xfrm>
            <a:off x="5542891" y="4814906"/>
            <a:ext cx="1072913" cy="348181"/>
            <a:chOff x="6158767" y="4865309"/>
            <a:chExt cx="1192125" cy="386868"/>
          </a:xfrm>
        </p:grpSpPr>
        <p:sp>
          <p:nvSpPr>
            <p:cNvPr id="1045" name="文本框 1044">
              <a:extLst>
                <a:ext uri="{FF2B5EF4-FFF2-40B4-BE49-F238E27FC236}">
                  <a16:creationId xmlns:a16="http://schemas.microsoft.com/office/drawing/2014/main" id="{4E1621AE-80AB-DDF7-A594-76A2E95E4CF2}"/>
                </a:ext>
              </a:extLst>
            </p:cNvPr>
            <p:cNvSpPr txBox="1"/>
            <p:nvPr/>
          </p:nvSpPr>
          <p:spPr>
            <a:xfrm>
              <a:off x="6158767" y="4887975"/>
              <a:ext cx="1192125" cy="364202"/>
            </a:xfrm>
            <a:prstGeom prst="rect">
              <a:avLst/>
            </a:prstGeom>
            <a:solidFill>
              <a:srgbClr val="EFF3FF"/>
            </a:solidFill>
            <a:ln w="6350">
              <a:solidFill>
                <a:schemeClr val="tx1"/>
              </a:solidFill>
            </a:ln>
          </p:spPr>
          <p:txBody>
            <a:bodyPr wrap="square">
              <a:spAutoFit/>
            </a:bodyPr>
            <a:lstStyle/>
            <a:p>
              <a:pPr algn="ctr"/>
              <a:endParaRPr kumimoji="1" lang="en-US" altLang="zh-CN" sz="1530" dirty="0"/>
            </a:p>
          </p:txBody>
        </p:sp>
        <p:sp>
          <p:nvSpPr>
            <p:cNvPr id="1047" name="文本框 1046">
              <a:extLst>
                <a:ext uri="{FF2B5EF4-FFF2-40B4-BE49-F238E27FC236}">
                  <a16:creationId xmlns:a16="http://schemas.microsoft.com/office/drawing/2014/main" id="{AC3672C1-3EA2-A40C-A4C7-25042C67285F}"/>
                </a:ext>
              </a:extLst>
            </p:cNvPr>
            <p:cNvSpPr txBox="1"/>
            <p:nvPr/>
          </p:nvSpPr>
          <p:spPr>
            <a:xfrm>
              <a:off x="6293606" y="4865309"/>
              <a:ext cx="876631" cy="379591"/>
            </a:xfrm>
            <a:prstGeom prst="rect">
              <a:avLst/>
            </a:prstGeom>
            <a:noFill/>
          </p:spPr>
          <p:txBody>
            <a:bodyPr wrap="square">
              <a:spAutoFit/>
            </a:bodyPr>
            <a:lstStyle/>
            <a:p>
              <a:r>
                <a:rPr kumimoji="1" lang="en-US" altLang="zh-CN" sz="1620" dirty="0"/>
                <a:t>Cache</a:t>
              </a:r>
              <a:endParaRPr lang="zh-CN" altLang="en-US" sz="1620" dirty="0"/>
            </a:p>
          </p:txBody>
        </p:sp>
      </p:grpSp>
      <p:sp>
        <p:nvSpPr>
          <p:cNvPr id="20" name="椭圆 19">
            <a:extLst>
              <a:ext uri="{FF2B5EF4-FFF2-40B4-BE49-F238E27FC236}">
                <a16:creationId xmlns:a16="http://schemas.microsoft.com/office/drawing/2014/main" id="{5A57D45F-F1E0-F7F2-0711-F41D11D8D818}"/>
              </a:ext>
            </a:extLst>
          </p:cNvPr>
          <p:cNvSpPr/>
          <p:nvPr/>
        </p:nvSpPr>
        <p:spPr>
          <a:xfrm>
            <a:off x="4275231" y="2151308"/>
            <a:ext cx="4806774" cy="3175553"/>
          </a:xfrm>
          <a:prstGeom prst="ellipse">
            <a:avLst/>
          </a:prstGeom>
          <a:noFill/>
          <a:ln w="127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1" name="圆角矩形标注 20">
            <a:extLst>
              <a:ext uri="{FF2B5EF4-FFF2-40B4-BE49-F238E27FC236}">
                <a16:creationId xmlns:a16="http://schemas.microsoft.com/office/drawing/2014/main" id="{F036CD1A-59AB-10A0-3231-FE4EE585CE21}"/>
              </a:ext>
            </a:extLst>
          </p:cNvPr>
          <p:cNvSpPr/>
          <p:nvPr/>
        </p:nvSpPr>
        <p:spPr>
          <a:xfrm>
            <a:off x="7235271" y="1448206"/>
            <a:ext cx="1743973" cy="702410"/>
          </a:xfrm>
          <a:prstGeom prst="wedgeRoundRectCallout">
            <a:avLst>
              <a:gd name="adj1" fmla="val -46235"/>
              <a:gd name="adj2" fmla="val 74462"/>
              <a:gd name="adj3" fmla="val 16667"/>
            </a:avLst>
          </a:prstGeom>
          <a:solidFill>
            <a:schemeClr val="bg1"/>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2" name="文本框 21">
            <a:extLst>
              <a:ext uri="{FF2B5EF4-FFF2-40B4-BE49-F238E27FC236}">
                <a16:creationId xmlns:a16="http://schemas.microsoft.com/office/drawing/2014/main" id="{E2E57F3B-0DC2-04F4-ACF9-51FAAD492EE1}"/>
              </a:ext>
            </a:extLst>
          </p:cNvPr>
          <p:cNvSpPr txBox="1"/>
          <p:nvPr/>
        </p:nvSpPr>
        <p:spPr>
          <a:xfrm>
            <a:off x="7320769" y="1511532"/>
            <a:ext cx="1814602" cy="590931"/>
          </a:xfrm>
          <a:prstGeom prst="rect">
            <a:avLst/>
          </a:prstGeom>
          <a:noFill/>
        </p:spPr>
        <p:txBody>
          <a:bodyPr wrap="square">
            <a:spAutoFit/>
          </a:bodyPr>
          <a:lstStyle/>
          <a:p>
            <a:r>
              <a:rPr kumimoji="1" lang="en-US" altLang="zh-CN" sz="1620" dirty="0"/>
              <a:t>Discovered via exp + doc</a:t>
            </a:r>
            <a:endParaRPr lang="zh-CN" altLang="en-US" sz="1620" dirty="0"/>
          </a:p>
        </p:txBody>
      </p:sp>
    </p:spTree>
    <p:extLst>
      <p:ext uri="{BB962C8B-B14F-4D97-AF65-F5344CB8AC3E}">
        <p14:creationId xmlns:p14="http://schemas.microsoft.com/office/powerpoint/2010/main" val="344585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5094D-6B68-AC54-0CA0-CF92788BA55D}"/>
              </a:ext>
            </a:extLst>
          </p:cNvPr>
          <p:cNvSpPr>
            <a:spLocks noGrp="1"/>
          </p:cNvSpPr>
          <p:nvPr>
            <p:ph type="title"/>
          </p:nvPr>
        </p:nvSpPr>
        <p:spPr/>
        <p:txBody>
          <a:bodyPr/>
          <a:lstStyle/>
          <a:p>
            <a:r>
              <a:rPr kumimoji="1" lang="en-US" altLang="zh-CN" dirty="0"/>
              <a:t>Our work: the most comprehensive characterization on </a:t>
            </a:r>
            <a:r>
              <a:rPr kumimoji="1" lang="en-US" altLang="zh-CN" dirty="0" err="1"/>
              <a:t>SmartNIC</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1668C190-4ABE-9B51-5B2D-82E68EFFE5A5}"/>
              </a:ext>
            </a:extLst>
          </p:cNvPr>
          <p:cNvSpPr>
            <a:spLocks noGrp="1"/>
          </p:cNvSpPr>
          <p:nvPr>
            <p:ph idx="1"/>
          </p:nvPr>
        </p:nvSpPr>
        <p:spPr>
          <a:xfrm>
            <a:off x="457200" y="1212390"/>
            <a:ext cx="8229600" cy="1211954"/>
          </a:xfrm>
        </p:spPr>
        <p:txBody>
          <a:bodyPr/>
          <a:lstStyle/>
          <a:p>
            <a:r>
              <a:rPr kumimoji="1" lang="en-US" altLang="zh-CN" dirty="0"/>
              <a:t>Existing studies exist</a:t>
            </a:r>
            <a:r>
              <a:rPr kumimoji="1" lang="en-US" altLang="zh-CN" b="0" baseline="30000" dirty="0"/>
              <a:t>[1][2][3]</a:t>
            </a:r>
            <a:r>
              <a:rPr kumimoji="1" lang="en-US" altLang="zh-CN" dirty="0"/>
              <a:t>, which provides valuable insights </a:t>
            </a:r>
          </a:p>
          <a:p>
            <a:pPr lvl="1"/>
            <a:r>
              <a:rPr kumimoji="1" lang="en-US" altLang="zh-CN" dirty="0"/>
              <a:t>The mostly focus on the offloading computation power of the </a:t>
            </a:r>
            <a:r>
              <a:rPr kumimoji="1" lang="en-US" altLang="zh-CN" dirty="0" err="1"/>
              <a:t>SmartNIC</a:t>
            </a:r>
            <a:r>
              <a:rPr kumimoji="1" lang="en-US" altLang="zh-CN" dirty="0"/>
              <a:t> </a:t>
            </a:r>
          </a:p>
          <a:p>
            <a:pPr lvl="1"/>
            <a:r>
              <a:rPr kumimoji="1" lang="en-US" altLang="zh-CN" dirty="0"/>
              <a:t>A known takeaway is that: </a:t>
            </a:r>
            <a:r>
              <a:rPr kumimoji="1" lang="en-US" altLang="zh-CN" dirty="0" err="1"/>
              <a:t>SmartNIC’s</a:t>
            </a:r>
            <a:r>
              <a:rPr kumimoji="1" lang="en-US" altLang="zh-CN" dirty="0"/>
              <a:t> SoC cores are </a:t>
            </a:r>
            <a:r>
              <a:rPr kumimoji="1" lang="en-US" altLang="zh-CN" i="1" dirty="0"/>
              <a:t>wimpier</a:t>
            </a:r>
            <a:r>
              <a:rPr kumimoji="1" lang="en-US" altLang="zh-CN" dirty="0"/>
              <a:t> than the host </a:t>
            </a:r>
          </a:p>
          <a:p>
            <a:pPr marL="66825" lvl="1" indent="0">
              <a:buNone/>
            </a:pPr>
            <a:endParaRPr kumimoji="1" lang="zh-CN" altLang="en-US" dirty="0"/>
          </a:p>
        </p:txBody>
      </p:sp>
      <p:sp>
        <p:nvSpPr>
          <p:cNvPr id="4" name="灯片编号占位符 3">
            <a:extLst>
              <a:ext uri="{FF2B5EF4-FFF2-40B4-BE49-F238E27FC236}">
                <a16:creationId xmlns:a16="http://schemas.microsoft.com/office/drawing/2014/main" id="{B4C27198-2C40-6B1E-D6DF-3602162A869F}"/>
              </a:ext>
            </a:extLst>
          </p:cNvPr>
          <p:cNvSpPr>
            <a:spLocks noGrp="1"/>
          </p:cNvSpPr>
          <p:nvPr>
            <p:ph type="sldNum" sz="quarter" idx="12"/>
          </p:nvPr>
        </p:nvSpPr>
        <p:spPr/>
        <p:txBody>
          <a:bodyPr/>
          <a:lstStyle/>
          <a:p>
            <a:fld id="{ADE361C3-C043-4A6E-BDCE-8DA1E7D90A3B}" type="slidenum">
              <a:rPr lang="zh-CN" altLang="en-US" smtClean="0"/>
              <a:pPr/>
              <a:t>148</a:t>
            </a:fld>
            <a:endParaRPr lang="zh-CN" altLang="en-US" dirty="0"/>
          </a:p>
        </p:txBody>
      </p:sp>
      <p:sp>
        <p:nvSpPr>
          <p:cNvPr id="7" name="文本框 6">
            <a:extLst>
              <a:ext uri="{FF2B5EF4-FFF2-40B4-BE49-F238E27FC236}">
                <a16:creationId xmlns:a16="http://schemas.microsoft.com/office/drawing/2014/main" id="{6816854D-3A22-C0E5-5DAE-4EE46AC0FF7D}"/>
              </a:ext>
            </a:extLst>
          </p:cNvPr>
          <p:cNvSpPr txBox="1"/>
          <p:nvPr/>
        </p:nvSpPr>
        <p:spPr>
          <a:xfrm>
            <a:off x="-52518" y="4736909"/>
            <a:ext cx="5997758" cy="834074"/>
          </a:xfrm>
          <a:prstGeom prst="rect">
            <a:avLst/>
          </a:prstGeom>
          <a:noFill/>
        </p:spPr>
        <p:txBody>
          <a:bodyPr wrap="square">
            <a:spAutoFit/>
          </a:bodyPr>
          <a:lstStyle/>
          <a:p>
            <a:pPr>
              <a:spcBef>
                <a:spcPts val="270"/>
              </a:spcBef>
            </a:pPr>
            <a:r>
              <a:rPr lang="en" altLang="zh-CN" sz="1080" dirty="0"/>
              <a:t>[1] Offloading distributed applications onto </a:t>
            </a:r>
            <a:r>
              <a:rPr lang="en" altLang="zh-CN" sz="1080" dirty="0" err="1"/>
              <a:t>smartnics</a:t>
            </a:r>
            <a:r>
              <a:rPr lang="en" altLang="zh-CN" sz="1080" dirty="0"/>
              <a:t> using </a:t>
            </a:r>
            <a:r>
              <a:rPr lang="en" altLang="zh-CN" sz="1080" dirty="0" err="1"/>
              <a:t>ipipe</a:t>
            </a:r>
            <a:r>
              <a:rPr lang="en" altLang="zh-CN" sz="1080" dirty="0"/>
              <a:t>. SIGCOMM’19</a:t>
            </a:r>
          </a:p>
          <a:p>
            <a:pPr>
              <a:spcBef>
                <a:spcPts val="270"/>
              </a:spcBef>
            </a:pPr>
            <a:r>
              <a:rPr lang="en" altLang="zh-CN" sz="1080" dirty="0"/>
              <a:t>[2] Performance characteristics of the bluefield-2 </a:t>
            </a:r>
            <a:r>
              <a:rPr lang="en" altLang="zh-CN" sz="1080" dirty="0" err="1"/>
              <a:t>smartnic</a:t>
            </a:r>
            <a:r>
              <a:rPr lang="en" altLang="zh-CN" sz="1080" dirty="0"/>
              <a:t>, </a:t>
            </a:r>
            <a:r>
              <a:rPr lang="en" altLang="zh-CN" sz="1080" dirty="0" err="1"/>
              <a:t>arXiv</a:t>
            </a:r>
            <a:r>
              <a:rPr lang="en" altLang="zh-CN" sz="1080" dirty="0"/>
              <a:t> </a:t>
            </a:r>
          </a:p>
          <a:p>
            <a:pPr>
              <a:spcBef>
                <a:spcPts val="270"/>
              </a:spcBef>
            </a:pPr>
            <a:r>
              <a:rPr lang="en" altLang="zh-CN" sz="1080" dirty="0"/>
              <a:t>[3] A </a:t>
            </a:r>
            <a:r>
              <a:rPr lang="en" altLang="zh-CN" sz="1080" dirty="0" err="1"/>
              <a:t>dbms</a:t>
            </a:r>
            <a:r>
              <a:rPr lang="en" altLang="zh-CN" sz="1080" dirty="0"/>
              <a:t>-centric evaluation of </a:t>
            </a:r>
            <a:r>
              <a:rPr lang="en" altLang="zh-CN" sz="1080" dirty="0" err="1"/>
              <a:t>bluefield</a:t>
            </a:r>
            <a:r>
              <a:rPr lang="en" altLang="zh-CN" sz="1080" dirty="0"/>
              <a:t> </a:t>
            </a:r>
            <a:r>
              <a:rPr lang="en" altLang="zh-CN" sz="1080" dirty="0" err="1"/>
              <a:t>dpus</a:t>
            </a:r>
            <a:r>
              <a:rPr lang="en" altLang="zh-CN" sz="1080" dirty="0"/>
              <a:t> on fast networks. ADMS’22</a:t>
            </a:r>
          </a:p>
          <a:p>
            <a:endParaRPr lang="en" altLang="zh-CN" sz="1080" dirty="0"/>
          </a:p>
        </p:txBody>
      </p:sp>
      <p:sp>
        <p:nvSpPr>
          <p:cNvPr id="46" name="灯片编号占位符 3">
            <a:extLst>
              <a:ext uri="{FF2B5EF4-FFF2-40B4-BE49-F238E27FC236}">
                <a16:creationId xmlns:a16="http://schemas.microsoft.com/office/drawing/2014/main" id="{D781E7F4-9DB0-2A17-F786-1243A4E27FE8}"/>
              </a:ext>
            </a:extLst>
          </p:cNvPr>
          <p:cNvSpPr txBox="1">
            <a:spLocks/>
          </p:cNvSpPr>
          <p:nvPr/>
        </p:nvSpPr>
        <p:spPr>
          <a:xfrm>
            <a:off x="6840253" y="5053017"/>
            <a:ext cx="2133600" cy="273844"/>
          </a:xfrm>
          <a:prstGeom prst="rect">
            <a:avLst/>
          </a:prstGeom>
        </p:spPr>
        <p:txBody>
          <a:bodyPr vert="horz" lIns="82296" tIns="41148" rIns="82296" bIns="41148" rtlCol="0" anchor="ctr"/>
          <a:lstStyle>
            <a:defPPr>
              <a:defRPr lang="zh-CN"/>
            </a:defPPr>
            <a:lvl1pPr marL="0" algn="r" defTabSz="914400" rtl="0" eaLnBrk="1" latinLnBrk="0" hangingPunct="1">
              <a:defRPr sz="1200" kern="1200">
                <a:solidFill>
                  <a:schemeClr val="tx1">
                    <a:tint val="75000"/>
                  </a:schemeClr>
                </a:solidFill>
                <a:latin typeface="Arial" panose="020B0604020202020204" pitchFamily="34" charset="0"/>
                <a:ea typeface="DengXian" charset="0"/>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E361C3-C043-4A6E-BDCE-8DA1E7D90A3B}" type="slidenum">
              <a:rPr lang="zh-CN" altLang="en-US" sz="1080"/>
              <a:pPr/>
              <a:t>148</a:t>
            </a:fld>
            <a:endParaRPr lang="zh-CN" altLang="en-US" sz="1080" dirty="0"/>
          </a:p>
        </p:txBody>
      </p:sp>
      <p:sp>
        <p:nvSpPr>
          <p:cNvPr id="65" name="矩形 64">
            <a:extLst>
              <a:ext uri="{FF2B5EF4-FFF2-40B4-BE49-F238E27FC236}">
                <a16:creationId xmlns:a16="http://schemas.microsoft.com/office/drawing/2014/main" id="{1C04867B-BD92-26E2-95D2-9450DCD66CD8}"/>
              </a:ext>
            </a:extLst>
          </p:cNvPr>
          <p:cNvSpPr/>
          <p:nvPr/>
        </p:nvSpPr>
        <p:spPr>
          <a:xfrm>
            <a:off x="2474969" y="4937788"/>
            <a:ext cx="115772" cy="93631"/>
          </a:xfrm>
          <a:prstGeom prst="rect">
            <a:avLst/>
          </a:prstGeom>
          <a:no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pic>
        <p:nvPicPr>
          <p:cNvPr id="109" name="图片 108">
            <a:extLst>
              <a:ext uri="{FF2B5EF4-FFF2-40B4-BE49-F238E27FC236}">
                <a16:creationId xmlns:a16="http://schemas.microsoft.com/office/drawing/2014/main" id="{0710C094-87AA-D0D4-AD2B-242B7FED319B}"/>
              </a:ext>
            </a:extLst>
          </p:cNvPr>
          <p:cNvPicPr>
            <a:picLocks noChangeAspect="1"/>
          </p:cNvPicPr>
          <p:nvPr/>
        </p:nvPicPr>
        <p:blipFill>
          <a:blip r:embed="rId3">
            <a:alphaModFix amt="20000"/>
          </a:blip>
          <a:stretch>
            <a:fillRect/>
          </a:stretch>
        </p:blipFill>
        <p:spPr>
          <a:xfrm>
            <a:off x="388802" y="2576674"/>
            <a:ext cx="4183198" cy="2105152"/>
          </a:xfrm>
          <a:prstGeom prst="rect">
            <a:avLst/>
          </a:prstGeom>
          <a:noFill/>
        </p:spPr>
      </p:pic>
      <p:grpSp>
        <p:nvGrpSpPr>
          <p:cNvPr id="117" name="组合 116">
            <a:extLst>
              <a:ext uri="{FF2B5EF4-FFF2-40B4-BE49-F238E27FC236}">
                <a16:creationId xmlns:a16="http://schemas.microsoft.com/office/drawing/2014/main" id="{78735CA7-85DC-927D-0CA5-EF8B0136A583}"/>
              </a:ext>
            </a:extLst>
          </p:cNvPr>
          <p:cNvGrpSpPr/>
          <p:nvPr/>
        </p:nvGrpSpPr>
        <p:grpSpPr>
          <a:xfrm>
            <a:off x="2946362" y="2990260"/>
            <a:ext cx="788968" cy="349493"/>
            <a:chOff x="5434569" y="3562898"/>
            <a:chExt cx="876631" cy="388325"/>
          </a:xfrm>
        </p:grpSpPr>
        <p:sp>
          <p:nvSpPr>
            <p:cNvPr id="114" name="文本框 113">
              <a:extLst>
                <a:ext uri="{FF2B5EF4-FFF2-40B4-BE49-F238E27FC236}">
                  <a16:creationId xmlns:a16="http://schemas.microsoft.com/office/drawing/2014/main" id="{772475EE-AE38-3997-E79D-5C953A4C7BFC}"/>
                </a:ext>
              </a:extLst>
            </p:cNvPr>
            <p:cNvSpPr txBox="1"/>
            <p:nvPr/>
          </p:nvSpPr>
          <p:spPr>
            <a:xfrm>
              <a:off x="5512049" y="3562898"/>
              <a:ext cx="540000" cy="364202"/>
            </a:xfrm>
            <a:prstGeom prst="rect">
              <a:avLst/>
            </a:prstGeom>
            <a:solidFill>
              <a:srgbClr val="EFF3FF"/>
            </a:solidFill>
            <a:ln w="6350">
              <a:solidFill>
                <a:schemeClr val="tx1"/>
              </a:solidFill>
            </a:ln>
          </p:spPr>
          <p:txBody>
            <a:bodyPr wrap="square">
              <a:spAutoFit/>
            </a:bodyPr>
            <a:lstStyle/>
            <a:p>
              <a:pPr algn="ctr"/>
              <a:endParaRPr kumimoji="1" lang="en-US" altLang="zh-CN" sz="1530" dirty="0"/>
            </a:p>
          </p:txBody>
        </p:sp>
        <p:sp>
          <p:nvSpPr>
            <p:cNvPr id="115" name="文本框 114">
              <a:extLst>
                <a:ext uri="{FF2B5EF4-FFF2-40B4-BE49-F238E27FC236}">
                  <a16:creationId xmlns:a16="http://schemas.microsoft.com/office/drawing/2014/main" id="{61189BD0-9685-1B49-5BAE-183DFEC06517}"/>
                </a:ext>
              </a:extLst>
            </p:cNvPr>
            <p:cNvSpPr txBox="1"/>
            <p:nvPr/>
          </p:nvSpPr>
          <p:spPr>
            <a:xfrm>
              <a:off x="5434569" y="3633188"/>
              <a:ext cx="876631" cy="318035"/>
            </a:xfrm>
            <a:prstGeom prst="rect">
              <a:avLst/>
            </a:prstGeom>
            <a:noFill/>
          </p:spPr>
          <p:txBody>
            <a:bodyPr wrap="square">
              <a:spAutoFit/>
            </a:bodyPr>
            <a:lstStyle/>
            <a:p>
              <a:r>
                <a:rPr kumimoji="1" lang="en-US" altLang="zh-CN" sz="1260" dirty="0"/>
                <a:t>Cache</a:t>
              </a:r>
              <a:endParaRPr lang="zh-CN" altLang="en-US" sz="1260" dirty="0"/>
            </a:p>
          </p:txBody>
        </p:sp>
      </p:grpSp>
      <p:grpSp>
        <p:nvGrpSpPr>
          <p:cNvPr id="118" name="组合 117">
            <a:extLst>
              <a:ext uri="{FF2B5EF4-FFF2-40B4-BE49-F238E27FC236}">
                <a16:creationId xmlns:a16="http://schemas.microsoft.com/office/drawing/2014/main" id="{8059EE57-F613-440B-7B76-DA9E29AF7451}"/>
              </a:ext>
            </a:extLst>
          </p:cNvPr>
          <p:cNvGrpSpPr/>
          <p:nvPr/>
        </p:nvGrpSpPr>
        <p:grpSpPr>
          <a:xfrm>
            <a:off x="3019630" y="3475027"/>
            <a:ext cx="1004400" cy="327782"/>
            <a:chOff x="5512047" y="3562898"/>
            <a:chExt cx="1116000" cy="364202"/>
          </a:xfrm>
        </p:grpSpPr>
        <p:sp>
          <p:nvSpPr>
            <p:cNvPr id="119" name="文本框 118">
              <a:extLst>
                <a:ext uri="{FF2B5EF4-FFF2-40B4-BE49-F238E27FC236}">
                  <a16:creationId xmlns:a16="http://schemas.microsoft.com/office/drawing/2014/main" id="{B00B3F00-900D-8439-4513-DE7322834BA0}"/>
                </a:ext>
              </a:extLst>
            </p:cNvPr>
            <p:cNvSpPr txBox="1"/>
            <p:nvPr/>
          </p:nvSpPr>
          <p:spPr>
            <a:xfrm>
              <a:off x="5512047" y="3562898"/>
              <a:ext cx="1116000" cy="364202"/>
            </a:xfrm>
            <a:prstGeom prst="rect">
              <a:avLst/>
            </a:prstGeom>
            <a:solidFill>
              <a:srgbClr val="84C1DF"/>
            </a:solidFill>
            <a:ln w="6350">
              <a:solidFill>
                <a:schemeClr val="tx1"/>
              </a:solidFill>
            </a:ln>
          </p:spPr>
          <p:txBody>
            <a:bodyPr wrap="square">
              <a:spAutoFit/>
            </a:bodyPr>
            <a:lstStyle/>
            <a:p>
              <a:pPr algn="ctr"/>
              <a:endParaRPr kumimoji="1" lang="en-US" altLang="zh-CN" sz="1530" dirty="0"/>
            </a:p>
          </p:txBody>
        </p:sp>
        <p:sp>
          <p:nvSpPr>
            <p:cNvPr id="120" name="文本框 119">
              <a:extLst>
                <a:ext uri="{FF2B5EF4-FFF2-40B4-BE49-F238E27FC236}">
                  <a16:creationId xmlns:a16="http://schemas.microsoft.com/office/drawing/2014/main" id="{E081D6A5-152A-1BD5-E388-1E8E4DC10BB5}"/>
                </a:ext>
              </a:extLst>
            </p:cNvPr>
            <p:cNvSpPr txBox="1"/>
            <p:nvPr/>
          </p:nvSpPr>
          <p:spPr>
            <a:xfrm>
              <a:off x="5712200" y="3562898"/>
              <a:ext cx="876631" cy="318035"/>
            </a:xfrm>
            <a:prstGeom prst="rect">
              <a:avLst/>
            </a:prstGeom>
            <a:noFill/>
          </p:spPr>
          <p:txBody>
            <a:bodyPr wrap="square">
              <a:spAutoFit/>
            </a:bodyPr>
            <a:lstStyle/>
            <a:p>
              <a:r>
                <a:rPr kumimoji="1" lang="en-US" altLang="zh-CN" sz="1260" dirty="0"/>
                <a:t>DRAM</a:t>
              </a:r>
              <a:endParaRPr lang="zh-CN" altLang="en-US" sz="1260" dirty="0"/>
            </a:p>
          </p:txBody>
        </p:sp>
      </p:grpSp>
      <p:sp>
        <p:nvSpPr>
          <p:cNvPr id="121" name="椭圆 120">
            <a:extLst>
              <a:ext uri="{FF2B5EF4-FFF2-40B4-BE49-F238E27FC236}">
                <a16:creationId xmlns:a16="http://schemas.microsoft.com/office/drawing/2014/main" id="{42D394C3-8BA9-C914-C736-D16F7BB83876}"/>
              </a:ext>
            </a:extLst>
          </p:cNvPr>
          <p:cNvSpPr/>
          <p:nvPr/>
        </p:nvSpPr>
        <p:spPr>
          <a:xfrm>
            <a:off x="2690932" y="2686685"/>
            <a:ext cx="1688305" cy="1449545"/>
          </a:xfrm>
          <a:prstGeom prst="ellipse">
            <a:avLst/>
          </a:prstGeom>
          <a:noFill/>
          <a:ln w="1905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pic>
        <p:nvPicPr>
          <p:cNvPr id="5" name="图片 4">
            <a:extLst>
              <a:ext uri="{FF2B5EF4-FFF2-40B4-BE49-F238E27FC236}">
                <a16:creationId xmlns:a16="http://schemas.microsoft.com/office/drawing/2014/main" id="{BD330662-B20B-493A-ECDD-B1A420EC9BE2}"/>
              </a:ext>
            </a:extLst>
          </p:cNvPr>
          <p:cNvPicPr>
            <a:picLocks noChangeAspect="1"/>
          </p:cNvPicPr>
          <p:nvPr/>
        </p:nvPicPr>
        <p:blipFill>
          <a:blip r:embed="rId4"/>
          <a:stretch>
            <a:fillRect/>
          </a:stretch>
        </p:blipFill>
        <p:spPr>
          <a:xfrm>
            <a:off x="3554465" y="3015175"/>
            <a:ext cx="174988" cy="174988"/>
          </a:xfrm>
          <a:prstGeom prst="rect">
            <a:avLst/>
          </a:prstGeom>
        </p:spPr>
      </p:pic>
      <p:pic>
        <p:nvPicPr>
          <p:cNvPr id="6" name="图片 5">
            <a:extLst>
              <a:ext uri="{FF2B5EF4-FFF2-40B4-BE49-F238E27FC236}">
                <a16:creationId xmlns:a16="http://schemas.microsoft.com/office/drawing/2014/main" id="{345DEE94-7405-61A2-28D4-A7ECB5D0ABE9}"/>
              </a:ext>
            </a:extLst>
          </p:cNvPr>
          <p:cNvPicPr>
            <a:picLocks noChangeAspect="1"/>
          </p:cNvPicPr>
          <p:nvPr/>
        </p:nvPicPr>
        <p:blipFill>
          <a:blip r:embed="rId4"/>
          <a:stretch>
            <a:fillRect/>
          </a:stretch>
        </p:blipFill>
        <p:spPr>
          <a:xfrm>
            <a:off x="3791227" y="3015174"/>
            <a:ext cx="174988" cy="174988"/>
          </a:xfrm>
          <a:prstGeom prst="rect">
            <a:avLst/>
          </a:prstGeom>
        </p:spPr>
      </p:pic>
      <p:pic>
        <p:nvPicPr>
          <p:cNvPr id="8" name="图片 7">
            <a:extLst>
              <a:ext uri="{FF2B5EF4-FFF2-40B4-BE49-F238E27FC236}">
                <a16:creationId xmlns:a16="http://schemas.microsoft.com/office/drawing/2014/main" id="{B44E4FFE-0F00-A199-8520-42D3F0B376FA}"/>
              </a:ext>
            </a:extLst>
          </p:cNvPr>
          <p:cNvPicPr>
            <a:picLocks noChangeAspect="1"/>
          </p:cNvPicPr>
          <p:nvPr/>
        </p:nvPicPr>
        <p:blipFill>
          <a:blip r:embed="rId4"/>
          <a:stretch>
            <a:fillRect/>
          </a:stretch>
        </p:blipFill>
        <p:spPr>
          <a:xfrm>
            <a:off x="3554464" y="3207276"/>
            <a:ext cx="174988" cy="174988"/>
          </a:xfrm>
          <a:prstGeom prst="rect">
            <a:avLst/>
          </a:prstGeom>
        </p:spPr>
      </p:pic>
      <p:pic>
        <p:nvPicPr>
          <p:cNvPr id="9" name="图片 8">
            <a:extLst>
              <a:ext uri="{FF2B5EF4-FFF2-40B4-BE49-F238E27FC236}">
                <a16:creationId xmlns:a16="http://schemas.microsoft.com/office/drawing/2014/main" id="{EEE666CD-1B83-B5C0-A350-1504DDF4FF4F}"/>
              </a:ext>
            </a:extLst>
          </p:cNvPr>
          <p:cNvPicPr>
            <a:picLocks noChangeAspect="1"/>
          </p:cNvPicPr>
          <p:nvPr/>
        </p:nvPicPr>
        <p:blipFill>
          <a:blip r:embed="rId4"/>
          <a:stretch>
            <a:fillRect/>
          </a:stretch>
        </p:blipFill>
        <p:spPr>
          <a:xfrm>
            <a:off x="3797740" y="3214929"/>
            <a:ext cx="174988" cy="174988"/>
          </a:xfrm>
          <a:prstGeom prst="rect">
            <a:avLst/>
          </a:prstGeom>
        </p:spPr>
      </p:pic>
      <p:graphicFrame>
        <p:nvGraphicFramePr>
          <p:cNvPr id="10" name="表格 5">
            <a:extLst>
              <a:ext uri="{FF2B5EF4-FFF2-40B4-BE49-F238E27FC236}">
                <a16:creationId xmlns:a16="http://schemas.microsoft.com/office/drawing/2014/main" id="{14B69754-977B-80EA-A217-3A63B940204F}"/>
              </a:ext>
            </a:extLst>
          </p:cNvPr>
          <p:cNvGraphicFramePr>
            <a:graphicFrameLocks noGrp="1"/>
          </p:cNvGraphicFramePr>
          <p:nvPr/>
        </p:nvGraphicFramePr>
        <p:xfrm>
          <a:off x="5107277" y="2401218"/>
          <a:ext cx="3700711" cy="707546"/>
        </p:xfrm>
        <a:graphic>
          <a:graphicData uri="http://schemas.openxmlformats.org/drawingml/2006/table">
            <a:tbl>
              <a:tblPr firstRow="1" bandRow="1">
                <a:effectLst>
                  <a:outerShdw blurRad="50800" dist="38100" dir="5400000" algn="t" rotWithShape="0">
                    <a:prstClr val="black">
                      <a:alpha val="40000"/>
                    </a:prstClr>
                  </a:outerShdw>
                </a:effectLst>
                <a:tableStyleId>{2D5ABB26-0587-4C30-8999-92F81FD0307C}</a:tableStyleId>
              </a:tblPr>
              <a:tblGrid>
                <a:gridCol w="807273">
                  <a:extLst>
                    <a:ext uri="{9D8B030D-6E8A-4147-A177-3AD203B41FA5}">
                      <a16:colId xmlns:a16="http://schemas.microsoft.com/office/drawing/2014/main" val="3787013270"/>
                    </a:ext>
                  </a:extLst>
                </a:gridCol>
                <a:gridCol w="621570">
                  <a:extLst>
                    <a:ext uri="{9D8B030D-6E8A-4147-A177-3AD203B41FA5}">
                      <a16:colId xmlns:a16="http://schemas.microsoft.com/office/drawing/2014/main" val="1915222947"/>
                    </a:ext>
                  </a:extLst>
                </a:gridCol>
                <a:gridCol w="629643">
                  <a:extLst>
                    <a:ext uri="{9D8B030D-6E8A-4147-A177-3AD203B41FA5}">
                      <a16:colId xmlns:a16="http://schemas.microsoft.com/office/drawing/2014/main" val="3683160664"/>
                    </a:ext>
                  </a:extLst>
                </a:gridCol>
                <a:gridCol w="678077">
                  <a:extLst>
                    <a:ext uri="{9D8B030D-6E8A-4147-A177-3AD203B41FA5}">
                      <a16:colId xmlns:a16="http://schemas.microsoft.com/office/drawing/2014/main" val="1382000638"/>
                    </a:ext>
                  </a:extLst>
                </a:gridCol>
                <a:gridCol w="964148">
                  <a:extLst>
                    <a:ext uri="{9D8B030D-6E8A-4147-A177-3AD203B41FA5}">
                      <a16:colId xmlns:a16="http://schemas.microsoft.com/office/drawing/2014/main" val="333247210"/>
                    </a:ext>
                  </a:extLst>
                </a:gridCol>
              </a:tblGrid>
              <a:tr h="274320">
                <a:tc>
                  <a:txBody>
                    <a:bodyPr/>
                    <a:lstStyle/>
                    <a:p>
                      <a:pPr algn="ctr"/>
                      <a:r>
                        <a:rPr lang="zh-CN" altLang="en-US" sz="1300" b="1" dirty="0">
                          <a:solidFill>
                            <a:schemeClr val="bg1"/>
                          </a:solidFill>
                          <a:effectLst/>
                          <a:latin typeface="Arial" panose="020B0604020202020204" pitchFamily="34" charset="0"/>
                          <a:ea typeface="Microsoft YaHei" panose="020B0503020204020204" pitchFamily="34" charset="-122"/>
                          <a:cs typeface="Arial" panose="020B0604020202020204" pitchFamily="34" charset="0"/>
                        </a:rPr>
                        <a:t>                                                                       </a:t>
                      </a:r>
                      <a:endParaRPr lang="en" sz="1300" dirty="0">
                        <a:solidFill>
                          <a:schemeClr val="bg1"/>
                        </a:solidFill>
                        <a:effectLst/>
                        <a:latin typeface="Arial" panose="020B0604020202020204" pitchFamily="34" charset="0"/>
                        <a:ea typeface="Helvetica Neue" panose="02000503000000020004" pitchFamily="2" charset="0"/>
                        <a:cs typeface="Arial" panose="020B0604020202020204" pitchFamily="34" charset="0"/>
                      </a:endParaRPr>
                    </a:p>
                  </a:txBody>
                  <a:tcPr marL="82296" marR="82296" marT="41148" marB="41148" anchor="ctr">
                    <a:solidFill>
                      <a:schemeClr val="tx1"/>
                    </a:solidFill>
                  </a:tcPr>
                </a:tc>
                <a:tc>
                  <a:txBody>
                    <a:bodyPr/>
                    <a:lstStyle/>
                    <a:p>
                      <a:pPr algn="ctr"/>
                      <a:r>
                        <a:rPr lang="en" sz="1300" b="1" dirty="0">
                          <a:solidFill>
                            <a:schemeClr val="bg1"/>
                          </a:solidFill>
                          <a:effectLst/>
                          <a:latin typeface="Arial" panose="020B0604020202020204" pitchFamily="34" charset="0"/>
                          <a:ea typeface="Helvetica Neue" panose="02000503000000020004" pitchFamily="2" charset="0"/>
                          <a:cs typeface="Arial" panose="020B0604020202020204" pitchFamily="34" charset="0"/>
                        </a:rPr>
                        <a:t>L1</a:t>
                      </a:r>
                    </a:p>
                  </a:txBody>
                  <a:tcPr marL="82296" marR="82296" marT="41148" marB="41148" anchor="ctr">
                    <a:solidFill>
                      <a:schemeClr val="tx1"/>
                    </a:solidFill>
                  </a:tcPr>
                </a:tc>
                <a:tc>
                  <a:txBody>
                    <a:bodyPr/>
                    <a:lstStyle/>
                    <a:p>
                      <a:pPr algn="ctr"/>
                      <a:r>
                        <a:rPr lang="en" sz="1300" b="1" dirty="0">
                          <a:solidFill>
                            <a:schemeClr val="bg1"/>
                          </a:solidFill>
                          <a:effectLst/>
                          <a:latin typeface="Arial" panose="020B0604020202020204" pitchFamily="34" charset="0"/>
                          <a:ea typeface="Helvetica Neue" panose="02000503000000020004" pitchFamily="2" charset="0"/>
                          <a:cs typeface="Arial" panose="020B0604020202020204" pitchFamily="34" charset="0"/>
                        </a:rPr>
                        <a:t>L2</a:t>
                      </a:r>
                    </a:p>
                  </a:txBody>
                  <a:tcPr marL="82296" marR="82296" marT="41148" marB="41148" anchor="ctr">
                    <a:solidFill>
                      <a:schemeClr val="tx1"/>
                    </a:solidFill>
                  </a:tcPr>
                </a:tc>
                <a:tc>
                  <a:txBody>
                    <a:bodyPr/>
                    <a:lstStyle/>
                    <a:p>
                      <a:pPr algn="ctr"/>
                      <a:r>
                        <a:rPr lang="en" sz="1300" b="1" dirty="0">
                          <a:solidFill>
                            <a:schemeClr val="bg1"/>
                          </a:solidFill>
                          <a:effectLst/>
                          <a:latin typeface="Arial" panose="020B0604020202020204" pitchFamily="34" charset="0"/>
                          <a:ea typeface="Helvetica Neue" panose="02000503000000020004" pitchFamily="2" charset="0"/>
                          <a:cs typeface="Arial" panose="020B0604020202020204" pitchFamily="34" charset="0"/>
                        </a:rPr>
                        <a:t>L3</a:t>
                      </a:r>
                    </a:p>
                  </a:txBody>
                  <a:tcPr marL="82296" marR="82296" marT="41148" marB="41148" anchor="ctr">
                    <a:solidFill>
                      <a:schemeClr val="tx1"/>
                    </a:solidFill>
                  </a:tcPr>
                </a:tc>
                <a:tc>
                  <a:txBody>
                    <a:bodyPr/>
                    <a:lstStyle/>
                    <a:p>
                      <a:pPr algn="ctr"/>
                      <a:r>
                        <a:rPr lang="en" sz="1300" b="1" dirty="0">
                          <a:solidFill>
                            <a:schemeClr val="bg1"/>
                          </a:solidFill>
                          <a:effectLst/>
                          <a:latin typeface="Arial" panose="020B0604020202020204" pitchFamily="34" charset="0"/>
                          <a:ea typeface="Helvetica Neue" panose="02000503000000020004" pitchFamily="2" charset="0"/>
                          <a:cs typeface="Arial" panose="020B0604020202020204" pitchFamily="34" charset="0"/>
                        </a:rPr>
                        <a:t>DRAM</a:t>
                      </a:r>
                    </a:p>
                  </a:txBody>
                  <a:tcPr marL="82296" marR="82296" marT="41148" marB="41148" anchor="ctr">
                    <a:solidFill>
                      <a:schemeClr val="tx1"/>
                    </a:solidFill>
                  </a:tcPr>
                </a:tc>
                <a:extLst>
                  <a:ext uri="{0D108BD9-81ED-4DB2-BD59-A6C34878D82A}">
                    <a16:rowId xmlns:a16="http://schemas.microsoft.com/office/drawing/2014/main" val="2278074788"/>
                  </a:ext>
                </a:extLst>
              </a:tr>
              <a:tr h="213565">
                <a:tc>
                  <a:txBody>
                    <a:bodyPr/>
                    <a:lstStyle/>
                    <a:p>
                      <a:pPr algn="ctr"/>
                      <a:r>
                        <a:rPr lang="en" sz="1300" b="0" dirty="0">
                          <a:effectLst/>
                          <a:latin typeface="Arial" panose="020B0604020202020204" pitchFamily="34" charset="0"/>
                          <a:ea typeface="Helvetica Neue" panose="02000503000000020004" pitchFamily="2" charset="0"/>
                          <a:cs typeface="Arial" panose="020B0604020202020204" pitchFamily="34" charset="0"/>
                        </a:rPr>
                        <a:t>SoC</a:t>
                      </a:r>
                    </a:p>
                  </a:txBody>
                  <a:tcPr marL="0" marR="0" marT="0" marB="0" anchor="ctr">
                    <a:solidFill>
                      <a:schemeClr val="bg1">
                        <a:lumMod val="95000"/>
                      </a:schemeClr>
                    </a:solidFill>
                  </a:tcPr>
                </a:tc>
                <a:tc>
                  <a:txBody>
                    <a:bodyPr/>
                    <a:lstStyle/>
                    <a:p>
                      <a:pPr algn="ctr"/>
                      <a:r>
                        <a:rPr lang="en-US" altLang="zh-CN" sz="1300" dirty="0">
                          <a:effectLst/>
                          <a:latin typeface="Arial" panose="020B0604020202020204" pitchFamily="34" charset="0"/>
                          <a:ea typeface="Helvetica Neue" panose="02000503000000020004" pitchFamily="2" charset="0"/>
                          <a:cs typeface="Arial" panose="020B0604020202020204" pitchFamily="34" charset="0"/>
                        </a:rPr>
                        <a:t>4</a:t>
                      </a:r>
                      <a:r>
                        <a:rPr lang="en" altLang="zh-CN" sz="1300" dirty="0">
                          <a:effectLst/>
                          <a:latin typeface="Arial" panose="020B0604020202020204" pitchFamily="34" charset="0"/>
                          <a:ea typeface="Helvetica Neue" panose="02000503000000020004" pitchFamily="2" charset="0"/>
                          <a:cs typeface="Arial" panose="020B0604020202020204" pitchFamily="34" charset="0"/>
                        </a:rPr>
                        <a:t>x</a:t>
                      </a:r>
                      <a:endParaRPr lang="en" sz="1300" dirty="0">
                        <a:effectLst/>
                        <a:latin typeface="Arial" panose="020B0604020202020204" pitchFamily="34" charset="0"/>
                        <a:ea typeface="Helvetica Neue" panose="02000503000000020004" pitchFamily="2" charset="0"/>
                        <a:cs typeface="Arial" panose="020B0604020202020204" pitchFamily="34" charset="0"/>
                      </a:endParaRPr>
                    </a:p>
                  </a:txBody>
                  <a:tcPr marL="0" marR="0" marT="0" marB="0" anchor="ctr">
                    <a:solidFill>
                      <a:schemeClr val="bg1"/>
                    </a:solidFill>
                  </a:tcPr>
                </a:tc>
                <a:tc>
                  <a:txBody>
                    <a:bodyPr/>
                    <a:lstStyle/>
                    <a:p>
                      <a:pPr algn="ctr"/>
                      <a:r>
                        <a:rPr lang="en" sz="1300" dirty="0">
                          <a:effectLst/>
                          <a:latin typeface="Arial" panose="020B0604020202020204" pitchFamily="34" charset="0"/>
                          <a:ea typeface="Helvetica Neue" panose="02000503000000020004" pitchFamily="2" charset="0"/>
                          <a:cs typeface="Arial" panose="020B0604020202020204" pitchFamily="34" charset="0"/>
                        </a:rPr>
                        <a:t>4x</a:t>
                      </a:r>
                    </a:p>
                  </a:txBody>
                  <a:tcPr marL="0" marR="0" marT="0" marB="0" anchor="ctr">
                    <a:solidFill>
                      <a:schemeClr val="bg1"/>
                    </a:solidFill>
                  </a:tcPr>
                </a:tc>
                <a:tc>
                  <a:txBody>
                    <a:bodyPr/>
                    <a:lstStyle/>
                    <a:p>
                      <a:pPr algn="ctr"/>
                      <a:r>
                        <a:rPr lang="en-US" altLang="zh-CN" sz="1300" b="0" dirty="0">
                          <a:effectLst/>
                          <a:latin typeface="Arial" panose="020B0604020202020204" pitchFamily="34" charset="0"/>
                          <a:ea typeface="Helvetica Neue" panose="02000503000000020004" pitchFamily="2" charset="0"/>
                          <a:cs typeface="Arial" panose="020B0604020202020204" pitchFamily="34" charset="0"/>
                        </a:rPr>
                        <a:t>N/A</a:t>
                      </a:r>
                      <a:endParaRPr lang="zh-CN" altLang="en-US" sz="1300" b="0" dirty="0">
                        <a:effectLst/>
                        <a:latin typeface="Arial" panose="020B0604020202020204" pitchFamily="34" charset="0"/>
                        <a:ea typeface="Microsoft YaHei" panose="020B0503020204020204" pitchFamily="34" charset="-122"/>
                        <a:cs typeface="Arial" panose="020B0604020202020204" pitchFamily="34" charset="0"/>
                      </a:endParaRPr>
                    </a:p>
                  </a:txBody>
                  <a:tcPr marL="0" marR="0" marT="0" marB="0" anchor="ctr">
                    <a:solidFill>
                      <a:schemeClr val="bg1"/>
                    </a:solidFill>
                  </a:tcPr>
                </a:tc>
                <a:tc>
                  <a:txBody>
                    <a:bodyPr/>
                    <a:lstStyle/>
                    <a:p>
                      <a:pPr algn="ctr"/>
                      <a:r>
                        <a:rPr lang="en-US" altLang="zh-CN" sz="1300" b="0" dirty="0">
                          <a:effectLst/>
                          <a:latin typeface="Arial" panose="020B0604020202020204" pitchFamily="34" charset="0"/>
                          <a:ea typeface="Helvetica Neue" panose="02000503000000020004" pitchFamily="2" charset="0"/>
                          <a:cs typeface="Arial" panose="020B0604020202020204" pitchFamily="34" charset="0"/>
                        </a:rPr>
                        <a:t>2x</a:t>
                      </a:r>
                      <a:endParaRPr lang="zh-CN" altLang="en-US" sz="1300" b="0" dirty="0">
                        <a:effectLst/>
                        <a:latin typeface="Arial" panose="020B0604020202020204" pitchFamily="34" charset="0"/>
                        <a:ea typeface="Microsoft YaHei" panose="020B0503020204020204" pitchFamily="34" charset="-122"/>
                        <a:cs typeface="Arial" panose="020B0604020202020204" pitchFamily="34" charset="0"/>
                      </a:endParaRPr>
                    </a:p>
                  </a:txBody>
                  <a:tcPr marL="0" marR="0" marT="0" marB="0" anchor="ctr">
                    <a:solidFill>
                      <a:schemeClr val="bg1"/>
                    </a:solidFill>
                  </a:tcPr>
                </a:tc>
                <a:extLst>
                  <a:ext uri="{0D108BD9-81ED-4DB2-BD59-A6C34878D82A}">
                    <a16:rowId xmlns:a16="http://schemas.microsoft.com/office/drawing/2014/main" val="1868995956"/>
                  </a:ext>
                </a:extLst>
              </a:tr>
              <a:tr h="213565">
                <a:tc>
                  <a:txBody>
                    <a:bodyPr/>
                    <a:lstStyle/>
                    <a:p>
                      <a:pPr algn="ctr"/>
                      <a:r>
                        <a:rPr lang="en" sz="1300" b="0" dirty="0">
                          <a:effectLst/>
                          <a:latin typeface="Arial" panose="020B0604020202020204" pitchFamily="34" charset="0"/>
                          <a:ea typeface="Helvetica Neue" panose="02000503000000020004" pitchFamily="2" charset="0"/>
                          <a:cs typeface="Arial" panose="020B0604020202020204" pitchFamily="34" charset="0"/>
                        </a:rPr>
                        <a:t>Host</a:t>
                      </a:r>
                    </a:p>
                  </a:txBody>
                  <a:tcPr marL="0" marR="0" marT="0" marB="0" anchor="ctr">
                    <a:solidFill>
                      <a:schemeClr val="bg1">
                        <a:lumMod val="95000"/>
                      </a:schemeClr>
                    </a:solidFill>
                  </a:tcPr>
                </a:tc>
                <a:tc>
                  <a:txBody>
                    <a:bodyPr/>
                    <a:lstStyle/>
                    <a:p>
                      <a:pPr algn="ctr"/>
                      <a:r>
                        <a:rPr lang="en" sz="1300" dirty="0">
                          <a:effectLst/>
                          <a:latin typeface="Arial" panose="020B0604020202020204" pitchFamily="34" charset="0"/>
                          <a:ea typeface="Helvetica Neue" panose="02000503000000020004" pitchFamily="2" charset="0"/>
                          <a:cs typeface="Arial" panose="020B0604020202020204" pitchFamily="34" charset="0"/>
                        </a:rPr>
                        <a:t>1x</a:t>
                      </a:r>
                    </a:p>
                  </a:txBody>
                  <a:tcPr marL="0" marR="0" marT="0" marB="0" anchor="ctr">
                    <a:solidFill>
                      <a:schemeClr val="bg1"/>
                    </a:solidFill>
                  </a:tcPr>
                </a:tc>
                <a:tc>
                  <a:txBody>
                    <a:bodyPr/>
                    <a:lstStyle/>
                    <a:p>
                      <a:pPr algn="ctr"/>
                      <a:r>
                        <a:rPr lang="en" sz="1300" dirty="0">
                          <a:effectLst/>
                          <a:latin typeface="Arial" panose="020B0604020202020204" pitchFamily="34" charset="0"/>
                          <a:ea typeface="Helvetica Neue" panose="02000503000000020004" pitchFamily="2" charset="0"/>
                          <a:cs typeface="Arial" panose="020B0604020202020204" pitchFamily="34" charset="0"/>
                        </a:rPr>
                        <a:t>1x</a:t>
                      </a:r>
                    </a:p>
                  </a:txBody>
                  <a:tcPr marL="0" marR="0" marT="0" marB="0" anchor="ctr">
                    <a:solidFill>
                      <a:schemeClr val="bg1"/>
                    </a:solidFill>
                  </a:tcPr>
                </a:tc>
                <a:tc>
                  <a:txBody>
                    <a:bodyPr/>
                    <a:lstStyle/>
                    <a:p>
                      <a:pPr algn="ctr"/>
                      <a:r>
                        <a:rPr lang="en-US" altLang="zh-CN" sz="1300" b="0" dirty="0">
                          <a:effectLst/>
                          <a:latin typeface="Arial" panose="020B0604020202020204" pitchFamily="34" charset="0"/>
                          <a:ea typeface="Helvetica Neue" panose="02000503000000020004" pitchFamily="2" charset="0"/>
                          <a:cs typeface="Arial" panose="020B0604020202020204" pitchFamily="34" charset="0"/>
                        </a:rPr>
                        <a:t>1x</a:t>
                      </a:r>
                      <a:endParaRPr lang="zh-CN" altLang="en-US" sz="1300" b="0" dirty="0">
                        <a:effectLst/>
                        <a:latin typeface="Arial" panose="020B0604020202020204" pitchFamily="34" charset="0"/>
                        <a:ea typeface="Microsoft YaHei" panose="020B0503020204020204" pitchFamily="34" charset="-122"/>
                        <a:cs typeface="Arial" panose="020B0604020202020204" pitchFamily="34" charset="0"/>
                      </a:endParaRPr>
                    </a:p>
                  </a:txBody>
                  <a:tcPr marL="0" marR="0" marT="0" marB="0" anchor="ctr">
                    <a:solidFill>
                      <a:schemeClr val="bg1"/>
                    </a:solidFill>
                  </a:tcPr>
                </a:tc>
                <a:tc>
                  <a:txBody>
                    <a:bodyPr/>
                    <a:lstStyle/>
                    <a:p>
                      <a:pPr algn="ctr"/>
                      <a:r>
                        <a:rPr lang="en-US" altLang="zh-CN" sz="1300" b="0" dirty="0">
                          <a:effectLst/>
                          <a:latin typeface="Arial" panose="020B0604020202020204" pitchFamily="34" charset="0"/>
                          <a:ea typeface="Helvetica Neue" panose="02000503000000020004" pitchFamily="2" charset="0"/>
                          <a:cs typeface="Arial" panose="020B0604020202020204" pitchFamily="34" charset="0"/>
                        </a:rPr>
                        <a:t>1x</a:t>
                      </a:r>
                      <a:endParaRPr lang="zh-CN" altLang="en-US" sz="1300" b="0" dirty="0">
                        <a:effectLst/>
                        <a:latin typeface="Arial" panose="020B0604020202020204" pitchFamily="34" charset="0"/>
                        <a:ea typeface="Microsoft YaHei" panose="020B0503020204020204" pitchFamily="34" charset="-122"/>
                        <a:cs typeface="Arial" panose="020B0604020202020204" pitchFamily="34" charset="0"/>
                      </a:endParaRPr>
                    </a:p>
                  </a:txBody>
                  <a:tcPr marL="0" marR="0" marT="0" marB="0" anchor="ctr">
                    <a:solidFill>
                      <a:schemeClr val="bg1"/>
                    </a:solidFill>
                  </a:tcPr>
                </a:tc>
                <a:extLst>
                  <a:ext uri="{0D108BD9-81ED-4DB2-BD59-A6C34878D82A}">
                    <a16:rowId xmlns:a16="http://schemas.microsoft.com/office/drawing/2014/main" val="3564204539"/>
                  </a:ext>
                </a:extLst>
              </a:tr>
            </a:tbl>
          </a:graphicData>
        </a:graphic>
      </p:graphicFrame>
      <p:graphicFrame>
        <p:nvGraphicFramePr>
          <p:cNvPr id="12" name="表格 5">
            <a:extLst>
              <a:ext uri="{FF2B5EF4-FFF2-40B4-BE49-F238E27FC236}">
                <a16:creationId xmlns:a16="http://schemas.microsoft.com/office/drawing/2014/main" id="{7202DC59-CCA3-31BD-A81C-E70458F1FD3D}"/>
              </a:ext>
            </a:extLst>
          </p:cNvPr>
          <p:cNvGraphicFramePr>
            <a:graphicFrameLocks noGrp="1"/>
          </p:cNvGraphicFramePr>
          <p:nvPr/>
        </p:nvGraphicFramePr>
        <p:xfrm>
          <a:off x="5107277" y="3552894"/>
          <a:ext cx="3272460" cy="1432203"/>
        </p:xfrm>
        <a:graphic>
          <a:graphicData uri="http://schemas.openxmlformats.org/drawingml/2006/table">
            <a:tbl>
              <a:tblPr firstRow="1" bandRow="1">
                <a:effectLst>
                  <a:outerShdw blurRad="50800" dist="38100" algn="l" rotWithShape="0">
                    <a:prstClr val="black">
                      <a:alpha val="40000"/>
                    </a:prstClr>
                  </a:outerShdw>
                </a:effectLst>
                <a:tableStyleId>{2D5ABB26-0587-4C30-8999-92F81FD0307C}</a:tableStyleId>
              </a:tblPr>
              <a:tblGrid>
                <a:gridCol w="1958982">
                  <a:extLst>
                    <a:ext uri="{9D8B030D-6E8A-4147-A177-3AD203B41FA5}">
                      <a16:colId xmlns:a16="http://schemas.microsoft.com/office/drawing/2014/main" val="3787013270"/>
                    </a:ext>
                  </a:extLst>
                </a:gridCol>
                <a:gridCol w="674102">
                  <a:extLst>
                    <a:ext uri="{9D8B030D-6E8A-4147-A177-3AD203B41FA5}">
                      <a16:colId xmlns:a16="http://schemas.microsoft.com/office/drawing/2014/main" val="1915222947"/>
                    </a:ext>
                  </a:extLst>
                </a:gridCol>
                <a:gridCol w="639376">
                  <a:extLst>
                    <a:ext uri="{9D8B030D-6E8A-4147-A177-3AD203B41FA5}">
                      <a16:colId xmlns:a16="http://schemas.microsoft.com/office/drawing/2014/main" val="3683160664"/>
                    </a:ext>
                  </a:extLst>
                </a:gridCol>
              </a:tblGrid>
              <a:tr h="274320">
                <a:tc>
                  <a:txBody>
                    <a:bodyPr/>
                    <a:lstStyle/>
                    <a:p>
                      <a:pPr algn="ctr"/>
                      <a:r>
                        <a:rPr lang="en-US" altLang="zh-CN" sz="1300" b="1"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Benchmark</a:t>
                      </a:r>
                      <a:r>
                        <a:rPr lang="zh-CN" altLang="en-US" sz="1300" b="1" dirty="0">
                          <a:solidFill>
                            <a:schemeClr val="bg1"/>
                          </a:solidFill>
                          <a:effectLst/>
                          <a:latin typeface="Helvetica Neue" panose="02000503000000020004" pitchFamily="2" charset="0"/>
                          <a:ea typeface="Microsoft YaHei" panose="020B0503020204020204" pitchFamily="34" charset="-122"/>
                          <a:cs typeface="Helvetica Neue" panose="02000503000000020004" pitchFamily="2" charset="0"/>
                        </a:rPr>
                        <a:t> </a:t>
                      </a:r>
                      <a:r>
                        <a:rPr lang="en-US" altLang="zh-CN" sz="1300" b="1" dirty="0">
                          <a:solidFill>
                            <a:schemeClr val="bg1"/>
                          </a:solidFill>
                          <a:effectLst/>
                          <a:latin typeface="Helvetica Neue" panose="02000503000000020004" pitchFamily="2" charset="0"/>
                          <a:ea typeface="Microsoft YaHei" panose="020B0503020204020204" pitchFamily="34" charset="-122"/>
                          <a:cs typeface="Helvetica Neue" panose="02000503000000020004" pitchFamily="2" charset="0"/>
                        </a:rPr>
                        <a:t> </a:t>
                      </a:r>
                      <a:r>
                        <a:rPr lang="zh-CN" altLang="en-US" sz="1300" b="1" dirty="0">
                          <a:solidFill>
                            <a:schemeClr val="bg1"/>
                          </a:solidFill>
                          <a:effectLst/>
                          <a:latin typeface="Helvetica Neue" panose="02000503000000020004" pitchFamily="2" charset="0"/>
                          <a:ea typeface="Microsoft YaHei" panose="020B0503020204020204" pitchFamily="34" charset="-122"/>
                          <a:cs typeface="Helvetica Neue" panose="02000503000000020004" pitchFamily="2" charset="0"/>
                        </a:rPr>
                        <a:t>                                                                      </a:t>
                      </a:r>
                      <a:endParaRPr lang="en" sz="1300"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endParaRPr>
                    </a:p>
                  </a:txBody>
                  <a:tcPr marL="82296" marR="82296" marT="41148" marB="41148" anchor="ctr">
                    <a:solidFill>
                      <a:schemeClr val="tx1"/>
                    </a:solidFill>
                  </a:tcPr>
                </a:tc>
                <a:tc>
                  <a:txBody>
                    <a:bodyPr/>
                    <a:lstStyle/>
                    <a:p>
                      <a:pPr algn="ctr"/>
                      <a:r>
                        <a:rPr lang="en" sz="1300" b="1"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SoC</a:t>
                      </a:r>
                    </a:p>
                  </a:txBody>
                  <a:tcPr marL="82296" marR="82296" marT="41148" marB="41148" anchor="ctr">
                    <a:solidFill>
                      <a:schemeClr val="tx1"/>
                    </a:solidFill>
                  </a:tcPr>
                </a:tc>
                <a:tc>
                  <a:txBody>
                    <a:bodyPr/>
                    <a:lstStyle/>
                    <a:p>
                      <a:pPr algn="ctr"/>
                      <a:r>
                        <a:rPr lang="en" sz="1300" b="1" dirty="0">
                          <a:solidFill>
                            <a:schemeClr val="bg1"/>
                          </a:solidFill>
                          <a:effectLst/>
                          <a:latin typeface="Helvetica Neue" panose="02000503000000020004" pitchFamily="2" charset="0"/>
                          <a:ea typeface="Helvetica Neue" panose="02000503000000020004" pitchFamily="2" charset="0"/>
                          <a:cs typeface="Helvetica Neue" panose="02000503000000020004" pitchFamily="2" charset="0"/>
                        </a:rPr>
                        <a:t>Host</a:t>
                      </a:r>
                    </a:p>
                  </a:txBody>
                  <a:tcPr marL="82296" marR="82296" marT="41148" marB="41148" anchor="ctr">
                    <a:solidFill>
                      <a:schemeClr val="tx1"/>
                    </a:solidFill>
                  </a:tcPr>
                </a:tc>
                <a:extLst>
                  <a:ext uri="{0D108BD9-81ED-4DB2-BD59-A6C34878D82A}">
                    <a16:rowId xmlns:a16="http://schemas.microsoft.com/office/drawing/2014/main" val="2278074788"/>
                  </a:ext>
                </a:extLst>
              </a:tr>
              <a:tr h="264538">
                <a:tc>
                  <a:txBody>
                    <a:bodyPr/>
                    <a:lstStyle/>
                    <a:p>
                      <a:pPr algn="ctr"/>
                      <a:r>
                        <a:rPr lang="en" sz="1300" b="0" dirty="0">
                          <a:effectLst/>
                          <a:latin typeface="Helvetica Neue" panose="02000503000000020004" pitchFamily="2" charset="0"/>
                          <a:ea typeface="Helvetica Neue" panose="02000503000000020004" pitchFamily="2" charset="0"/>
                          <a:cs typeface="Helvetica Neue" panose="02000503000000020004" pitchFamily="2" charset="0"/>
                        </a:rPr>
                        <a:t>Multi-core Coremark</a:t>
                      </a:r>
                    </a:p>
                  </a:txBody>
                  <a:tcPr marL="0" marR="0" marT="0" marB="0" anchor="ctr">
                    <a:solidFill>
                      <a:schemeClr val="bg1">
                        <a:lumMod val="95000"/>
                      </a:schemeClr>
                    </a:solidFill>
                  </a:tcPr>
                </a:tc>
                <a:tc>
                  <a:txBody>
                    <a:bodyPr/>
                    <a:lstStyle/>
                    <a:p>
                      <a:pPr algn="ctr"/>
                      <a:r>
                        <a:rPr lang="en" sz="1300" dirty="0">
                          <a:effectLst/>
                          <a:latin typeface="Helvetica Neue" panose="02000503000000020004" pitchFamily="2" charset="0"/>
                          <a:ea typeface="Helvetica Neue" panose="02000503000000020004" pitchFamily="2" charset="0"/>
                          <a:cs typeface="Helvetica Neue" panose="02000503000000020004" pitchFamily="2" charset="0"/>
                        </a:rPr>
                        <a:t>0.2x</a:t>
                      </a:r>
                    </a:p>
                  </a:txBody>
                  <a:tcPr marL="0" marR="0" marT="0" marB="0" anchor="ctr">
                    <a:solidFill>
                      <a:schemeClr val="bg1"/>
                    </a:solidFill>
                  </a:tcPr>
                </a:tc>
                <a:tc>
                  <a:txBody>
                    <a:bodyPr/>
                    <a:lstStyle/>
                    <a:p>
                      <a:pPr algn="ctr"/>
                      <a:r>
                        <a:rPr lang="en" sz="1300" dirty="0">
                          <a:effectLst/>
                          <a:latin typeface="Helvetica Neue" panose="02000503000000020004" pitchFamily="2" charset="0"/>
                          <a:ea typeface="Helvetica Neue" panose="02000503000000020004" pitchFamily="2" charset="0"/>
                          <a:cs typeface="Helvetica Neue" panose="02000503000000020004" pitchFamily="2" charset="0"/>
                        </a:rPr>
                        <a:t>1x</a:t>
                      </a:r>
                    </a:p>
                  </a:txBody>
                  <a:tcPr marL="0" marR="0" marT="0" marB="0" anchor="ctr">
                    <a:solidFill>
                      <a:schemeClr val="bg1"/>
                    </a:solidFill>
                  </a:tcPr>
                </a:tc>
                <a:extLst>
                  <a:ext uri="{0D108BD9-81ED-4DB2-BD59-A6C34878D82A}">
                    <a16:rowId xmlns:a16="http://schemas.microsoft.com/office/drawing/2014/main" val="1868995956"/>
                  </a:ext>
                </a:extLst>
              </a:tr>
              <a:tr h="264538">
                <a:tc>
                  <a:txBody>
                    <a:bodyPr/>
                    <a:lstStyle/>
                    <a:p>
                      <a:pPr algn="ctr"/>
                      <a:r>
                        <a:rPr lang="en" sz="1300" b="0" dirty="0">
                          <a:effectLst/>
                          <a:latin typeface="Helvetica Neue" panose="02000503000000020004" pitchFamily="2" charset="0"/>
                          <a:ea typeface="Helvetica Neue" panose="02000503000000020004" pitchFamily="2" charset="0"/>
                          <a:cs typeface="Helvetica Neue" panose="02000503000000020004" pitchFamily="2" charset="0"/>
                        </a:rPr>
                        <a:t>Single-core Coremark</a:t>
                      </a:r>
                    </a:p>
                  </a:txBody>
                  <a:tcPr marL="0" marR="0" marT="0" marB="0" anchor="ctr">
                    <a:solidFill>
                      <a:schemeClr val="bg1">
                        <a:lumMod val="95000"/>
                      </a:schemeClr>
                    </a:solidFill>
                  </a:tcPr>
                </a:tc>
                <a:tc>
                  <a:txBody>
                    <a:bodyPr/>
                    <a:lstStyle/>
                    <a:p>
                      <a:pPr algn="ctr"/>
                      <a:r>
                        <a:rPr lang="en" sz="1300" dirty="0">
                          <a:effectLst/>
                          <a:latin typeface="Helvetica Neue" panose="02000503000000020004" pitchFamily="2" charset="0"/>
                          <a:ea typeface="Helvetica Neue" panose="02000503000000020004" pitchFamily="2" charset="0"/>
                          <a:cs typeface="Helvetica Neue" panose="02000503000000020004" pitchFamily="2" charset="0"/>
                        </a:rPr>
                        <a:t>0.5x</a:t>
                      </a:r>
                    </a:p>
                  </a:txBody>
                  <a:tcPr marL="0" marR="0" marT="0" marB="0" anchor="ctr">
                    <a:solidFill>
                      <a:schemeClr val="bg1"/>
                    </a:solidFill>
                  </a:tcPr>
                </a:tc>
                <a:tc>
                  <a:txBody>
                    <a:bodyPr/>
                    <a:lstStyle/>
                    <a:p>
                      <a:pPr algn="ctr"/>
                      <a:r>
                        <a:rPr lang="en" sz="1300" dirty="0">
                          <a:effectLst/>
                          <a:latin typeface="Helvetica Neue" panose="02000503000000020004" pitchFamily="2" charset="0"/>
                          <a:ea typeface="Helvetica Neue" panose="02000503000000020004" pitchFamily="2" charset="0"/>
                          <a:cs typeface="Helvetica Neue" panose="02000503000000020004" pitchFamily="2" charset="0"/>
                        </a:rPr>
                        <a:t>1x</a:t>
                      </a:r>
                    </a:p>
                  </a:txBody>
                  <a:tcPr marL="0" marR="0" marT="0" marB="0" anchor="ctr">
                    <a:solidFill>
                      <a:schemeClr val="bg1"/>
                    </a:solidFill>
                  </a:tcPr>
                </a:tc>
                <a:extLst>
                  <a:ext uri="{0D108BD9-81ED-4DB2-BD59-A6C34878D82A}">
                    <a16:rowId xmlns:a16="http://schemas.microsoft.com/office/drawing/2014/main" val="592559977"/>
                  </a:ext>
                </a:extLst>
              </a:tr>
              <a:tr h="264538">
                <a:tc>
                  <a:txBody>
                    <a:bodyPr/>
                    <a:lstStyle/>
                    <a:p>
                      <a:pPr algn="ctr"/>
                      <a:r>
                        <a:rPr lang="en" sz="1300" b="0" dirty="0">
                          <a:effectLst/>
                          <a:latin typeface="Helvetica Neue" panose="02000503000000020004" pitchFamily="2" charset="0"/>
                          <a:ea typeface="Helvetica Neue" panose="02000503000000020004" pitchFamily="2" charset="0"/>
                          <a:cs typeface="Helvetica Neue" panose="02000503000000020004" pitchFamily="2" charset="0"/>
                        </a:rPr>
                        <a:t>DPDK </a:t>
                      </a:r>
                      <a:r>
                        <a:rPr lang="en" sz="1300" b="0" dirty="0" err="1">
                          <a:effectLst/>
                          <a:latin typeface="Helvetica Neue" panose="02000503000000020004" pitchFamily="2" charset="0"/>
                          <a:ea typeface="Helvetica Neue" panose="02000503000000020004" pitchFamily="2" charset="0"/>
                          <a:cs typeface="Helvetica Neue" panose="02000503000000020004" pitchFamily="2" charset="0"/>
                        </a:rPr>
                        <a:t>hash_perf</a:t>
                      </a:r>
                      <a:endParaRPr lang="en" sz="1300" b="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chemeClr val="bg1">
                        <a:lumMod val="85000"/>
                      </a:schemeClr>
                    </a:solidFill>
                  </a:tcPr>
                </a:tc>
                <a:tc>
                  <a:txBody>
                    <a:bodyPr/>
                    <a:lstStyle/>
                    <a:p>
                      <a:pPr algn="ctr"/>
                      <a:r>
                        <a:rPr lang="en" sz="1300" dirty="0">
                          <a:effectLst/>
                          <a:latin typeface="Helvetica Neue" panose="02000503000000020004" pitchFamily="2" charset="0"/>
                          <a:ea typeface="Helvetica Neue" panose="02000503000000020004" pitchFamily="2" charset="0"/>
                          <a:cs typeface="Helvetica Neue" panose="02000503000000020004" pitchFamily="2" charset="0"/>
                        </a:rPr>
                        <a:t>0.3x</a:t>
                      </a:r>
                    </a:p>
                  </a:txBody>
                  <a:tcPr marL="0" marR="0" marT="0" marB="0" anchor="ctr">
                    <a:solidFill>
                      <a:schemeClr val="bg1"/>
                    </a:solidFill>
                  </a:tcPr>
                </a:tc>
                <a:tc>
                  <a:txBody>
                    <a:bodyPr/>
                    <a:lstStyle/>
                    <a:p>
                      <a:pPr algn="ctr"/>
                      <a:r>
                        <a:rPr lang="en" sz="1300" dirty="0">
                          <a:effectLst/>
                          <a:latin typeface="Helvetica Neue" panose="02000503000000020004" pitchFamily="2" charset="0"/>
                          <a:ea typeface="Helvetica Neue" panose="02000503000000020004" pitchFamily="2" charset="0"/>
                          <a:cs typeface="Helvetica Neue" panose="02000503000000020004" pitchFamily="2" charset="0"/>
                        </a:rPr>
                        <a:t>1x</a:t>
                      </a:r>
                    </a:p>
                  </a:txBody>
                  <a:tcPr marL="0" marR="0" marT="0" marB="0" anchor="ctr">
                    <a:solidFill>
                      <a:schemeClr val="bg1"/>
                    </a:solidFill>
                  </a:tcPr>
                </a:tc>
                <a:extLst>
                  <a:ext uri="{0D108BD9-81ED-4DB2-BD59-A6C34878D82A}">
                    <a16:rowId xmlns:a16="http://schemas.microsoft.com/office/drawing/2014/main" val="2114859950"/>
                  </a:ext>
                </a:extLst>
              </a:tr>
              <a:tr h="358173">
                <a:tc>
                  <a:txBody>
                    <a:bodyPr/>
                    <a:lstStyle/>
                    <a:p>
                      <a:pPr algn="ctr"/>
                      <a:r>
                        <a:rPr lang="en" sz="1300" b="0" dirty="0">
                          <a:effectLst/>
                          <a:latin typeface="Helvetica Neue" panose="02000503000000020004" pitchFamily="2" charset="0"/>
                          <a:ea typeface="Helvetica Neue" panose="02000503000000020004" pitchFamily="2" charset="0"/>
                          <a:cs typeface="Helvetica Neue" panose="02000503000000020004" pitchFamily="2" charset="0"/>
                        </a:rPr>
                        <a:t>DPDK </a:t>
                      </a:r>
                      <a:r>
                        <a:rPr lang="en" sz="1300" b="0" dirty="0" err="1">
                          <a:effectLst/>
                          <a:latin typeface="Helvetica Neue" panose="02000503000000020004" pitchFamily="2" charset="0"/>
                          <a:ea typeface="Helvetica Neue" panose="02000503000000020004" pitchFamily="2" charset="0"/>
                          <a:cs typeface="Helvetica Neue" panose="02000503000000020004" pitchFamily="2" charset="0"/>
                        </a:rPr>
                        <a:t>readwrite_lf_perf</a:t>
                      </a:r>
                      <a:endParaRPr lang="en" sz="1300" b="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chemeClr val="bg1">
                        <a:lumMod val="85000"/>
                      </a:schemeClr>
                    </a:solidFill>
                  </a:tcPr>
                </a:tc>
                <a:tc>
                  <a:txBody>
                    <a:bodyPr/>
                    <a:lstStyle/>
                    <a:p>
                      <a:pPr algn="ctr"/>
                      <a:r>
                        <a:rPr lang="en" sz="1300" dirty="0">
                          <a:effectLst/>
                          <a:latin typeface="Helvetica Neue" panose="02000503000000020004" pitchFamily="2" charset="0"/>
                          <a:ea typeface="Helvetica Neue" panose="02000503000000020004" pitchFamily="2" charset="0"/>
                          <a:cs typeface="Helvetica Neue" panose="02000503000000020004" pitchFamily="2" charset="0"/>
                        </a:rPr>
                        <a:t>0.3x</a:t>
                      </a:r>
                    </a:p>
                  </a:txBody>
                  <a:tcPr marL="0" marR="0" marT="0" marB="0" anchor="ctr">
                    <a:solidFill>
                      <a:schemeClr val="bg1"/>
                    </a:solidFill>
                  </a:tcPr>
                </a:tc>
                <a:tc>
                  <a:txBody>
                    <a:bodyPr/>
                    <a:lstStyle/>
                    <a:p>
                      <a:pPr algn="ctr"/>
                      <a:r>
                        <a:rPr lang="en-US" altLang="zh-CN" sz="1300" dirty="0">
                          <a:effectLst/>
                          <a:latin typeface="Helvetica Neue" panose="02000503000000020004" pitchFamily="2" charset="0"/>
                          <a:ea typeface="Helvetica Neue" panose="02000503000000020004" pitchFamily="2" charset="0"/>
                          <a:cs typeface="Helvetica Neue" panose="02000503000000020004" pitchFamily="2" charset="0"/>
                        </a:rPr>
                        <a:t>1x</a:t>
                      </a:r>
                      <a:endParaRPr lang="en" sz="1300" dirty="0">
                        <a:effectLst/>
                        <a:latin typeface="Helvetica Neue" panose="02000503000000020004" pitchFamily="2" charset="0"/>
                        <a:ea typeface="Helvetica Neue" panose="02000503000000020004" pitchFamily="2" charset="0"/>
                        <a:cs typeface="Helvetica Neue" panose="02000503000000020004" pitchFamily="2" charset="0"/>
                      </a:endParaRPr>
                    </a:p>
                  </a:txBody>
                  <a:tcPr marL="0" marR="0" marT="0" marB="0" anchor="ctr">
                    <a:solidFill>
                      <a:schemeClr val="bg1"/>
                    </a:solidFill>
                  </a:tcPr>
                </a:tc>
                <a:extLst>
                  <a:ext uri="{0D108BD9-81ED-4DB2-BD59-A6C34878D82A}">
                    <a16:rowId xmlns:a16="http://schemas.microsoft.com/office/drawing/2014/main" val="3564204539"/>
                  </a:ext>
                </a:extLst>
              </a:tr>
            </a:tbl>
          </a:graphicData>
        </a:graphic>
      </p:graphicFrame>
      <p:sp>
        <p:nvSpPr>
          <p:cNvPr id="14" name="文本框 13">
            <a:extLst>
              <a:ext uri="{FF2B5EF4-FFF2-40B4-BE49-F238E27FC236}">
                <a16:creationId xmlns:a16="http://schemas.microsoft.com/office/drawing/2014/main" id="{87FAFA94-5898-FFAE-3FB0-5D8A89C192FA}"/>
              </a:ext>
            </a:extLst>
          </p:cNvPr>
          <p:cNvSpPr txBox="1"/>
          <p:nvPr/>
        </p:nvSpPr>
        <p:spPr>
          <a:xfrm>
            <a:off x="5015986" y="3086277"/>
            <a:ext cx="3883292" cy="341632"/>
          </a:xfrm>
          <a:prstGeom prst="rect">
            <a:avLst/>
          </a:prstGeom>
          <a:noFill/>
        </p:spPr>
        <p:txBody>
          <a:bodyPr wrap="square">
            <a:spAutoFit/>
          </a:bodyPr>
          <a:lstStyle/>
          <a:p>
            <a:pPr algn="ctr"/>
            <a:r>
              <a:rPr kumimoji="1" lang="en-US" altLang="zh-CN" sz="1620" dirty="0"/>
              <a:t>Memory access speed </a:t>
            </a:r>
            <a:r>
              <a:rPr kumimoji="1" lang="en-US" altLang="zh-CN" sz="1620" baseline="30000" dirty="0"/>
              <a:t>[1]</a:t>
            </a:r>
            <a:r>
              <a:rPr kumimoji="1" lang="en-US" altLang="zh-CN" sz="1620" dirty="0"/>
              <a:t> </a:t>
            </a:r>
            <a:r>
              <a:rPr kumimoji="1" lang="en-US" altLang="zh-CN" sz="1620" u="sng" dirty="0"/>
              <a:t>(lower is better)</a:t>
            </a:r>
            <a:endParaRPr lang="zh-CN" altLang="en-US" sz="1620" u="sng" dirty="0"/>
          </a:p>
        </p:txBody>
      </p:sp>
      <p:sp>
        <p:nvSpPr>
          <p:cNvPr id="15" name="文本框 14">
            <a:extLst>
              <a:ext uri="{FF2B5EF4-FFF2-40B4-BE49-F238E27FC236}">
                <a16:creationId xmlns:a16="http://schemas.microsoft.com/office/drawing/2014/main" id="{935D2DB0-D118-0969-217E-86306324DC18}"/>
              </a:ext>
            </a:extLst>
          </p:cNvPr>
          <p:cNvSpPr txBox="1"/>
          <p:nvPr/>
        </p:nvSpPr>
        <p:spPr>
          <a:xfrm>
            <a:off x="5025651" y="4987775"/>
            <a:ext cx="3272460" cy="341632"/>
          </a:xfrm>
          <a:prstGeom prst="rect">
            <a:avLst/>
          </a:prstGeom>
          <a:noFill/>
        </p:spPr>
        <p:txBody>
          <a:bodyPr wrap="square">
            <a:spAutoFit/>
          </a:bodyPr>
          <a:lstStyle/>
          <a:p>
            <a:r>
              <a:rPr kumimoji="1" lang="en-US" altLang="zh-CN" sz="1620" dirty="0"/>
              <a:t>CPU scores</a:t>
            </a:r>
            <a:r>
              <a:rPr kumimoji="1" lang="en-US" altLang="zh-CN" sz="1620" baseline="30000" dirty="0"/>
              <a:t>[1]</a:t>
            </a:r>
            <a:r>
              <a:rPr kumimoji="1" lang="en-US" altLang="zh-CN" sz="1620" dirty="0"/>
              <a:t> </a:t>
            </a:r>
            <a:r>
              <a:rPr kumimoji="1" lang="en-US" altLang="zh-CN" sz="1620" u="sng" dirty="0"/>
              <a:t>(higher is better)</a:t>
            </a:r>
            <a:endParaRPr lang="zh-CN" altLang="en-US" sz="1620" u="sng" dirty="0"/>
          </a:p>
        </p:txBody>
      </p:sp>
      <p:sp>
        <p:nvSpPr>
          <p:cNvPr id="11" name="圆角矩形标注 10">
            <a:extLst>
              <a:ext uri="{FF2B5EF4-FFF2-40B4-BE49-F238E27FC236}">
                <a16:creationId xmlns:a16="http://schemas.microsoft.com/office/drawing/2014/main" id="{1D84DF47-2109-F797-3AF8-1F852380C066}"/>
              </a:ext>
            </a:extLst>
          </p:cNvPr>
          <p:cNvSpPr/>
          <p:nvPr/>
        </p:nvSpPr>
        <p:spPr>
          <a:xfrm>
            <a:off x="835077" y="3547043"/>
            <a:ext cx="2184863" cy="421200"/>
          </a:xfrm>
          <a:prstGeom prst="wedgeRoundRectCallout">
            <a:avLst>
              <a:gd name="adj1" fmla="val 43402"/>
              <a:gd name="adj2" fmla="val -85172"/>
              <a:gd name="adj3" fmla="val 16667"/>
            </a:avLst>
          </a:prstGeom>
          <a:solidFill>
            <a:schemeClr val="bg1"/>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3" name="文本框 12">
            <a:extLst>
              <a:ext uri="{FF2B5EF4-FFF2-40B4-BE49-F238E27FC236}">
                <a16:creationId xmlns:a16="http://schemas.microsoft.com/office/drawing/2014/main" id="{A522D446-4E48-5848-3819-2C673731655A}"/>
              </a:ext>
            </a:extLst>
          </p:cNvPr>
          <p:cNvSpPr txBox="1"/>
          <p:nvPr/>
        </p:nvSpPr>
        <p:spPr>
          <a:xfrm>
            <a:off x="819646" y="3585827"/>
            <a:ext cx="2679995" cy="341632"/>
          </a:xfrm>
          <a:prstGeom prst="rect">
            <a:avLst/>
          </a:prstGeom>
          <a:noFill/>
        </p:spPr>
        <p:txBody>
          <a:bodyPr wrap="square">
            <a:spAutoFit/>
          </a:bodyPr>
          <a:lstStyle/>
          <a:p>
            <a:r>
              <a:rPr lang="en-US" altLang="zh-CN" sz="1620" dirty="0"/>
              <a:t>Focus of existing work</a:t>
            </a:r>
            <a:endParaRPr lang="zh-CN" altLang="en-US" sz="1620" dirty="0"/>
          </a:p>
        </p:txBody>
      </p:sp>
    </p:spTree>
    <p:extLst>
      <p:ext uri="{BB962C8B-B14F-4D97-AF65-F5344CB8AC3E}">
        <p14:creationId xmlns:p14="http://schemas.microsoft.com/office/powerpoint/2010/main" val="308827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09465-923B-6BCB-1F28-203045B4E0F3}"/>
              </a:ext>
            </a:extLst>
          </p:cNvPr>
          <p:cNvSpPr>
            <a:spLocks noGrp="1"/>
          </p:cNvSpPr>
          <p:nvPr>
            <p:ph type="title"/>
          </p:nvPr>
        </p:nvSpPr>
        <p:spPr/>
        <p:txBody>
          <a:bodyPr/>
          <a:lstStyle/>
          <a:p>
            <a:r>
              <a:rPr kumimoji="1" lang="en-US" altLang="zh-CN" dirty="0"/>
              <a:t>Our work: the most comprehensive characterization on </a:t>
            </a:r>
            <a:r>
              <a:rPr kumimoji="1" lang="en-US" altLang="zh-CN" dirty="0" err="1"/>
              <a:t>SmartNIC</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05FD05B5-FDD3-380C-86DE-EFD502BB1DA6}"/>
              </a:ext>
            </a:extLst>
          </p:cNvPr>
          <p:cNvSpPr>
            <a:spLocks noGrp="1"/>
          </p:cNvSpPr>
          <p:nvPr>
            <p:ph idx="1"/>
          </p:nvPr>
        </p:nvSpPr>
        <p:spPr>
          <a:xfrm>
            <a:off x="457200" y="1212390"/>
            <a:ext cx="8229600" cy="1369116"/>
          </a:xfrm>
        </p:spPr>
        <p:txBody>
          <a:bodyPr>
            <a:normAutofit lnSpcReduction="10000"/>
          </a:bodyPr>
          <a:lstStyle/>
          <a:p>
            <a:r>
              <a:rPr kumimoji="1" lang="en-US" altLang="zh-CN" dirty="0"/>
              <a:t>An important (and basic) component of NIC: communication, is not well explored</a:t>
            </a:r>
          </a:p>
          <a:p>
            <a:pPr lvl="1"/>
            <a:r>
              <a:rPr kumimoji="1" lang="en-US" altLang="zh-CN" dirty="0"/>
              <a:t>The </a:t>
            </a:r>
            <a:r>
              <a:rPr kumimoji="1" lang="en-US" altLang="zh-CN" b="1" dirty="0">
                <a:solidFill>
                  <a:srgbClr val="C00000"/>
                </a:solidFill>
              </a:rPr>
              <a:t>communication paths </a:t>
            </a:r>
            <a:r>
              <a:rPr kumimoji="1" lang="en-US" altLang="zh-CN" dirty="0"/>
              <a:t>of </a:t>
            </a:r>
            <a:r>
              <a:rPr kumimoji="1" lang="en-US" altLang="zh-CN" dirty="0" err="1"/>
              <a:t>SmartNIC</a:t>
            </a:r>
            <a:r>
              <a:rPr kumimoji="1" lang="en-US" altLang="zh-CN" dirty="0"/>
              <a:t> are more complex than other NICs</a:t>
            </a:r>
            <a:endParaRPr kumimoji="1" lang="zh-CN" altLang="en-US" dirty="0"/>
          </a:p>
        </p:txBody>
      </p:sp>
      <p:sp>
        <p:nvSpPr>
          <p:cNvPr id="4" name="灯片编号占位符 3">
            <a:extLst>
              <a:ext uri="{FF2B5EF4-FFF2-40B4-BE49-F238E27FC236}">
                <a16:creationId xmlns:a16="http://schemas.microsoft.com/office/drawing/2014/main" id="{F7D9687B-67D2-315B-A25C-8A283F892144}"/>
              </a:ext>
            </a:extLst>
          </p:cNvPr>
          <p:cNvSpPr>
            <a:spLocks noGrp="1"/>
          </p:cNvSpPr>
          <p:nvPr>
            <p:ph type="sldNum" sz="quarter" idx="12"/>
          </p:nvPr>
        </p:nvSpPr>
        <p:spPr/>
        <p:txBody>
          <a:bodyPr/>
          <a:lstStyle/>
          <a:p>
            <a:fld id="{ADE361C3-C043-4A6E-BDCE-8DA1E7D90A3B}" type="slidenum">
              <a:rPr lang="zh-CN" altLang="en-US" smtClean="0"/>
              <a:pPr/>
              <a:t>149</a:t>
            </a:fld>
            <a:endParaRPr lang="zh-CN" altLang="en-US" dirty="0"/>
          </a:p>
        </p:txBody>
      </p:sp>
      <p:pic>
        <p:nvPicPr>
          <p:cNvPr id="23" name="图片 22">
            <a:extLst>
              <a:ext uri="{FF2B5EF4-FFF2-40B4-BE49-F238E27FC236}">
                <a16:creationId xmlns:a16="http://schemas.microsoft.com/office/drawing/2014/main" id="{5B352AA3-EBCA-A47B-2004-9B21CA531576}"/>
              </a:ext>
            </a:extLst>
          </p:cNvPr>
          <p:cNvPicPr>
            <a:picLocks noChangeAspect="1"/>
          </p:cNvPicPr>
          <p:nvPr/>
        </p:nvPicPr>
        <p:blipFill>
          <a:blip r:embed="rId3">
            <a:alphaModFix amt="58000"/>
          </a:blip>
          <a:stretch>
            <a:fillRect/>
          </a:stretch>
        </p:blipFill>
        <p:spPr>
          <a:xfrm>
            <a:off x="1077970" y="2271107"/>
            <a:ext cx="3040380" cy="2628900"/>
          </a:xfrm>
          <a:prstGeom prst="rect">
            <a:avLst/>
          </a:prstGeom>
        </p:spPr>
      </p:pic>
      <p:cxnSp>
        <p:nvCxnSpPr>
          <p:cNvPr id="28" name="肘形连接符 27">
            <a:extLst>
              <a:ext uri="{FF2B5EF4-FFF2-40B4-BE49-F238E27FC236}">
                <a16:creationId xmlns:a16="http://schemas.microsoft.com/office/drawing/2014/main" id="{047564F5-BA3F-3AA6-BB64-19902C609C9A}"/>
              </a:ext>
            </a:extLst>
          </p:cNvPr>
          <p:cNvCxnSpPr>
            <a:cxnSpLocks/>
          </p:cNvCxnSpPr>
          <p:nvPr/>
        </p:nvCxnSpPr>
        <p:spPr>
          <a:xfrm rot="16200000" flipH="1">
            <a:off x="919761" y="3353307"/>
            <a:ext cx="1467367" cy="766348"/>
          </a:xfrm>
          <a:prstGeom prst="bentConnector3">
            <a:avLst>
              <a:gd name="adj1" fmla="val 747"/>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44" name="云形 43">
            <a:extLst>
              <a:ext uri="{FF2B5EF4-FFF2-40B4-BE49-F238E27FC236}">
                <a16:creationId xmlns:a16="http://schemas.microsoft.com/office/drawing/2014/main" id="{BD5BBE54-CAE6-94BE-B6F7-33B26BC3242D}"/>
              </a:ext>
            </a:extLst>
          </p:cNvPr>
          <p:cNvSpPr/>
          <p:nvPr/>
        </p:nvSpPr>
        <p:spPr>
          <a:xfrm>
            <a:off x="-577706" y="2559396"/>
            <a:ext cx="1944216" cy="1367638"/>
          </a:xfrm>
          <a:prstGeom prst="cloud">
            <a:avLst/>
          </a:prstGeom>
          <a:solidFill>
            <a:schemeClr val="bg1"/>
          </a:solidFill>
          <a:ln w="635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6" name="矩形 45">
            <a:extLst>
              <a:ext uri="{FF2B5EF4-FFF2-40B4-BE49-F238E27FC236}">
                <a16:creationId xmlns:a16="http://schemas.microsoft.com/office/drawing/2014/main" id="{963A8940-0F06-2111-07CB-5C6DEBAB7BDC}"/>
              </a:ext>
            </a:extLst>
          </p:cNvPr>
          <p:cNvSpPr/>
          <p:nvPr/>
        </p:nvSpPr>
        <p:spPr>
          <a:xfrm>
            <a:off x="-577707" y="2271107"/>
            <a:ext cx="1029055" cy="1947344"/>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5" name="文本框 44">
            <a:extLst>
              <a:ext uri="{FF2B5EF4-FFF2-40B4-BE49-F238E27FC236}">
                <a16:creationId xmlns:a16="http://schemas.microsoft.com/office/drawing/2014/main" id="{282B903F-97F4-DCF0-790F-9EEE6867204E}"/>
              </a:ext>
            </a:extLst>
          </p:cNvPr>
          <p:cNvSpPr txBox="1"/>
          <p:nvPr/>
        </p:nvSpPr>
        <p:spPr>
          <a:xfrm>
            <a:off x="-156800" y="2888834"/>
            <a:ext cx="1535355" cy="341632"/>
          </a:xfrm>
          <a:prstGeom prst="rect">
            <a:avLst/>
          </a:prstGeom>
          <a:noFill/>
        </p:spPr>
        <p:txBody>
          <a:bodyPr wrap="square">
            <a:spAutoFit/>
          </a:bodyPr>
          <a:lstStyle/>
          <a:p>
            <a:pPr algn="ctr"/>
            <a:r>
              <a:rPr kumimoji="1" lang="en-US" altLang="zh-CN" sz="1620" dirty="0"/>
              <a:t>Network</a:t>
            </a:r>
            <a:endParaRPr lang="zh-CN" altLang="en-US" sz="1620" dirty="0"/>
          </a:p>
        </p:txBody>
      </p:sp>
      <p:sp>
        <p:nvSpPr>
          <p:cNvPr id="48" name="文本框 47">
            <a:extLst>
              <a:ext uri="{FF2B5EF4-FFF2-40B4-BE49-F238E27FC236}">
                <a16:creationId xmlns:a16="http://schemas.microsoft.com/office/drawing/2014/main" id="{ECDECFF0-486E-DE19-D0CD-492960B7CF19}"/>
              </a:ext>
            </a:extLst>
          </p:cNvPr>
          <p:cNvSpPr txBox="1"/>
          <p:nvPr/>
        </p:nvSpPr>
        <p:spPr>
          <a:xfrm>
            <a:off x="457201" y="4920508"/>
            <a:ext cx="3883292" cy="341632"/>
          </a:xfrm>
          <a:prstGeom prst="rect">
            <a:avLst/>
          </a:prstGeom>
          <a:noFill/>
        </p:spPr>
        <p:txBody>
          <a:bodyPr wrap="square">
            <a:spAutoFit/>
          </a:bodyPr>
          <a:lstStyle/>
          <a:p>
            <a:pPr algn="ctr"/>
            <a:r>
              <a:rPr kumimoji="1" lang="en-US" altLang="zh-CN" sz="1620" b="1" dirty="0"/>
              <a:t>Traditional NICs (RDMA or non-RDMA)</a:t>
            </a:r>
            <a:endParaRPr lang="zh-CN" altLang="en-US" sz="1620" b="1" u="sng" dirty="0"/>
          </a:p>
        </p:txBody>
      </p:sp>
      <p:sp>
        <p:nvSpPr>
          <p:cNvPr id="50" name="内容占位符 2">
            <a:extLst>
              <a:ext uri="{FF2B5EF4-FFF2-40B4-BE49-F238E27FC236}">
                <a16:creationId xmlns:a16="http://schemas.microsoft.com/office/drawing/2014/main" id="{EA422698-AE1D-CD41-6CB0-9610223599EC}"/>
              </a:ext>
            </a:extLst>
          </p:cNvPr>
          <p:cNvSpPr txBox="1">
            <a:spLocks/>
          </p:cNvSpPr>
          <p:nvPr/>
        </p:nvSpPr>
        <p:spPr>
          <a:xfrm>
            <a:off x="4817880" y="2533156"/>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t>Path #1</a:t>
            </a:r>
            <a:r>
              <a:rPr kumimoji="1" lang="en-US" altLang="zh-CN" sz="1620" b="0" dirty="0"/>
              <a:t>: Client </a:t>
            </a:r>
            <a:r>
              <a:rPr kumimoji="1" lang="en-US" altLang="zh-CN" sz="2160" b="0" dirty="0"/>
              <a:t>→</a:t>
            </a:r>
            <a:r>
              <a:rPr kumimoji="1" lang="en-US" altLang="zh-CN" sz="1620" b="0" dirty="0"/>
              <a:t> NIC</a:t>
            </a:r>
            <a:r>
              <a:rPr kumimoji="1" lang="en-US" altLang="zh-CN" sz="2160" b="0" dirty="0">
                <a:solidFill>
                  <a:srgbClr val="000000"/>
                </a:solidFill>
                <a:latin typeface="Arial" panose="020B0604020202020204"/>
                <a:ea typeface="微软雅黑"/>
                <a:cs typeface="+mn-cs"/>
              </a:rPr>
              <a:t> →</a:t>
            </a:r>
            <a:r>
              <a:rPr kumimoji="1" lang="en-US" altLang="zh-CN" sz="1620" b="0" dirty="0"/>
              <a:t> Host memory</a:t>
            </a:r>
          </a:p>
        </p:txBody>
      </p:sp>
    </p:spTree>
    <p:extLst>
      <p:ext uri="{BB962C8B-B14F-4D97-AF65-F5344CB8AC3E}">
        <p14:creationId xmlns:p14="http://schemas.microsoft.com/office/powerpoint/2010/main" val="3077535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989584" y="2209428"/>
            <a:ext cx="7307708"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kumimoji="0" lang="en-US" altLang="zh-CN" b="0" kern="0" dirty="0">
                <a:solidFill>
                  <a:srgbClr val="BE384B"/>
                </a:solidFill>
                <a:latin typeface="+mn-lt"/>
                <a:ea typeface="+mn-ea"/>
                <a:cs typeface="Courier New" panose="02070309020205020404" pitchFamily="49" charset="0"/>
              </a:rPr>
              <a:t>Summary: CPU can become the </a:t>
            </a:r>
            <a:r>
              <a:rPr kumimoji="0" lang="en-US" altLang="zh-CN" sz="3200" kern="0" dirty="0">
                <a:solidFill>
                  <a:srgbClr val="BE384B"/>
                </a:solidFill>
                <a:latin typeface="+mn-lt"/>
                <a:ea typeface="+mn-ea"/>
                <a:cs typeface="Courier New" panose="02070309020205020404" pitchFamily="49" charset="0"/>
              </a:rPr>
              <a:t>bottleneck</a:t>
            </a:r>
            <a:r>
              <a:rPr kumimoji="0" lang="en-US" altLang="zh-CN" b="0" kern="0" dirty="0">
                <a:solidFill>
                  <a:srgbClr val="BE384B"/>
                </a:solidFill>
                <a:latin typeface="+mn-lt"/>
                <a:ea typeface="+mn-ea"/>
                <a:cs typeface="Courier New" panose="02070309020205020404" pitchFamily="49" charset="0"/>
              </a:rPr>
              <a:t> of in-memory key-value stores </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8600792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BF4EF73-5754-D548-5EBB-4F30601A871D}"/>
              </a:ext>
            </a:extLst>
          </p:cNvPr>
          <p:cNvPicPr>
            <a:picLocks noChangeAspect="1"/>
          </p:cNvPicPr>
          <p:nvPr/>
        </p:nvPicPr>
        <p:blipFill>
          <a:blip r:embed="rId3">
            <a:alphaModFix amt="41000"/>
          </a:blip>
          <a:stretch>
            <a:fillRect/>
          </a:stretch>
        </p:blipFill>
        <p:spPr>
          <a:xfrm>
            <a:off x="942797" y="2429065"/>
            <a:ext cx="4183198" cy="2105152"/>
          </a:xfrm>
          <a:prstGeom prst="rect">
            <a:avLst/>
          </a:prstGeom>
          <a:noFill/>
        </p:spPr>
      </p:pic>
      <p:sp>
        <p:nvSpPr>
          <p:cNvPr id="2" name="标题 1">
            <a:extLst>
              <a:ext uri="{FF2B5EF4-FFF2-40B4-BE49-F238E27FC236}">
                <a16:creationId xmlns:a16="http://schemas.microsoft.com/office/drawing/2014/main" id="{2ED09465-923B-6BCB-1F28-203045B4E0F3}"/>
              </a:ext>
            </a:extLst>
          </p:cNvPr>
          <p:cNvSpPr>
            <a:spLocks noGrp="1"/>
          </p:cNvSpPr>
          <p:nvPr>
            <p:ph type="title"/>
          </p:nvPr>
        </p:nvSpPr>
        <p:spPr/>
        <p:txBody>
          <a:bodyPr/>
          <a:lstStyle/>
          <a:p>
            <a:r>
              <a:rPr kumimoji="1" lang="en-US" altLang="zh-CN" dirty="0"/>
              <a:t>Our work: the most comprehensive characterization on </a:t>
            </a:r>
            <a:r>
              <a:rPr kumimoji="1" lang="en-US" altLang="zh-CN" dirty="0" err="1"/>
              <a:t>SmartNIC</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05FD05B5-FDD3-380C-86DE-EFD502BB1DA6}"/>
              </a:ext>
            </a:extLst>
          </p:cNvPr>
          <p:cNvSpPr>
            <a:spLocks noGrp="1"/>
          </p:cNvSpPr>
          <p:nvPr>
            <p:ph idx="1"/>
          </p:nvPr>
        </p:nvSpPr>
        <p:spPr>
          <a:xfrm>
            <a:off x="457200" y="1212390"/>
            <a:ext cx="8229600" cy="1369116"/>
          </a:xfrm>
        </p:spPr>
        <p:txBody>
          <a:bodyPr>
            <a:normAutofit lnSpcReduction="10000"/>
          </a:bodyPr>
          <a:lstStyle/>
          <a:p>
            <a:r>
              <a:rPr kumimoji="1" lang="en-US" altLang="zh-CN" dirty="0"/>
              <a:t>An important (and basic) component of NIC: communication, is not well explored</a:t>
            </a:r>
          </a:p>
          <a:p>
            <a:pPr lvl="1"/>
            <a:r>
              <a:rPr kumimoji="1" lang="en-US" altLang="zh-CN" dirty="0"/>
              <a:t>The </a:t>
            </a:r>
            <a:r>
              <a:rPr kumimoji="1" lang="en-US" altLang="zh-CN" b="1" dirty="0">
                <a:solidFill>
                  <a:srgbClr val="C00000"/>
                </a:solidFill>
              </a:rPr>
              <a:t>communication paths </a:t>
            </a:r>
            <a:r>
              <a:rPr kumimoji="1" lang="en-US" altLang="zh-CN" dirty="0"/>
              <a:t>of </a:t>
            </a:r>
            <a:r>
              <a:rPr kumimoji="1" lang="en-US" altLang="zh-CN" dirty="0" err="1"/>
              <a:t>SmartNIC</a:t>
            </a:r>
            <a:r>
              <a:rPr kumimoji="1" lang="en-US" altLang="zh-CN" dirty="0"/>
              <a:t> are more complex than other NICs</a:t>
            </a:r>
            <a:endParaRPr kumimoji="1" lang="zh-CN" altLang="en-US" dirty="0"/>
          </a:p>
        </p:txBody>
      </p:sp>
      <p:sp>
        <p:nvSpPr>
          <p:cNvPr id="4" name="灯片编号占位符 3">
            <a:extLst>
              <a:ext uri="{FF2B5EF4-FFF2-40B4-BE49-F238E27FC236}">
                <a16:creationId xmlns:a16="http://schemas.microsoft.com/office/drawing/2014/main" id="{F7D9687B-67D2-315B-A25C-8A283F892144}"/>
              </a:ext>
            </a:extLst>
          </p:cNvPr>
          <p:cNvSpPr>
            <a:spLocks noGrp="1"/>
          </p:cNvSpPr>
          <p:nvPr>
            <p:ph type="sldNum" sz="quarter" idx="12"/>
          </p:nvPr>
        </p:nvSpPr>
        <p:spPr/>
        <p:txBody>
          <a:bodyPr/>
          <a:lstStyle/>
          <a:p>
            <a:fld id="{ADE361C3-C043-4A6E-BDCE-8DA1E7D90A3B}" type="slidenum">
              <a:rPr lang="zh-CN" altLang="en-US" smtClean="0"/>
              <a:pPr/>
              <a:t>150</a:t>
            </a:fld>
            <a:endParaRPr lang="zh-CN" altLang="en-US" dirty="0"/>
          </a:p>
        </p:txBody>
      </p:sp>
      <p:cxnSp>
        <p:nvCxnSpPr>
          <p:cNvPr id="28" name="肘形连接符 27">
            <a:extLst>
              <a:ext uri="{FF2B5EF4-FFF2-40B4-BE49-F238E27FC236}">
                <a16:creationId xmlns:a16="http://schemas.microsoft.com/office/drawing/2014/main" id="{047564F5-BA3F-3AA6-BB64-19902C609C9A}"/>
              </a:ext>
            </a:extLst>
          </p:cNvPr>
          <p:cNvCxnSpPr>
            <a:cxnSpLocks/>
            <a:endCxn id="12" idx="1"/>
          </p:cNvCxnSpPr>
          <p:nvPr/>
        </p:nvCxnSpPr>
        <p:spPr>
          <a:xfrm>
            <a:off x="972108" y="3000682"/>
            <a:ext cx="2288892" cy="1214641"/>
          </a:xfrm>
          <a:prstGeom prst="bentConnector3">
            <a:avLst>
              <a:gd name="adj1" fmla="val 99823"/>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44" name="云形 43">
            <a:extLst>
              <a:ext uri="{FF2B5EF4-FFF2-40B4-BE49-F238E27FC236}">
                <a16:creationId xmlns:a16="http://schemas.microsoft.com/office/drawing/2014/main" id="{BD5BBE54-CAE6-94BE-B6F7-33B26BC3242D}"/>
              </a:ext>
            </a:extLst>
          </p:cNvPr>
          <p:cNvSpPr/>
          <p:nvPr/>
        </p:nvSpPr>
        <p:spPr>
          <a:xfrm>
            <a:off x="-972108" y="2629059"/>
            <a:ext cx="1944216" cy="1367638"/>
          </a:xfrm>
          <a:prstGeom prst="cloud">
            <a:avLst/>
          </a:prstGeom>
          <a:solidFill>
            <a:schemeClr val="bg1"/>
          </a:solidFill>
          <a:ln w="635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6" name="矩形 45">
            <a:extLst>
              <a:ext uri="{FF2B5EF4-FFF2-40B4-BE49-F238E27FC236}">
                <a16:creationId xmlns:a16="http://schemas.microsoft.com/office/drawing/2014/main" id="{963A8940-0F06-2111-07CB-5C6DEBAB7BDC}"/>
              </a:ext>
            </a:extLst>
          </p:cNvPr>
          <p:cNvSpPr/>
          <p:nvPr/>
        </p:nvSpPr>
        <p:spPr>
          <a:xfrm>
            <a:off x="-972108" y="2340770"/>
            <a:ext cx="1029055" cy="1947344"/>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8" name="文本框 47">
            <a:extLst>
              <a:ext uri="{FF2B5EF4-FFF2-40B4-BE49-F238E27FC236}">
                <a16:creationId xmlns:a16="http://schemas.microsoft.com/office/drawing/2014/main" id="{ECDECFF0-486E-DE19-D0CD-492960B7CF19}"/>
              </a:ext>
            </a:extLst>
          </p:cNvPr>
          <p:cNvSpPr txBox="1"/>
          <p:nvPr/>
        </p:nvSpPr>
        <p:spPr>
          <a:xfrm>
            <a:off x="484516" y="4697456"/>
            <a:ext cx="3883292" cy="341632"/>
          </a:xfrm>
          <a:prstGeom prst="rect">
            <a:avLst/>
          </a:prstGeom>
          <a:noFill/>
        </p:spPr>
        <p:txBody>
          <a:bodyPr wrap="square">
            <a:spAutoFit/>
          </a:bodyPr>
          <a:lstStyle/>
          <a:p>
            <a:pPr algn="ctr"/>
            <a:r>
              <a:rPr kumimoji="1" lang="en-US" altLang="zh-CN" sz="1620" b="1" dirty="0" err="1"/>
              <a:t>SmartNIC</a:t>
            </a:r>
            <a:endParaRPr lang="zh-CN" altLang="en-US" sz="1620" b="1" u="sng" dirty="0"/>
          </a:p>
        </p:txBody>
      </p:sp>
      <p:sp>
        <p:nvSpPr>
          <p:cNvPr id="12" name="矩形 11">
            <a:extLst>
              <a:ext uri="{FF2B5EF4-FFF2-40B4-BE49-F238E27FC236}">
                <a16:creationId xmlns:a16="http://schemas.microsoft.com/office/drawing/2014/main" id="{FB7EDAF2-F047-A9A0-03C2-0DDBD0C7DF66}"/>
              </a:ext>
            </a:extLst>
          </p:cNvPr>
          <p:cNvSpPr/>
          <p:nvPr/>
        </p:nvSpPr>
        <p:spPr>
          <a:xfrm>
            <a:off x="3261000" y="4133703"/>
            <a:ext cx="64807" cy="163239"/>
          </a:xfrm>
          <a:prstGeom prst="rect">
            <a:avLst/>
          </a:prstGeom>
          <a:no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6" name="文本框 25">
            <a:extLst>
              <a:ext uri="{FF2B5EF4-FFF2-40B4-BE49-F238E27FC236}">
                <a16:creationId xmlns:a16="http://schemas.microsoft.com/office/drawing/2014/main" id="{65EFF709-742C-B45C-64B1-565454FF7DE1}"/>
              </a:ext>
            </a:extLst>
          </p:cNvPr>
          <p:cNvSpPr txBox="1"/>
          <p:nvPr/>
        </p:nvSpPr>
        <p:spPr>
          <a:xfrm>
            <a:off x="-288540" y="2959532"/>
            <a:ext cx="1535355" cy="341632"/>
          </a:xfrm>
          <a:prstGeom prst="rect">
            <a:avLst/>
          </a:prstGeom>
          <a:noFill/>
        </p:spPr>
        <p:txBody>
          <a:bodyPr wrap="square">
            <a:spAutoFit/>
          </a:bodyPr>
          <a:lstStyle/>
          <a:p>
            <a:pPr algn="ctr"/>
            <a:r>
              <a:rPr kumimoji="1" lang="en-US" altLang="zh-CN" sz="1620" dirty="0"/>
              <a:t>Network</a:t>
            </a:r>
            <a:endParaRPr lang="zh-CN" altLang="en-US" sz="1620" dirty="0"/>
          </a:p>
        </p:txBody>
      </p:sp>
      <p:sp>
        <p:nvSpPr>
          <p:cNvPr id="29" name="内容占位符 2">
            <a:extLst>
              <a:ext uri="{FF2B5EF4-FFF2-40B4-BE49-F238E27FC236}">
                <a16:creationId xmlns:a16="http://schemas.microsoft.com/office/drawing/2014/main" id="{A385A7E3-EF0B-AAC4-1C74-12DB670B14F2}"/>
              </a:ext>
            </a:extLst>
          </p:cNvPr>
          <p:cNvSpPr txBox="1">
            <a:spLocks/>
          </p:cNvSpPr>
          <p:nvPr/>
        </p:nvSpPr>
        <p:spPr>
          <a:xfrm>
            <a:off x="4817880" y="2533156"/>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t>Path #1</a:t>
            </a:r>
            <a:r>
              <a:rPr kumimoji="1" lang="en-US" altLang="zh-CN" sz="1620" b="0" dirty="0"/>
              <a:t>: Client </a:t>
            </a:r>
            <a:r>
              <a:rPr kumimoji="1" lang="en-US" altLang="zh-CN" sz="2160" b="0" dirty="0"/>
              <a:t>→</a:t>
            </a:r>
            <a:r>
              <a:rPr kumimoji="1" lang="en-US" altLang="zh-CN" sz="1620" b="0" dirty="0"/>
              <a:t> NIC</a:t>
            </a:r>
            <a:r>
              <a:rPr kumimoji="1" lang="en-US" altLang="zh-CN" sz="2160" b="0" dirty="0">
                <a:solidFill>
                  <a:srgbClr val="000000"/>
                </a:solidFill>
                <a:latin typeface="Arial" panose="020B0604020202020204"/>
                <a:ea typeface="微软雅黑"/>
                <a:cs typeface="+mn-cs"/>
              </a:rPr>
              <a:t> →</a:t>
            </a:r>
            <a:r>
              <a:rPr kumimoji="1" lang="en-US" altLang="zh-CN" sz="1620" b="0" dirty="0"/>
              <a:t> Host memory</a:t>
            </a:r>
          </a:p>
        </p:txBody>
      </p:sp>
    </p:spTree>
    <p:extLst>
      <p:ext uri="{BB962C8B-B14F-4D97-AF65-F5344CB8AC3E}">
        <p14:creationId xmlns:p14="http://schemas.microsoft.com/office/powerpoint/2010/main" val="69545595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BF4EF73-5754-D548-5EBB-4F30601A871D}"/>
              </a:ext>
            </a:extLst>
          </p:cNvPr>
          <p:cNvPicPr>
            <a:picLocks noChangeAspect="1"/>
          </p:cNvPicPr>
          <p:nvPr/>
        </p:nvPicPr>
        <p:blipFill>
          <a:blip r:embed="rId3">
            <a:alphaModFix amt="41000"/>
          </a:blip>
          <a:stretch>
            <a:fillRect/>
          </a:stretch>
        </p:blipFill>
        <p:spPr>
          <a:xfrm>
            <a:off x="942797" y="2429065"/>
            <a:ext cx="4183198" cy="2105152"/>
          </a:xfrm>
          <a:prstGeom prst="rect">
            <a:avLst/>
          </a:prstGeom>
          <a:noFill/>
        </p:spPr>
      </p:pic>
      <p:sp>
        <p:nvSpPr>
          <p:cNvPr id="2" name="标题 1">
            <a:extLst>
              <a:ext uri="{FF2B5EF4-FFF2-40B4-BE49-F238E27FC236}">
                <a16:creationId xmlns:a16="http://schemas.microsoft.com/office/drawing/2014/main" id="{2ED09465-923B-6BCB-1F28-203045B4E0F3}"/>
              </a:ext>
            </a:extLst>
          </p:cNvPr>
          <p:cNvSpPr>
            <a:spLocks noGrp="1"/>
          </p:cNvSpPr>
          <p:nvPr>
            <p:ph type="title"/>
          </p:nvPr>
        </p:nvSpPr>
        <p:spPr/>
        <p:txBody>
          <a:bodyPr/>
          <a:lstStyle/>
          <a:p>
            <a:r>
              <a:rPr kumimoji="1" lang="en-US" altLang="zh-CN" dirty="0"/>
              <a:t>Our work: the most comprehensive characterization on </a:t>
            </a:r>
            <a:r>
              <a:rPr kumimoji="1" lang="en-US" altLang="zh-CN" dirty="0" err="1"/>
              <a:t>SmartNIC</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05FD05B5-FDD3-380C-86DE-EFD502BB1DA6}"/>
              </a:ext>
            </a:extLst>
          </p:cNvPr>
          <p:cNvSpPr>
            <a:spLocks noGrp="1"/>
          </p:cNvSpPr>
          <p:nvPr>
            <p:ph idx="1"/>
          </p:nvPr>
        </p:nvSpPr>
        <p:spPr>
          <a:xfrm>
            <a:off x="457200" y="1212390"/>
            <a:ext cx="8229600" cy="1369116"/>
          </a:xfrm>
        </p:spPr>
        <p:txBody>
          <a:bodyPr>
            <a:normAutofit lnSpcReduction="10000"/>
          </a:bodyPr>
          <a:lstStyle/>
          <a:p>
            <a:r>
              <a:rPr kumimoji="1" lang="en-US" altLang="zh-CN" dirty="0"/>
              <a:t>An important (and basic) component of NIC: communication, is not well explored</a:t>
            </a:r>
          </a:p>
          <a:p>
            <a:pPr lvl="1"/>
            <a:r>
              <a:rPr kumimoji="1" lang="en-US" altLang="zh-CN" dirty="0"/>
              <a:t>The </a:t>
            </a:r>
            <a:r>
              <a:rPr kumimoji="1" lang="en-US" altLang="zh-CN" b="1" dirty="0">
                <a:solidFill>
                  <a:srgbClr val="C00000"/>
                </a:solidFill>
              </a:rPr>
              <a:t>communication paths </a:t>
            </a:r>
            <a:r>
              <a:rPr kumimoji="1" lang="en-US" altLang="zh-CN" dirty="0"/>
              <a:t>of </a:t>
            </a:r>
            <a:r>
              <a:rPr kumimoji="1" lang="en-US" altLang="zh-CN" dirty="0" err="1"/>
              <a:t>SmartNIC</a:t>
            </a:r>
            <a:r>
              <a:rPr kumimoji="1" lang="en-US" altLang="zh-CN" dirty="0"/>
              <a:t> are more complex than other NICs</a:t>
            </a:r>
            <a:endParaRPr kumimoji="1" lang="zh-CN" altLang="en-US" dirty="0"/>
          </a:p>
        </p:txBody>
      </p:sp>
      <p:sp>
        <p:nvSpPr>
          <p:cNvPr id="4" name="灯片编号占位符 3">
            <a:extLst>
              <a:ext uri="{FF2B5EF4-FFF2-40B4-BE49-F238E27FC236}">
                <a16:creationId xmlns:a16="http://schemas.microsoft.com/office/drawing/2014/main" id="{F7D9687B-67D2-315B-A25C-8A283F892144}"/>
              </a:ext>
            </a:extLst>
          </p:cNvPr>
          <p:cNvSpPr>
            <a:spLocks noGrp="1"/>
          </p:cNvSpPr>
          <p:nvPr>
            <p:ph type="sldNum" sz="quarter" idx="12"/>
          </p:nvPr>
        </p:nvSpPr>
        <p:spPr/>
        <p:txBody>
          <a:bodyPr/>
          <a:lstStyle/>
          <a:p>
            <a:fld id="{ADE361C3-C043-4A6E-BDCE-8DA1E7D90A3B}" type="slidenum">
              <a:rPr lang="zh-CN" altLang="en-US" smtClean="0"/>
              <a:pPr/>
              <a:t>151</a:t>
            </a:fld>
            <a:endParaRPr lang="zh-CN" altLang="en-US" dirty="0"/>
          </a:p>
        </p:txBody>
      </p:sp>
      <p:sp>
        <p:nvSpPr>
          <p:cNvPr id="48" name="文本框 47">
            <a:extLst>
              <a:ext uri="{FF2B5EF4-FFF2-40B4-BE49-F238E27FC236}">
                <a16:creationId xmlns:a16="http://schemas.microsoft.com/office/drawing/2014/main" id="{ECDECFF0-486E-DE19-D0CD-492960B7CF19}"/>
              </a:ext>
            </a:extLst>
          </p:cNvPr>
          <p:cNvSpPr txBox="1"/>
          <p:nvPr/>
        </p:nvSpPr>
        <p:spPr>
          <a:xfrm>
            <a:off x="484516" y="4697456"/>
            <a:ext cx="3883292" cy="341632"/>
          </a:xfrm>
          <a:prstGeom prst="rect">
            <a:avLst/>
          </a:prstGeom>
          <a:noFill/>
        </p:spPr>
        <p:txBody>
          <a:bodyPr wrap="square">
            <a:spAutoFit/>
          </a:bodyPr>
          <a:lstStyle/>
          <a:p>
            <a:pPr algn="ctr"/>
            <a:r>
              <a:rPr kumimoji="1" lang="en-US" altLang="zh-CN" sz="1620" b="1" dirty="0" err="1"/>
              <a:t>SmartNIC</a:t>
            </a:r>
            <a:endParaRPr lang="zh-CN" altLang="en-US" sz="1620" b="1" u="sng" dirty="0"/>
          </a:p>
        </p:txBody>
      </p:sp>
      <p:sp>
        <p:nvSpPr>
          <p:cNvPr id="6" name="内容占位符 2">
            <a:extLst>
              <a:ext uri="{FF2B5EF4-FFF2-40B4-BE49-F238E27FC236}">
                <a16:creationId xmlns:a16="http://schemas.microsoft.com/office/drawing/2014/main" id="{25FC49A9-4F36-0796-B5F1-60A919B21274}"/>
              </a:ext>
            </a:extLst>
          </p:cNvPr>
          <p:cNvSpPr txBox="1">
            <a:spLocks/>
          </p:cNvSpPr>
          <p:nvPr/>
        </p:nvSpPr>
        <p:spPr>
          <a:xfrm>
            <a:off x="4817880" y="2552596"/>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solidFill>
                  <a:schemeClr val="accent6"/>
                </a:solidFill>
              </a:rPr>
              <a:t>Path #1</a:t>
            </a:r>
            <a:r>
              <a:rPr kumimoji="1" lang="en-US" altLang="zh-CN" sz="1620" b="0" dirty="0">
                <a:solidFill>
                  <a:schemeClr val="accent6"/>
                </a:solidFill>
              </a:rPr>
              <a:t>: Client </a:t>
            </a:r>
            <a:r>
              <a:rPr kumimoji="1" lang="en-US" altLang="zh-CN" sz="2160" b="0" dirty="0">
                <a:solidFill>
                  <a:schemeClr val="accent6"/>
                </a:solidFill>
              </a:rPr>
              <a:t>→</a:t>
            </a:r>
            <a:r>
              <a:rPr kumimoji="1" lang="en-US" altLang="zh-CN" sz="1620" b="0" dirty="0">
                <a:solidFill>
                  <a:schemeClr val="accent6"/>
                </a:solidFill>
              </a:rPr>
              <a:t> NIC</a:t>
            </a:r>
            <a:r>
              <a:rPr kumimoji="1" lang="en-US" altLang="zh-CN" sz="2160" b="0" dirty="0">
                <a:solidFill>
                  <a:schemeClr val="accent6"/>
                </a:solidFill>
                <a:latin typeface="Arial" panose="020B0604020202020204"/>
                <a:ea typeface="微软雅黑"/>
                <a:cs typeface="+mn-cs"/>
              </a:rPr>
              <a:t> →</a:t>
            </a:r>
            <a:r>
              <a:rPr kumimoji="1" lang="en-US" altLang="zh-CN" sz="1620" b="0" dirty="0">
                <a:solidFill>
                  <a:schemeClr val="accent6"/>
                </a:solidFill>
              </a:rPr>
              <a:t> Host memory</a:t>
            </a:r>
          </a:p>
        </p:txBody>
      </p:sp>
      <p:sp>
        <p:nvSpPr>
          <p:cNvPr id="12" name="矩形 11">
            <a:extLst>
              <a:ext uri="{FF2B5EF4-FFF2-40B4-BE49-F238E27FC236}">
                <a16:creationId xmlns:a16="http://schemas.microsoft.com/office/drawing/2014/main" id="{FB7EDAF2-F047-A9A0-03C2-0DDBD0C7DF66}"/>
              </a:ext>
            </a:extLst>
          </p:cNvPr>
          <p:cNvSpPr/>
          <p:nvPr/>
        </p:nvSpPr>
        <p:spPr>
          <a:xfrm>
            <a:off x="3261000" y="4133703"/>
            <a:ext cx="64807" cy="163239"/>
          </a:xfrm>
          <a:prstGeom prst="rect">
            <a:avLst/>
          </a:prstGeom>
          <a:no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9" name="直线箭头连接符 8">
            <a:extLst>
              <a:ext uri="{FF2B5EF4-FFF2-40B4-BE49-F238E27FC236}">
                <a16:creationId xmlns:a16="http://schemas.microsoft.com/office/drawing/2014/main" id="{417988E2-0DAE-863D-F773-1D78E57EC690}"/>
              </a:ext>
            </a:extLst>
          </p:cNvPr>
          <p:cNvCxnSpPr>
            <a:cxnSpLocks/>
          </p:cNvCxnSpPr>
          <p:nvPr/>
        </p:nvCxnSpPr>
        <p:spPr>
          <a:xfrm>
            <a:off x="813183" y="2995920"/>
            <a:ext cx="2830838" cy="25703"/>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44" name="云形 43">
            <a:extLst>
              <a:ext uri="{FF2B5EF4-FFF2-40B4-BE49-F238E27FC236}">
                <a16:creationId xmlns:a16="http://schemas.microsoft.com/office/drawing/2014/main" id="{BD5BBE54-CAE6-94BE-B6F7-33B26BC3242D}"/>
              </a:ext>
            </a:extLst>
          </p:cNvPr>
          <p:cNvSpPr/>
          <p:nvPr/>
        </p:nvSpPr>
        <p:spPr>
          <a:xfrm>
            <a:off x="-972108" y="2629059"/>
            <a:ext cx="1944216" cy="1367638"/>
          </a:xfrm>
          <a:prstGeom prst="cloud">
            <a:avLst/>
          </a:prstGeom>
          <a:solidFill>
            <a:schemeClr val="bg1"/>
          </a:solidFill>
          <a:ln w="635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6" name="矩形 45">
            <a:extLst>
              <a:ext uri="{FF2B5EF4-FFF2-40B4-BE49-F238E27FC236}">
                <a16:creationId xmlns:a16="http://schemas.microsoft.com/office/drawing/2014/main" id="{963A8940-0F06-2111-07CB-5C6DEBAB7BDC}"/>
              </a:ext>
            </a:extLst>
          </p:cNvPr>
          <p:cNvSpPr/>
          <p:nvPr/>
        </p:nvSpPr>
        <p:spPr>
          <a:xfrm>
            <a:off x="-972108" y="2340770"/>
            <a:ext cx="1029055" cy="1947344"/>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3" name="内容占位符 2">
            <a:extLst>
              <a:ext uri="{FF2B5EF4-FFF2-40B4-BE49-F238E27FC236}">
                <a16:creationId xmlns:a16="http://schemas.microsoft.com/office/drawing/2014/main" id="{1D75B2C9-2446-6147-0287-40C2B5AF6479}"/>
              </a:ext>
            </a:extLst>
          </p:cNvPr>
          <p:cNvSpPr txBox="1">
            <a:spLocks/>
          </p:cNvSpPr>
          <p:nvPr/>
        </p:nvSpPr>
        <p:spPr>
          <a:xfrm>
            <a:off x="4817880" y="3181228"/>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t>Path #2</a:t>
            </a:r>
            <a:r>
              <a:rPr kumimoji="1" lang="en-US" altLang="zh-CN" sz="1620" b="0" dirty="0"/>
              <a:t>: Client </a:t>
            </a:r>
            <a:r>
              <a:rPr kumimoji="1" lang="en-US" altLang="zh-CN" sz="2160" b="0" dirty="0"/>
              <a:t>→</a:t>
            </a:r>
            <a:r>
              <a:rPr kumimoji="1" lang="en-US" altLang="zh-CN" sz="1620" b="0" dirty="0"/>
              <a:t> NIC</a:t>
            </a:r>
            <a:r>
              <a:rPr kumimoji="1" lang="en-US" altLang="zh-CN" sz="2160" b="0" dirty="0">
                <a:solidFill>
                  <a:srgbClr val="000000"/>
                </a:solidFill>
                <a:latin typeface="Arial" panose="020B0604020202020204"/>
                <a:ea typeface="微软雅黑"/>
                <a:cs typeface="+mn-cs"/>
              </a:rPr>
              <a:t> →</a:t>
            </a:r>
            <a:r>
              <a:rPr kumimoji="1" lang="en-US" altLang="zh-CN" sz="1620" b="0" dirty="0"/>
              <a:t> SoC memory</a:t>
            </a:r>
          </a:p>
        </p:txBody>
      </p:sp>
      <p:sp>
        <p:nvSpPr>
          <p:cNvPr id="15" name="文本框 14">
            <a:extLst>
              <a:ext uri="{FF2B5EF4-FFF2-40B4-BE49-F238E27FC236}">
                <a16:creationId xmlns:a16="http://schemas.microsoft.com/office/drawing/2014/main" id="{A52C3DD2-7A79-1744-97B7-CA7B58F0B63D}"/>
              </a:ext>
            </a:extLst>
          </p:cNvPr>
          <p:cNvSpPr txBox="1"/>
          <p:nvPr/>
        </p:nvSpPr>
        <p:spPr>
          <a:xfrm>
            <a:off x="-288540" y="2959532"/>
            <a:ext cx="1535355" cy="341632"/>
          </a:xfrm>
          <a:prstGeom prst="rect">
            <a:avLst/>
          </a:prstGeom>
          <a:noFill/>
        </p:spPr>
        <p:txBody>
          <a:bodyPr wrap="square">
            <a:spAutoFit/>
          </a:bodyPr>
          <a:lstStyle/>
          <a:p>
            <a:pPr algn="ctr"/>
            <a:r>
              <a:rPr kumimoji="1" lang="en-US" altLang="zh-CN" sz="1620" dirty="0"/>
              <a:t>Network</a:t>
            </a:r>
            <a:endParaRPr lang="zh-CN" altLang="en-US" sz="1620" dirty="0"/>
          </a:p>
        </p:txBody>
      </p:sp>
    </p:spTree>
    <p:extLst>
      <p:ext uri="{BB962C8B-B14F-4D97-AF65-F5344CB8AC3E}">
        <p14:creationId xmlns:p14="http://schemas.microsoft.com/office/powerpoint/2010/main" val="86387893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BF4EF73-5754-D548-5EBB-4F30601A871D}"/>
              </a:ext>
            </a:extLst>
          </p:cNvPr>
          <p:cNvPicPr>
            <a:picLocks noChangeAspect="1"/>
          </p:cNvPicPr>
          <p:nvPr/>
        </p:nvPicPr>
        <p:blipFill>
          <a:blip r:embed="rId3">
            <a:alphaModFix amt="41000"/>
          </a:blip>
          <a:stretch>
            <a:fillRect/>
          </a:stretch>
        </p:blipFill>
        <p:spPr>
          <a:xfrm>
            <a:off x="942797" y="2429065"/>
            <a:ext cx="4183198" cy="2105152"/>
          </a:xfrm>
          <a:prstGeom prst="rect">
            <a:avLst/>
          </a:prstGeom>
          <a:noFill/>
        </p:spPr>
      </p:pic>
      <p:sp>
        <p:nvSpPr>
          <p:cNvPr id="2" name="标题 1">
            <a:extLst>
              <a:ext uri="{FF2B5EF4-FFF2-40B4-BE49-F238E27FC236}">
                <a16:creationId xmlns:a16="http://schemas.microsoft.com/office/drawing/2014/main" id="{2ED09465-923B-6BCB-1F28-203045B4E0F3}"/>
              </a:ext>
            </a:extLst>
          </p:cNvPr>
          <p:cNvSpPr>
            <a:spLocks noGrp="1"/>
          </p:cNvSpPr>
          <p:nvPr>
            <p:ph type="title"/>
          </p:nvPr>
        </p:nvSpPr>
        <p:spPr/>
        <p:txBody>
          <a:bodyPr/>
          <a:lstStyle/>
          <a:p>
            <a:r>
              <a:rPr kumimoji="1" lang="en-US" altLang="zh-CN" dirty="0"/>
              <a:t>Our work: the most comprehensive characterization on </a:t>
            </a:r>
            <a:r>
              <a:rPr kumimoji="1" lang="en-US" altLang="zh-CN" dirty="0" err="1"/>
              <a:t>SmartNIC</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05FD05B5-FDD3-380C-86DE-EFD502BB1DA6}"/>
              </a:ext>
            </a:extLst>
          </p:cNvPr>
          <p:cNvSpPr>
            <a:spLocks noGrp="1"/>
          </p:cNvSpPr>
          <p:nvPr>
            <p:ph idx="1"/>
          </p:nvPr>
        </p:nvSpPr>
        <p:spPr>
          <a:xfrm>
            <a:off x="457200" y="1212390"/>
            <a:ext cx="8229600" cy="1369116"/>
          </a:xfrm>
        </p:spPr>
        <p:txBody>
          <a:bodyPr>
            <a:normAutofit lnSpcReduction="10000"/>
          </a:bodyPr>
          <a:lstStyle/>
          <a:p>
            <a:r>
              <a:rPr kumimoji="1" lang="en-US" altLang="zh-CN" dirty="0"/>
              <a:t>An important (and basic) component of NIC: communication, is not well explored</a:t>
            </a:r>
          </a:p>
          <a:p>
            <a:pPr lvl="1"/>
            <a:r>
              <a:rPr kumimoji="1" lang="en-US" altLang="zh-CN" dirty="0"/>
              <a:t>The </a:t>
            </a:r>
            <a:r>
              <a:rPr kumimoji="1" lang="en-US" altLang="zh-CN" b="1" dirty="0">
                <a:solidFill>
                  <a:srgbClr val="C00000"/>
                </a:solidFill>
              </a:rPr>
              <a:t>communication paths </a:t>
            </a:r>
            <a:r>
              <a:rPr kumimoji="1" lang="en-US" altLang="zh-CN" dirty="0"/>
              <a:t>of </a:t>
            </a:r>
            <a:r>
              <a:rPr kumimoji="1" lang="en-US" altLang="zh-CN" dirty="0" err="1"/>
              <a:t>SmartNIC</a:t>
            </a:r>
            <a:r>
              <a:rPr kumimoji="1" lang="en-US" altLang="zh-CN" dirty="0"/>
              <a:t> are more complex than other NICs</a:t>
            </a:r>
            <a:endParaRPr kumimoji="1" lang="zh-CN" altLang="en-US" dirty="0"/>
          </a:p>
        </p:txBody>
      </p:sp>
      <p:sp>
        <p:nvSpPr>
          <p:cNvPr id="4" name="灯片编号占位符 3">
            <a:extLst>
              <a:ext uri="{FF2B5EF4-FFF2-40B4-BE49-F238E27FC236}">
                <a16:creationId xmlns:a16="http://schemas.microsoft.com/office/drawing/2014/main" id="{F7D9687B-67D2-315B-A25C-8A283F892144}"/>
              </a:ext>
            </a:extLst>
          </p:cNvPr>
          <p:cNvSpPr>
            <a:spLocks noGrp="1"/>
          </p:cNvSpPr>
          <p:nvPr>
            <p:ph type="sldNum" sz="quarter" idx="12"/>
          </p:nvPr>
        </p:nvSpPr>
        <p:spPr/>
        <p:txBody>
          <a:bodyPr/>
          <a:lstStyle/>
          <a:p>
            <a:fld id="{ADE361C3-C043-4A6E-BDCE-8DA1E7D90A3B}" type="slidenum">
              <a:rPr lang="zh-CN" altLang="en-US" smtClean="0"/>
              <a:pPr/>
              <a:t>152</a:t>
            </a:fld>
            <a:endParaRPr lang="zh-CN" altLang="en-US" dirty="0"/>
          </a:p>
        </p:txBody>
      </p:sp>
      <p:sp>
        <p:nvSpPr>
          <p:cNvPr id="48" name="文本框 47">
            <a:extLst>
              <a:ext uri="{FF2B5EF4-FFF2-40B4-BE49-F238E27FC236}">
                <a16:creationId xmlns:a16="http://schemas.microsoft.com/office/drawing/2014/main" id="{ECDECFF0-486E-DE19-D0CD-492960B7CF19}"/>
              </a:ext>
            </a:extLst>
          </p:cNvPr>
          <p:cNvSpPr txBox="1"/>
          <p:nvPr/>
        </p:nvSpPr>
        <p:spPr>
          <a:xfrm>
            <a:off x="484516" y="4697456"/>
            <a:ext cx="3883292" cy="341632"/>
          </a:xfrm>
          <a:prstGeom prst="rect">
            <a:avLst/>
          </a:prstGeom>
          <a:noFill/>
        </p:spPr>
        <p:txBody>
          <a:bodyPr wrap="square">
            <a:spAutoFit/>
          </a:bodyPr>
          <a:lstStyle/>
          <a:p>
            <a:pPr algn="ctr"/>
            <a:r>
              <a:rPr kumimoji="1" lang="en-US" altLang="zh-CN" sz="1620" b="1" dirty="0" err="1"/>
              <a:t>SmartNIC</a:t>
            </a:r>
            <a:endParaRPr lang="zh-CN" altLang="en-US" sz="1620" b="1" u="sng" dirty="0"/>
          </a:p>
        </p:txBody>
      </p:sp>
      <p:sp>
        <p:nvSpPr>
          <p:cNvPr id="6" name="内容占位符 2">
            <a:extLst>
              <a:ext uri="{FF2B5EF4-FFF2-40B4-BE49-F238E27FC236}">
                <a16:creationId xmlns:a16="http://schemas.microsoft.com/office/drawing/2014/main" id="{25FC49A9-4F36-0796-B5F1-60A919B21274}"/>
              </a:ext>
            </a:extLst>
          </p:cNvPr>
          <p:cNvSpPr txBox="1">
            <a:spLocks/>
          </p:cNvSpPr>
          <p:nvPr/>
        </p:nvSpPr>
        <p:spPr>
          <a:xfrm>
            <a:off x="4817880" y="2555861"/>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solidFill>
                  <a:schemeClr val="accent6"/>
                </a:solidFill>
              </a:rPr>
              <a:t>Path #1</a:t>
            </a:r>
            <a:r>
              <a:rPr kumimoji="1" lang="en-US" altLang="zh-CN" sz="1620" b="0" dirty="0">
                <a:solidFill>
                  <a:schemeClr val="accent6"/>
                </a:solidFill>
              </a:rPr>
              <a:t>: Client </a:t>
            </a:r>
            <a:r>
              <a:rPr kumimoji="1" lang="en-US" altLang="zh-CN" sz="2160" b="0" dirty="0">
                <a:solidFill>
                  <a:schemeClr val="accent6"/>
                </a:solidFill>
              </a:rPr>
              <a:t>→</a:t>
            </a:r>
            <a:r>
              <a:rPr kumimoji="1" lang="en-US" altLang="zh-CN" sz="1620" b="0" dirty="0">
                <a:solidFill>
                  <a:schemeClr val="accent6"/>
                </a:solidFill>
              </a:rPr>
              <a:t> NIC</a:t>
            </a:r>
            <a:r>
              <a:rPr kumimoji="1" lang="en-US" altLang="zh-CN" sz="2160" b="0" dirty="0">
                <a:solidFill>
                  <a:schemeClr val="accent6"/>
                </a:solidFill>
                <a:latin typeface="Arial" panose="020B0604020202020204"/>
                <a:ea typeface="微软雅黑"/>
                <a:cs typeface="+mn-cs"/>
              </a:rPr>
              <a:t> →</a:t>
            </a:r>
            <a:r>
              <a:rPr kumimoji="1" lang="en-US" altLang="zh-CN" sz="1620" b="0" dirty="0">
                <a:solidFill>
                  <a:schemeClr val="accent6"/>
                </a:solidFill>
              </a:rPr>
              <a:t> Host memory</a:t>
            </a:r>
          </a:p>
        </p:txBody>
      </p:sp>
      <p:sp>
        <p:nvSpPr>
          <p:cNvPr id="12" name="矩形 11">
            <a:extLst>
              <a:ext uri="{FF2B5EF4-FFF2-40B4-BE49-F238E27FC236}">
                <a16:creationId xmlns:a16="http://schemas.microsoft.com/office/drawing/2014/main" id="{FB7EDAF2-F047-A9A0-03C2-0DDBD0C7DF66}"/>
              </a:ext>
            </a:extLst>
          </p:cNvPr>
          <p:cNvSpPr/>
          <p:nvPr/>
        </p:nvSpPr>
        <p:spPr>
          <a:xfrm>
            <a:off x="3261000" y="4133703"/>
            <a:ext cx="64807" cy="163239"/>
          </a:xfrm>
          <a:prstGeom prst="rect">
            <a:avLst/>
          </a:prstGeom>
          <a:no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4" name="云形 43">
            <a:extLst>
              <a:ext uri="{FF2B5EF4-FFF2-40B4-BE49-F238E27FC236}">
                <a16:creationId xmlns:a16="http://schemas.microsoft.com/office/drawing/2014/main" id="{BD5BBE54-CAE6-94BE-B6F7-33B26BC3242D}"/>
              </a:ext>
            </a:extLst>
          </p:cNvPr>
          <p:cNvSpPr/>
          <p:nvPr/>
        </p:nvSpPr>
        <p:spPr>
          <a:xfrm>
            <a:off x="-972108" y="2629059"/>
            <a:ext cx="1944216" cy="1367638"/>
          </a:xfrm>
          <a:prstGeom prst="cloud">
            <a:avLst/>
          </a:prstGeom>
          <a:solidFill>
            <a:schemeClr val="bg1"/>
          </a:solidFill>
          <a:ln w="635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6" name="矩形 45">
            <a:extLst>
              <a:ext uri="{FF2B5EF4-FFF2-40B4-BE49-F238E27FC236}">
                <a16:creationId xmlns:a16="http://schemas.microsoft.com/office/drawing/2014/main" id="{963A8940-0F06-2111-07CB-5C6DEBAB7BDC}"/>
              </a:ext>
            </a:extLst>
          </p:cNvPr>
          <p:cNvSpPr/>
          <p:nvPr/>
        </p:nvSpPr>
        <p:spPr>
          <a:xfrm>
            <a:off x="-972108" y="2340770"/>
            <a:ext cx="1029055" cy="1947344"/>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3" name="内容占位符 2">
            <a:extLst>
              <a:ext uri="{FF2B5EF4-FFF2-40B4-BE49-F238E27FC236}">
                <a16:creationId xmlns:a16="http://schemas.microsoft.com/office/drawing/2014/main" id="{1D75B2C9-2446-6147-0287-40C2B5AF6479}"/>
              </a:ext>
            </a:extLst>
          </p:cNvPr>
          <p:cNvSpPr txBox="1">
            <a:spLocks/>
          </p:cNvSpPr>
          <p:nvPr/>
        </p:nvSpPr>
        <p:spPr>
          <a:xfrm>
            <a:off x="4817880" y="3184493"/>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solidFill>
                  <a:schemeClr val="accent6"/>
                </a:solidFill>
              </a:rPr>
              <a:t>Path #2</a:t>
            </a:r>
            <a:r>
              <a:rPr kumimoji="1" lang="en-US" altLang="zh-CN" sz="1620" b="0" dirty="0">
                <a:solidFill>
                  <a:schemeClr val="accent6"/>
                </a:solidFill>
              </a:rPr>
              <a:t>: Client </a:t>
            </a:r>
            <a:r>
              <a:rPr kumimoji="1" lang="en-US" altLang="zh-CN" sz="2160" b="0" dirty="0">
                <a:solidFill>
                  <a:schemeClr val="accent6"/>
                </a:solidFill>
              </a:rPr>
              <a:t>→</a:t>
            </a:r>
            <a:r>
              <a:rPr kumimoji="1" lang="en-US" altLang="zh-CN" sz="1620" b="0" dirty="0">
                <a:solidFill>
                  <a:schemeClr val="accent6"/>
                </a:solidFill>
              </a:rPr>
              <a:t> NIC</a:t>
            </a:r>
            <a:r>
              <a:rPr kumimoji="1" lang="en-US" altLang="zh-CN" sz="2160" b="0" dirty="0">
                <a:solidFill>
                  <a:schemeClr val="accent6"/>
                </a:solidFill>
                <a:latin typeface="Arial" panose="020B0604020202020204"/>
                <a:ea typeface="微软雅黑"/>
                <a:cs typeface="+mn-cs"/>
              </a:rPr>
              <a:t> →</a:t>
            </a:r>
            <a:r>
              <a:rPr kumimoji="1" lang="en-US" altLang="zh-CN" sz="1620" b="0" dirty="0">
                <a:solidFill>
                  <a:schemeClr val="accent6"/>
                </a:solidFill>
              </a:rPr>
              <a:t> SoC memory</a:t>
            </a:r>
          </a:p>
        </p:txBody>
      </p:sp>
      <p:cxnSp>
        <p:nvCxnSpPr>
          <p:cNvPr id="19" name="直线连接符 18">
            <a:extLst>
              <a:ext uri="{FF2B5EF4-FFF2-40B4-BE49-F238E27FC236}">
                <a16:creationId xmlns:a16="http://schemas.microsoft.com/office/drawing/2014/main" id="{ABC9E2AB-FDA2-18AF-2FD1-7B5F56D803F0}"/>
              </a:ext>
            </a:extLst>
          </p:cNvPr>
          <p:cNvCxnSpPr>
            <a:cxnSpLocks/>
          </p:cNvCxnSpPr>
          <p:nvPr/>
        </p:nvCxnSpPr>
        <p:spPr>
          <a:xfrm>
            <a:off x="3016627" y="3440765"/>
            <a:ext cx="648072" cy="0"/>
          </a:xfrm>
          <a:prstGeom prst="line">
            <a:avLst/>
          </a:prstGeom>
          <a:ln w="25400">
            <a:tailEnd type="arrow" w="lg" len="lg"/>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CB9BBEBD-D7C2-D325-54F2-6E22E1D3E182}"/>
              </a:ext>
            </a:extLst>
          </p:cNvPr>
          <p:cNvCxnSpPr>
            <a:cxnSpLocks/>
          </p:cNvCxnSpPr>
          <p:nvPr/>
        </p:nvCxnSpPr>
        <p:spPr>
          <a:xfrm>
            <a:off x="3016627" y="3440765"/>
            <a:ext cx="0" cy="913796"/>
          </a:xfrm>
          <a:prstGeom prst="line">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23" name="内容占位符 2">
            <a:extLst>
              <a:ext uri="{FF2B5EF4-FFF2-40B4-BE49-F238E27FC236}">
                <a16:creationId xmlns:a16="http://schemas.microsoft.com/office/drawing/2014/main" id="{60D87A07-0152-9366-1C79-59A799033FAF}"/>
              </a:ext>
            </a:extLst>
          </p:cNvPr>
          <p:cNvSpPr txBox="1">
            <a:spLocks/>
          </p:cNvSpPr>
          <p:nvPr/>
        </p:nvSpPr>
        <p:spPr>
          <a:xfrm>
            <a:off x="4817881" y="3894107"/>
            <a:ext cx="5520543"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t>Path #3</a:t>
            </a:r>
            <a:r>
              <a:rPr kumimoji="1" lang="en-US" altLang="zh-CN" sz="1620" b="0" dirty="0"/>
              <a:t>: SoC memory </a:t>
            </a:r>
            <a:r>
              <a:rPr kumimoji="1" lang="en-US" altLang="zh-CN" sz="2160" b="0" dirty="0"/>
              <a:t>←</a:t>
            </a:r>
            <a:r>
              <a:rPr kumimoji="1" lang="en-US" altLang="zh-CN" sz="2160" b="0" dirty="0">
                <a:solidFill>
                  <a:srgbClr val="000000"/>
                </a:solidFill>
                <a:latin typeface="Arial" panose="020B0604020202020204"/>
                <a:ea typeface="微软雅黑"/>
                <a:cs typeface="+mn-cs"/>
              </a:rPr>
              <a:t>→</a:t>
            </a:r>
            <a:r>
              <a:rPr kumimoji="1" lang="en-US" altLang="zh-CN" sz="1620" b="0" dirty="0"/>
              <a:t> host memory</a:t>
            </a:r>
          </a:p>
        </p:txBody>
      </p:sp>
      <p:sp>
        <p:nvSpPr>
          <p:cNvPr id="24" name="文本框 23">
            <a:extLst>
              <a:ext uri="{FF2B5EF4-FFF2-40B4-BE49-F238E27FC236}">
                <a16:creationId xmlns:a16="http://schemas.microsoft.com/office/drawing/2014/main" id="{3FC5FB34-FA90-FA50-4496-98AD40B2CE76}"/>
              </a:ext>
            </a:extLst>
          </p:cNvPr>
          <p:cNvSpPr txBox="1"/>
          <p:nvPr/>
        </p:nvSpPr>
        <p:spPr>
          <a:xfrm>
            <a:off x="-288540" y="2959532"/>
            <a:ext cx="1535355" cy="341632"/>
          </a:xfrm>
          <a:prstGeom prst="rect">
            <a:avLst/>
          </a:prstGeom>
          <a:noFill/>
        </p:spPr>
        <p:txBody>
          <a:bodyPr wrap="square">
            <a:spAutoFit/>
          </a:bodyPr>
          <a:lstStyle/>
          <a:p>
            <a:pPr algn="ctr"/>
            <a:r>
              <a:rPr kumimoji="1" lang="en-US" altLang="zh-CN" sz="1620" dirty="0"/>
              <a:t>Network</a:t>
            </a:r>
            <a:endParaRPr lang="zh-CN" altLang="en-US" sz="1620" dirty="0"/>
          </a:p>
        </p:txBody>
      </p:sp>
    </p:spTree>
    <p:extLst>
      <p:ext uri="{BB962C8B-B14F-4D97-AF65-F5344CB8AC3E}">
        <p14:creationId xmlns:p14="http://schemas.microsoft.com/office/powerpoint/2010/main" val="28334500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BF4EF73-5754-D548-5EBB-4F30601A871D}"/>
              </a:ext>
            </a:extLst>
          </p:cNvPr>
          <p:cNvPicPr>
            <a:picLocks noChangeAspect="1"/>
          </p:cNvPicPr>
          <p:nvPr/>
        </p:nvPicPr>
        <p:blipFill>
          <a:blip r:embed="rId3">
            <a:alphaModFix amt="41000"/>
          </a:blip>
          <a:stretch>
            <a:fillRect/>
          </a:stretch>
        </p:blipFill>
        <p:spPr>
          <a:xfrm>
            <a:off x="942797" y="2429065"/>
            <a:ext cx="4183198" cy="2105152"/>
          </a:xfrm>
          <a:prstGeom prst="rect">
            <a:avLst/>
          </a:prstGeom>
          <a:noFill/>
        </p:spPr>
      </p:pic>
      <p:sp>
        <p:nvSpPr>
          <p:cNvPr id="2" name="标题 1">
            <a:extLst>
              <a:ext uri="{FF2B5EF4-FFF2-40B4-BE49-F238E27FC236}">
                <a16:creationId xmlns:a16="http://schemas.microsoft.com/office/drawing/2014/main" id="{2ED09465-923B-6BCB-1F28-203045B4E0F3}"/>
              </a:ext>
            </a:extLst>
          </p:cNvPr>
          <p:cNvSpPr>
            <a:spLocks noGrp="1"/>
          </p:cNvSpPr>
          <p:nvPr>
            <p:ph type="title"/>
          </p:nvPr>
        </p:nvSpPr>
        <p:spPr/>
        <p:txBody>
          <a:bodyPr/>
          <a:lstStyle/>
          <a:p>
            <a:r>
              <a:rPr kumimoji="1" lang="en-US" altLang="zh-CN" dirty="0"/>
              <a:t>Our work: the most comprehensive characterization on </a:t>
            </a:r>
            <a:r>
              <a:rPr kumimoji="1" lang="en-US" altLang="zh-CN" dirty="0" err="1"/>
              <a:t>SmartNIC</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05FD05B5-FDD3-380C-86DE-EFD502BB1DA6}"/>
              </a:ext>
            </a:extLst>
          </p:cNvPr>
          <p:cNvSpPr>
            <a:spLocks noGrp="1"/>
          </p:cNvSpPr>
          <p:nvPr>
            <p:ph idx="1"/>
          </p:nvPr>
        </p:nvSpPr>
        <p:spPr>
          <a:xfrm>
            <a:off x="457200" y="1212390"/>
            <a:ext cx="8229600" cy="1369116"/>
          </a:xfrm>
        </p:spPr>
        <p:txBody>
          <a:bodyPr>
            <a:normAutofit lnSpcReduction="10000"/>
          </a:bodyPr>
          <a:lstStyle/>
          <a:p>
            <a:r>
              <a:rPr kumimoji="1" lang="en-US" altLang="zh-CN" dirty="0"/>
              <a:t>An important (and basic) component of NIC: communication, is not well explored</a:t>
            </a:r>
          </a:p>
          <a:p>
            <a:pPr lvl="1"/>
            <a:r>
              <a:rPr kumimoji="1" lang="en-US" altLang="zh-CN" dirty="0"/>
              <a:t>The </a:t>
            </a:r>
            <a:r>
              <a:rPr kumimoji="1" lang="en-US" altLang="zh-CN" b="1" dirty="0">
                <a:solidFill>
                  <a:srgbClr val="C00000"/>
                </a:solidFill>
              </a:rPr>
              <a:t>communication paths </a:t>
            </a:r>
            <a:r>
              <a:rPr kumimoji="1" lang="en-US" altLang="zh-CN" dirty="0"/>
              <a:t>of </a:t>
            </a:r>
            <a:r>
              <a:rPr kumimoji="1" lang="en-US" altLang="zh-CN" dirty="0" err="1"/>
              <a:t>SmartNIC</a:t>
            </a:r>
            <a:r>
              <a:rPr kumimoji="1" lang="en-US" altLang="zh-CN" dirty="0"/>
              <a:t> are more complex than other NICs</a:t>
            </a:r>
            <a:endParaRPr kumimoji="1" lang="zh-CN" altLang="en-US" dirty="0"/>
          </a:p>
        </p:txBody>
      </p:sp>
      <p:sp>
        <p:nvSpPr>
          <p:cNvPr id="4" name="灯片编号占位符 3">
            <a:extLst>
              <a:ext uri="{FF2B5EF4-FFF2-40B4-BE49-F238E27FC236}">
                <a16:creationId xmlns:a16="http://schemas.microsoft.com/office/drawing/2014/main" id="{F7D9687B-67D2-315B-A25C-8A283F892144}"/>
              </a:ext>
            </a:extLst>
          </p:cNvPr>
          <p:cNvSpPr>
            <a:spLocks noGrp="1"/>
          </p:cNvSpPr>
          <p:nvPr>
            <p:ph type="sldNum" sz="quarter" idx="12"/>
          </p:nvPr>
        </p:nvSpPr>
        <p:spPr/>
        <p:txBody>
          <a:bodyPr/>
          <a:lstStyle/>
          <a:p>
            <a:fld id="{ADE361C3-C043-4A6E-BDCE-8DA1E7D90A3B}" type="slidenum">
              <a:rPr lang="zh-CN" altLang="en-US" smtClean="0"/>
              <a:pPr/>
              <a:t>153</a:t>
            </a:fld>
            <a:endParaRPr lang="zh-CN" altLang="en-US" dirty="0"/>
          </a:p>
        </p:txBody>
      </p:sp>
      <p:sp>
        <p:nvSpPr>
          <p:cNvPr id="48" name="文本框 47">
            <a:extLst>
              <a:ext uri="{FF2B5EF4-FFF2-40B4-BE49-F238E27FC236}">
                <a16:creationId xmlns:a16="http://schemas.microsoft.com/office/drawing/2014/main" id="{ECDECFF0-486E-DE19-D0CD-492960B7CF19}"/>
              </a:ext>
            </a:extLst>
          </p:cNvPr>
          <p:cNvSpPr txBox="1"/>
          <p:nvPr/>
        </p:nvSpPr>
        <p:spPr>
          <a:xfrm>
            <a:off x="484516" y="4697456"/>
            <a:ext cx="3883292" cy="341632"/>
          </a:xfrm>
          <a:prstGeom prst="rect">
            <a:avLst/>
          </a:prstGeom>
          <a:noFill/>
        </p:spPr>
        <p:txBody>
          <a:bodyPr wrap="square">
            <a:spAutoFit/>
          </a:bodyPr>
          <a:lstStyle/>
          <a:p>
            <a:pPr algn="ctr"/>
            <a:r>
              <a:rPr kumimoji="1" lang="en-US" altLang="zh-CN" sz="1620" b="1" dirty="0" err="1"/>
              <a:t>SmartNIC</a:t>
            </a:r>
            <a:endParaRPr lang="zh-CN" altLang="en-US" sz="1620" b="1" u="sng" dirty="0"/>
          </a:p>
        </p:txBody>
      </p:sp>
      <p:sp>
        <p:nvSpPr>
          <p:cNvPr id="6" name="内容占位符 2">
            <a:extLst>
              <a:ext uri="{FF2B5EF4-FFF2-40B4-BE49-F238E27FC236}">
                <a16:creationId xmlns:a16="http://schemas.microsoft.com/office/drawing/2014/main" id="{25FC49A9-4F36-0796-B5F1-60A919B21274}"/>
              </a:ext>
            </a:extLst>
          </p:cNvPr>
          <p:cNvSpPr txBox="1">
            <a:spLocks/>
          </p:cNvSpPr>
          <p:nvPr/>
        </p:nvSpPr>
        <p:spPr>
          <a:xfrm>
            <a:off x="4817880" y="2585045"/>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t>Path #1</a:t>
            </a:r>
            <a:r>
              <a:rPr kumimoji="1" lang="en-US" altLang="zh-CN" sz="1620" b="0" dirty="0"/>
              <a:t>: Client </a:t>
            </a:r>
            <a:r>
              <a:rPr kumimoji="1" lang="en-US" altLang="zh-CN" sz="2160" b="0" dirty="0"/>
              <a:t>→</a:t>
            </a:r>
            <a:r>
              <a:rPr kumimoji="1" lang="en-US" altLang="zh-CN" sz="1620" b="0" dirty="0"/>
              <a:t> NIC</a:t>
            </a:r>
            <a:r>
              <a:rPr kumimoji="1" lang="en-US" altLang="zh-CN" sz="2160" b="0" dirty="0">
                <a:latin typeface="Arial" panose="020B0604020202020204"/>
                <a:ea typeface="微软雅黑"/>
                <a:cs typeface="+mn-cs"/>
              </a:rPr>
              <a:t> →</a:t>
            </a:r>
            <a:r>
              <a:rPr kumimoji="1" lang="en-US" altLang="zh-CN" sz="1620" b="0" dirty="0"/>
              <a:t> Host memory</a:t>
            </a:r>
          </a:p>
        </p:txBody>
      </p:sp>
      <p:sp>
        <p:nvSpPr>
          <p:cNvPr id="12" name="矩形 11">
            <a:extLst>
              <a:ext uri="{FF2B5EF4-FFF2-40B4-BE49-F238E27FC236}">
                <a16:creationId xmlns:a16="http://schemas.microsoft.com/office/drawing/2014/main" id="{FB7EDAF2-F047-A9A0-03C2-0DDBD0C7DF66}"/>
              </a:ext>
            </a:extLst>
          </p:cNvPr>
          <p:cNvSpPr/>
          <p:nvPr/>
        </p:nvSpPr>
        <p:spPr>
          <a:xfrm>
            <a:off x="3261000" y="4133703"/>
            <a:ext cx="64807" cy="163239"/>
          </a:xfrm>
          <a:prstGeom prst="rect">
            <a:avLst/>
          </a:prstGeom>
          <a:no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4" name="云形 43">
            <a:extLst>
              <a:ext uri="{FF2B5EF4-FFF2-40B4-BE49-F238E27FC236}">
                <a16:creationId xmlns:a16="http://schemas.microsoft.com/office/drawing/2014/main" id="{BD5BBE54-CAE6-94BE-B6F7-33B26BC3242D}"/>
              </a:ext>
            </a:extLst>
          </p:cNvPr>
          <p:cNvSpPr/>
          <p:nvPr/>
        </p:nvSpPr>
        <p:spPr>
          <a:xfrm>
            <a:off x="-972108" y="2629059"/>
            <a:ext cx="1944216" cy="1367638"/>
          </a:xfrm>
          <a:prstGeom prst="cloud">
            <a:avLst/>
          </a:prstGeom>
          <a:solidFill>
            <a:schemeClr val="bg1"/>
          </a:solidFill>
          <a:ln w="635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6" name="矩形 45">
            <a:extLst>
              <a:ext uri="{FF2B5EF4-FFF2-40B4-BE49-F238E27FC236}">
                <a16:creationId xmlns:a16="http://schemas.microsoft.com/office/drawing/2014/main" id="{963A8940-0F06-2111-07CB-5C6DEBAB7BDC}"/>
              </a:ext>
            </a:extLst>
          </p:cNvPr>
          <p:cNvSpPr/>
          <p:nvPr/>
        </p:nvSpPr>
        <p:spPr>
          <a:xfrm>
            <a:off x="-972108" y="2340770"/>
            <a:ext cx="1029055" cy="1947344"/>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3" name="内容占位符 2">
            <a:extLst>
              <a:ext uri="{FF2B5EF4-FFF2-40B4-BE49-F238E27FC236}">
                <a16:creationId xmlns:a16="http://schemas.microsoft.com/office/drawing/2014/main" id="{1D75B2C9-2446-6147-0287-40C2B5AF6479}"/>
              </a:ext>
            </a:extLst>
          </p:cNvPr>
          <p:cNvSpPr txBox="1">
            <a:spLocks/>
          </p:cNvSpPr>
          <p:nvPr/>
        </p:nvSpPr>
        <p:spPr>
          <a:xfrm>
            <a:off x="4817880" y="3213677"/>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t>Path #2</a:t>
            </a:r>
            <a:r>
              <a:rPr kumimoji="1" lang="en-US" altLang="zh-CN" sz="1620" b="0" dirty="0"/>
              <a:t>: Client </a:t>
            </a:r>
            <a:r>
              <a:rPr kumimoji="1" lang="en-US" altLang="zh-CN" sz="2160" b="0" dirty="0"/>
              <a:t>→</a:t>
            </a:r>
            <a:r>
              <a:rPr kumimoji="1" lang="en-US" altLang="zh-CN" sz="1620" b="0" dirty="0"/>
              <a:t> NIC</a:t>
            </a:r>
            <a:r>
              <a:rPr kumimoji="1" lang="en-US" altLang="zh-CN" sz="2160" b="0" dirty="0">
                <a:latin typeface="Arial" panose="020B0604020202020204"/>
                <a:ea typeface="微软雅黑"/>
                <a:cs typeface="+mn-cs"/>
              </a:rPr>
              <a:t> →</a:t>
            </a:r>
            <a:r>
              <a:rPr kumimoji="1" lang="en-US" altLang="zh-CN" sz="1620" b="0" dirty="0"/>
              <a:t> SoC memory</a:t>
            </a:r>
          </a:p>
        </p:txBody>
      </p:sp>
      <p:cxnSp>
        <p:nvCxnSpPr>
          <p:cNvPr id="19" name="直线连接符 18">
            <a:extLst>
              <a:ext uri="{FF2B5EF4-FFF2-40B4-BE49-F238E27FC236}">
                <a16:creationId xmlns:a16="http://schemas.microsoft.com/office/drawing/2014/main" id="{ABC9E2AB-FDA2-18AF-2FD1-7B5F56D803F0}"/>
              </a:ext>
            </a:extLst>
          </p:cNvPr>
          <p:cNvCxnSpPr>
            <a:cxnSpLocks/>
          </p:cNvCxnSpPr>
          <p:nvPr/>
        </p:nvCxnSpPr>
        <p:spPr>
          <a:xfrm>
            <a:off x="3016440" y="3440765"/>
            <a:ext cx="648072" cy="0"/>
          </a:xfrm>
          <a:prstGeom prst="line">
            <a:avLst/>
          </a:prstGeom>
          <a:ln w="25400">
            <a:tailEnd type="arrow" w="lg" len="lg"/>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CB9BBEBD-D7C2-D325-54F2-6E22E1D3E182}"/>
              </a:ext>
            </a:extLst>
          </p:cNvPr>
          <p:cNvCxnSpPr>
            <a:cxnSpLocks/>
          </p:cNvCxnSpPr>
          <p:nvPr/>
        </p:nvCxnSpPr>
        <p:spPr>
          <a:xfrm flipH="1">
            <a:off x="3016440" y="3440765"/>
            <a:ext cx="187" cy="774557"/>
          </a:xfrm>
          <a:prstGeom prst="line">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23" name="内容占位符 2">
            <a:extLst>
              <a:ext uri="{FF2B5EF4-FFF2-40B4-BE49-F238E27FC236}">
                <a16:creationId xmlns:a16="http://schemas.microsoft.com/office/drawing/2014/main" id="{60D87A07-0152-9366-1C79-59A799033FAF}"/>
              </a:ext>
            </a:extLst>
          </p:cNvPr>
          <p:cNvSpPr txBox="1">
            <a:spLocks/>
          </p:cNvSpPr>
          <p:nvPr/>
        </p:nvSpPr>
        <p:spPr>
          <a:xfrm>
            <a:off x="4817881" y="3923292"/>
            <a:ext cx="5520543"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t>Path #3</a:t>
            </a:r>
            <a:r>
              <a:rPr kumimoji="1" lang="en-US" altLang="zh-CN" sz="1620" b="0" dirty="0"/>
              <a:t>: SoC memory </a:t>
            </a:r>
            <a:r>
              <a:rPr kumimoji="1" lang="en-US" altLang="zh-CN" sz="2160" b="0" dirty="0"/>
              <a:t>←</a:t>
            </a:r>
            <a:r>
              <a:rPr kumimoji="1" lang="en-US" altLang="zh-CN" sz="2160" b="0" dirty="0">
                <a:latin typeface="Arial" panose="020B0604020202020204"/>
                <a:ea typeface="微软雅黑"/>
                <a:cs typeface="+mn-cs"/>
              </a:rPr>
              <a:t>→</a:t>
            </a:r>
            <a:r>
              <a:rPr kumimoji="1" lang="en-US" altLang="zh-CN" sz="1620" b="0" dirty="0"/>
              <a:t> host memory</a:t>
            </a:r>
          </a:p>
        </p:txBody>
      </p:sp>
      <p:sp>
        <p:nvSpPr>
          <p:cNvPr id="24" name="文本框 23">
            <a:extLst>
              <a:ext uri="{FF2B5EF4-FFF2-40B4-BE49-F238E27FC236}">
                <a16:creationId xmlns:a16="http://schemas.microsoft.com/office/drawing/2014/main" id="{3FC5FB34-FA90-FA50-4496-98AD40B2CE76}"/>
              </a:ext>
            </a:extLst>
          </p:cNvPr>
          <p:cNvSpPr txBox="1"/>
          <p:nvPr/>
        </p:nvSpPr>
        <p:spPr>
          <a:xfrm>
            <a:off x="-288540" y="2959532"/>
            <a:ext cx="1535355" cy="341632"/>
          </a:xfrm>
          <a:prstGeom prst="rect">
            <a:avLst/>
          </a:prstGeom>
          <a:noFill/>
        </p:spPr>
        <p:txBody>
          <a:bodyPr wrap="square">
            <a:spAutoFit/>
          </a:bodyPr>
          <a:lstStyle/>
          <a:p>
            <a:pPr algn="ctr"/>
            <a:r>
              <a:rPr kumimoji="1" lang="en-US" altLang="zh-CN" sz="1620" dirty="0"/>
              <a:t>Network</a:t>
            </a:r>
            <a:endParaRPr lang="zh-CN" altLang="en-US" sz="1620" dirty="0"/>
          </a:p>
        </p:txBody>
      </p:sp>
      <p:cxnSp>
        <p:nvCxnSpPr>
          <p:cNvPr id="7" name="肘形连接符 6">
            <a:extLst>
              <a:ext uri="{FF2B5EF4-FFF2-40B4-BE49-F238E27FC236}">
                <a16:creationId xmlns:a16="http://schemas.microsoft.com/office/drawing/2014/main" id="{FD0FD2A0-1F1C-515E-1289-0FBF942AC169}"/>
              </a:ext>
            </a:extLst>
          </p:cNvPr>
          <p:cNvCxnSpPr>
            <a:cxnSpLocks/>
          </p:cNvCxnSpPr>
          <p:nvPr/>
        </p:nvCxnSpPr>
        <p:spPr>
          <a:xfrm>
            <a:off x="972000" y="3000682"/>
            <a:ext cx="2288892" cy="1214641"/>
          </a:xfrm>
          <a:prstGeom prst="bentConnector3">
            <a:avLst>
              <a:gd name="adj1" fmla="val 99823"/>
            </a:avLst>
          </a:prstGeom>
          <a:ln w="25400">
            <a:tailEnd type="arrow" w="lg" len="lg"/>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AAF2F9ED-275D-DAAA-FEEF-8F73310CDA0D}"/>
              </a:ext>
            </a:extLst>
          </p:cNvPr>
          <p:cNvCxnSpPr>
            <a:cxnSpLocks/>
          </p:cNvCxnSpPr>
          <p:nvPr/>
        </p:nvCxnSpPr>
        <p:spPr>
          <a:xfrm>
            <a:off x="972000" y="3164765"/>
            <a:ext cx="2689200" cy="25703"/>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49718A0A-73AE-F235-32B5-9A2CDFC11E68}"/>
              </a:ext>
            </a:extLst>
          </p:cNvPr>
          <p:cNvSpPr/>
          <p:nvPr/>
        </p:nvSpPr>
        <p:spPr>
          <a:xfrm>
            <a:off x="4704440" y="2552231"/>
            <a:ext cx="4317807" cy="2195583"/>
          </a:xfrm>
          <a:prstGeom prst="rect">
            <a:avLst/>
          </a:pr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pic>
        <p:nvPicPr>
          <p:cNvPr id="14" name="Picture 2" descr="仔细的审视采取库存例证. 插画包括有折射, 解剖学, 光学, 人们, 逗人喜爱, 搜索, 抽象, 金属- 7066890">
            <a:extLst>
              <a:ext uri="{FF2B5EF4-FFF2-40B4-BE49-F238E27FC236}">
                <a16:creationId xmlns:a16="http://schemas.microsoft.com/office/drawing/2014/main" id="{FE455BB5-86C1-ACF1-31BD-9CF6B8C1DA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89589" y="4279885"/>
            <a:ext cx="781060" cy="78106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2AD01174-6E56-6DF8-4636-8EE765C90A2C}"/>
              </a:ext>
            </a:extLst>
          </p:cNvPr>
          <p:cNvSpPr txBox="1"/>
          <p:nvPr/>
        </p:nvSpPr>
        <p:spPr>
          <a:xfrm>
            <a:off x="5025650" y="4412873"/>
            <a:ext cx="2918218" cy="590931"/>
          </a:xfrm>
          <a:prstGeom prst="rect">
            <a:avLst/>
          </a:prstGeom>
          <a:solidFill>
            <a:schemeClr val="bg1"/>
          </a:solidFill>
        </p:spPr>
        <p:txBody>
          <a:bodyPr wrap="square">
            <a:spAutoFit/>
          </a:bodyPr>
          <a:lstStyle/>
          <a:p>
            <a:pPr algn="ctr"/>
            <a:r>
              <a:rPr kumimoji="1" lang="en-US" altLang="zh-CN" sz="1620" b="1" dirty="0">
                <a:solidFill>
                  <a:srgbClr val="C00000"/>
                </a:solidFill>
              </a:rPr>
              <a:t>Performance characterization on all them!</a:t>
            </a:r>
            <a:endParaRPr lang="zh-CN" altLang="en-US" sz="1620" b="1" u="sng" dirty="0">
              <a:solidFill>
                <a:srgbClr val="C00000"/>
              </a:solidFill>
            </a:endParaRPr>
          </a:p>
        </p:txBody>
      </p:sp>
    </p:spTree>
    <p:extLst>
      <p:ext uri="{BB962C8B-B14F-4D97-AF65-F5344CB8AC3E}">
        <p14:creationId xmlns:p14="http://schemas.microsoft.com/office/powerpoint/2010/main" val="13576287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06C525-2998-9C2A-C54F-124CDCCE06F1}"/>
              </a:ext>
            </a:extLst>
          </p:cNvPr>
          <p:cNvSpPr>
            <a:spLocks noGrp="1"/>
          </p:cNvSpPr>
          <p:nvPr>
            <p:ph type="title"/>
          </p:nvPr>
        </p:nvSpPr>
        <p:spPr/>
        <p:txBody>
          <a:bodyPr/>
          <a:lstStyle/>
          <a:p>
            <a:r>
              <a:rPr kumimoji="1" lang="en-US" altLang="zh-CN" dirty="0"/>
              <a:t>What do we characterize ? </a:t>
            </a:r>
            <a:endParaRPr kumimoji="1" lang="zh-CN" altLang="en-US" dirty="0"/>
          </a:p>
        </p:txBody>
      </p:sp>
      <p:sp>
        <p:nvSpPr>
          <p:cNvPr id="3" name="内容占位符 2">
            <a:extLst>
              <a:ext uri="{FF2B5EF4-FFF2-40B4-BE49-F238E27FC236}">
                <a16:creationId xmlns:a16="http://schemas.microsoft.com/office/drawing/2014/main" id="{D1ACD585-6518-6CB9-7E2A-A24B95A09B14}"/>
              </a:ext>
            </a:extLst>
          </p:cNvPr>
          <p:cNvSpPr>
            <a:spLocks noGrp="1"/>
          </p:cNvSpPr>
          <p:nvPr>
            <p:ph idx="1"/>
          </p:nvPr>
        </p:nvSpPr>
        <p:spPr>
          <a:xfrm>
            <a:off x="457200" y="1212390"/>
            <a:ext cx="8229600" cy="1296144"/>
          </a:xfrm>
        </p:spPr>
        <p:txBody>
          <a:bodyPr/>
          <a:lstStyle/>
          <a:p>
            <a:pPr marL="308610" indent="-308610">
              <a:buAutoNum type="arabicPeriod"/>
            </a:pPr>
            <a:r>
              <a:rPr kumimoji="1" lang="en-US" altLang="zh-CN" b="0" dirty="0" err="1"/>
              <a:t>SmartNIC</a:t>
            </a:r>
            <a:r>
              <a:rPr kumimoji="1" lang="en-US" altLang="zh-CN" b="0" dirty="0"/>
              <a:t> hardware implication to the communication performance </a:t>
            </a:r>
          </a:p>
          <a:p>
            <a:pPr marL="308610" indent="-308610">
              <a:buAutoNum type="arabicPeriod"/>
            </a:pPr>
            <a:r>
              <a:rPr kumimoji="1" lang="en-US" altLang="zh-CN" b="0" dirty="0"/>
              <a:t>Design guideline on building systems with </a:t>
            </a:r>
            <a:r>
              <a:rPr kumimoji="1" lang="en-US" altLang="zh-CN" b="0" dirty="0" err="1"/>
              <a:t>SmartNICs</a:t>
            </a:r>
            <a:r>
              <a:rPr kumimoji="1" lang="en-US" altLang="zh-CN" b="0" dirty="0"/>
              <a:t> </a:t>
            </a:r>
            <a:endParaRPr kumimoji="1" lang="zh-CN" altLang="en-US" b="0" dirty="0"/>
          </a:p>
        </p:txBody>
      </p:sp>
      <p:sp>
        <p:nvSpPr>
          <p:cNvPr id="4" name="灯片编号占位符 3">
            <a:extLst>
              <a:ext uri="{FF2B5EF4-FFF2-40B4-BE49-F238E27FC236}">
                <a16:creationId xmlns:a16="http://schemas.microsoft.com/office/drawing/2014/main" id="{6D3E8E81-38E0-0294-3AD0-6158C291B0A7}"/>
              </a:ext>
            </a:extLst>
          </p:cNvPr>
          <p:cNvSpPr>
            <a:spLocks noGrp="1"/>
          </p:cNvSpPr>
          <p:nvPr>
            <p:ph type="sldNum" sz="quarter" idx="12"/>
          </p:nvPr>
        </p:nvSpPr>
        <p:spPr/>
        <p:txBody>
          <a:bodyPr/>
          <a:lstStyle/>
          <a:p>
            <a:fld id="{ADE361C3-C043-4A6E-BDCE-8DA1E7D90A3B}" type="slidenum">
              <a:rPr lang="zh-CN" altLang="en-US" smtClean="0"/>
              <a:pPr/>
              <a:t>154</a:t>
            </a:fld>
            <a:endParaRPr lang="zh-CN" altLang="en-US" dirty="0"/>
          </a:p>
        </p:txBody>
      </p:sp>
    </p:spTree>
    <p:extLst>
      <p:ext uri="{BB962C8B-B14F-4D97-AF65-F5344CB8AC3E}">
        <p14:creationId xmlns:p14="http://schemas.microsoft.com/office/powerpoint/2010/main" val="352748242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9" name="图表 238">
            <a:extLst>
              <a:ext uri="{FF2B5EF4-FFF2-40B4-BE49-F238E27FC236}">
                <a16:creationId xmlns:a16="http://schemas.microsoft.com/office/drawing/2014/main" id="{E46F9308-C1FE-418E-C3CD-8997FF9B6F2D}"/>
              </a:ext>
            </a:extLst>
          </p:cNvPr>
          <p:cNvGraphicFramePr/>
          <p:nvPr/>
        </p:nvGraphicFramePr>
        <p:xfrm>
          <a:off x="5651322" y="3200817"/>
          <a:ext cx="3239265" cy="2058331"/>
        </p:xfrm>
        <a:graphic>
          <a:graphicData uri="http://schemas.openxmlformats.org/drawingml/2006/chart">
            <c:chart xmlns:c="http://schemas.openxmlformats.org/drawingml/2006/chart" xmlns:r="http://schemas.openxmlformats.org/officeDocument/2006/relationships" r:id="rId3"/>
          </a:graphicData>
        </a:graphic>
      </p:graphicFrame>
      <p:sp>
        <p:nvSpPr>
          <p:cNvPr id="2" name="标题 1">
            <a:extLst>
              <a:ext uri="{FF2B5EF4-FFF2-40B4-BE49-F238E27FC236}">
                <a16:creationId xmlns:a16="http://schemas.microsoft.com/office/drawing/2014/main" id="{C2A6B390-2C0A-2696-3EB5-1F5B63825E82}"/>
              </a:ext>
            </a:extLst>
          </p:cNvPr>
          <p:cNvSpPr>
            <a:spLocks noGrp="1"/>
          </p:cNvSpPr>
          <p:nvPr>
            <p:ph type="title"/>
          </p:nvPr>
        </p:nvSpPr>
        <p:spPr/>
        <p:txBody>
          <a:bodyPr/>
          <a:lstStyle/>
          <a:p>
            <a:r>
              <a:rPr kumimoji="1" lang="en-US" altLang="zh-CN" dirty="0"/>
              <a:t>Finding 1. </a:t>
            </a:r>
            <a:r>
              <a:rPr kumimoji="1" lang="en-US" altLang="zh-CN" dirty="0" err="1"/>
              <a:t>SmartNIC</a:t>
            </a:r>
            <a:r>
              <a:rPr kumimoji="1" lang="en-US" altLang="zh-CN" dirty="0"/>
              <a:t>  &lt; </a:t>
            </a:r>
            <a:r>
              <a:rPr kumimoji="1" lang="zh-CN" altLang="en-US" dirty="0"/>
              <a:t> </a:t>
            </a:r>
            <a:r>
              <a:rPr kumimoji="1" lang="en-US" altLang="zh-CN" dirty="0"/>
              <a:t>RNIC  for path #1</a:t>
            </a:r>
            <a:endParaRPr kumimoji="1" lang="zh-CN" altLang="en-US" dirty="0"/>
          </a:p>
        </p:txBody>
      </p:sp>
      <p:sp>
        <p:nvSpPr>
          <p:cNvPr id="3" name="内容占位符 2">
            <a:extLst>
              <a:ext uri="{FF2B5EF4-FFF2-40B4-BE49-F238E27FC236}">
                <a16:creationId xmlns:a16="http://schemas.microsoft.com/office/drawing/2014/main" id="{85E20B06-2859-7AF2-0439-5ED19335E646}"/>
              </a:ext>
            </a:extLst>
          </p:cNvPr>
          <p:cNvSpPr>
            <a:spLocks noGrp="1"/>
          </p:cNvSpPr>
          <p:nvPr>
            <p:ph idx="1"/>
          </p:nvPr>
        </p:nvSpPr>
        <p:spPr>
          <a:xfrm>
            <a:off x="457200" y="1212390"/>
            <a:ext cx="4916267" cy="1944216"/>
          </a:xfrm>
        </p:spPr>
        <p:txBody>
          <a:bodyPr/>
          <a:lstStyle/>
          <a:p>
            <a:r>
              <a:rPr kumimoji="1" lang="en-US" altLang="zh-CN" dirty="0"/>
              <a:t>The path #1 is long on the </a:t>
            </a:r>
            <a:r>
              <a:rPr kumimoji="1" lang="en-US" altLang="zh-CN" dirty="0" err="1"/>
              <a:t>SmartNIC</a:t>
            </a:r>
            <a:r>
              <a:rPr kumimoji="1" lang="en-US" altLang="zh-CN" dirty="0"/>
              <a:t> </a:t>
            </a:r>
          </a:p>
          <a:p>
            <a:pPr lvl="1"/>
            <a:r>
              <a:rPr kumimoji="1" lang="en-US" altLang="zh-CN" dirty="0"/>
              <a:t>Due to the intervention of PCIe switch</a:t>
            </a:r>
          </a:p>
          <a:p>
            <a:pPr lvl="1"/>
            <a:r>
              <a:rPr kumimoji="1" lang="en-US" altLang="zh-CN" dirty="0"/>
              <a:t>The one-way switch pass latency (300ns) is non-trivial for microsecond-scale computing  </a:t>
            </a:r>
            <a:endParaRPr kumimoji="1" lang="zh-CN" altLang="en-US" dirty="0"/>
          </a:p>
        </p:txBody>
      </p:sp>
      <p:grpSp>
        <p:nvGrpSpPr>
          <p:cNvPr id="53" name="组合 52">
            <a:extLst>
              <a:ext uri="{FF2B5EF4-FFF2-40B4-BE49-F238E27FC236}">
                <a16:creationId xmlns:a16="http://schemas.microsoft.com/office/drawing/2014/main" id="{8057CB71-52FB-7804-2D72-6C87B10DD598}"/>
              </a:ext>
            </a:extLst>
          </p:cNvPr>
          <p:cNvGrpSpPr/>
          <p:nvPr/>
        </p:nvGrpSpPr>
        <p:grpSpPr>
          <a:xfrm>
            <a:off x="6256987" y="621770"/>
            <a:ext cx="2799727" cy="1467277"/>
            <a:chOff x="6860139" y="519319"/>
            <a:chExt cx="3110808" cy="1630308"/>
          </a:xfrm>
        </p:grpSpPr>
        <p:grpSp>
          <p:nvGrpSpPr>
            <p:cNvPr id="50" name="组合 49">
              <a:extLst>
                <a:ext uri="{FF2B5EF4-FFF2-40B4-BE49-F238E27FC236}">
                  <a16:creationId xmlns:a16="http://schemas.microsoft.com/office/drawing/2014/main" id="{D5B28FD8-8968-7F62-22FA-3F049D331557}"/>
                </a:ext>
              </a:extLst>
            </p:cNvPr>
            <p:cNvGrpSpPr/>
            <p:nvPr/>
          </p:nvGrpSpPr>
          <p:grpSpPr>
            <a:xfrm>
              <a:off x="6860139" y="916974"/>
              <a:ext cx="3110808" cy="1232653"/>
              <a:chOff x="2343696" y="3254415"/>
              <a:chExt cx="3110808" cy="1232653"/>
            </a:xfrm>
          </p:grpSpPr>
          <p:cxnSp>
            <p:nvCxnSpPr>
              <p:cNvPr id="5" name="直线连接符 4">
                <a:extLst>
                  <a:ext uri="{FF2B5EF4-FFF2-40B4-BE49-F238E27FC236}">
                    <a16:creationId xmlns:a16="http://schemas.microsoft.com/office/drawing/2014/main" id="{6912D7FC-B906-A538-CE1E-C87843527C1E}"/>
                  </a:ext>
                </a:extLst>
              </p:cNvPr>
              <p:cNvCxnSpPr>
                <a:cxnSpLocks/>
              </p:cNvCxnSpPr>
              <p:nvPr/>
            </p:nvCxnSpPr>
            <p:spPr>
              <a:xfrm>
                <a:off x="3135784" y="3361556"/>
                <a:ext cx="2088232"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 name="直线连接符 9">
                <a:extLst>
                  <a:ext uri="{FF2B5EF4-FFF2-40B4-BE49-F238E27FC236}">
                    <a16:creationId xmlns:a16="http://schemas.microsoft.com/office/drawing/2014/main" id="{B3894C97-7258-8E8A-98CF-5EABC1F81542}"/>
                  </a:ext>
                </a:extLst>
              </p:cNvPr>
              <p:cNvCxnSpPr>
                <a:cxnSpLocks/>
              </p:cNvCxnSpPr>
              <p:nvPr/>
            </p:nvCxnSpPr>
            <p:spPr>
              <a:xfrm>
                <a:off x="3135784" y="3982915"/>
                <a:ext cx="2088232" cy="0"/>
              </a:xfrm>
              <a:prstGeom prst="line">
                <a:avLst/>
              </a:prstGeom>
              <a:ln w="12700">
                <a:solidFill>
                  <a:schemeClr val="accent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3D6F63DE-47B4-8A72-D0DC-76295C568DF9}"/>
                  </a:ext>
                </a:extLst>
              </p:cNvPr>
              <p:cNvCxnSpPr>
                <a:cxnSpLocks/>
              </p:cNvCxnSpPr>
              <p:nvPr/>
            </p:nvCxnSpPr>
            <p:spPr>
              <a:xfrm>
                <a:off x="3135784" y="4342955"/>
                <a:ext cx="2088232"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753C481-795D-00E7-3528-1C1F11CA3041}"/>
                  </a:ext>
                </a:extLst>
              </p:cNvPr>
              <p:cNvSpPr txBox="1"/>
              <p:nvPr/>
            </p:nvSpPr>
            <p:spPr>
              <a:xfrm>
                <a:off x="2343696" y="3254415"/>
                <a:ext cx="1368152" cy="333424"/>
              </a:xfrm>
              <a:prstGeom prst="rect">
                <a:avLst/>
              </a:prstGeom>
              <a:noFill/>
            </p:spPr>
            <p:txBody>
              <a:bodyPr wrap="square">
                <a:spAutoFit/>
              </a:bodyPr>
              <a:lstStyle/>
              <a:p>
                <a:r>
                  <a:rPr kumimoji="1" lang="en-US" altLang="zh-CN" sz="1350" u="sng" dirty="0"/>
                  <a:t>Client</a:t>
                </a:r>
                <a:endParaRPr lang="zh-CN" altLang="en-US" sz="1350" u="sng" dirty="0"/>
              </a:p>
            </p:txBody>
          </p:sp>
          <p:sp>
            <p:nvSpPr>
              <p:cNvPr id="14" name="文本框 13">
                <a:extLst>
                  <a:ext uri="{FF2B5EF4-FFF2-40B4-BE49-F238E27FC236}">
                    <a16:creationId xmlns:a16="http://schemas.microsoft.com/office/drawing/2014/main" id="{D3A6A72F-8BF1-60BD-F775-B1A272D4B7DE}"/>
                  </a:ext>
                </a:extLst>
              </p:cNvPr>
              <p:cNvSpPr txBox="1"/>
              <p:nvPr/>
            </p:nvSpPr>
            <p:spPr>
              <a:xfrm>
                <a:off x="2343696" y="3793604"/>
                <a:ext cx="1368152" cy="333424"/>
              </a:xfrm>
              <a:prstGeom prst="rect">
                <a:avLst/>
              </a:prstGeom>
              <a:noFill/>
            </p:spPr>
            <p:txBody>
              <a:bodyPr wrap="square">
                <a:spAutoFit/>
              </a:bodyPr>
              <a:lstStyle/>
              <a:p>
                <a:r>
                  <a:rPr kumimoji="1" lang="en-US" altLang="zh-CN" sz="1350" dirty="0"/>
                  <a:t>SoC</a:t>
                </a:r>
                <a:endParaRPr lang="zh-CN" altLang="en-US" sz="1350" dirty="0"/>
              </a:p>
            </p:txBody>
          </p:sp>
          <p:sp>
            <p:nvSpPr>
              <p:cNvPr id="15" name="文本框 14">
                <a:extLst>
                  <a:ext uri="{FF2B5EF4-FFF2-40B4-BE49-F238E27FC236}">
                    <a16:creationId xmlns:a16="http://schemas.microsoft.com/office/drawing/2014/main" id="{91FDFFEA-95FA-FCAC-470E-806B844B16B6}"/>
                  </a:ext>
                </a:extLst>
              </p:cNvPr>
              <p:cNvSpPr txBox="1"/>
              <p:nvPr/>
            </p:nvSpPr>
            <p:spPr>
              <a:xfrm>
                <a:off x="2343696" y="4153644"/>
                <a:ext cx="1368152" cy="333424"/>
              </a:xfrm>
              <a:prstGeom prst="rect">
                <a:avLst/>
              </a:prstGeom>
              <a:noFill/>
            </p:spPr>
            <p:txBody>
              <a:bodyPr wrap="square">
                <a:spAutoFit/>
              </a:bodyPr>
              <a:lstStyle/>
              <a:p>
                <a:r>
                  <a:rPr kumimoji="1" lang="en-US" altLang="zh-CN" sz="1350" u="sng" dirty="0"/>
                  <a:t>Host</a:t>
                </a:r>
                <a:endParaRPr lang="zh-CN" altLang="en-US" sz="1350" u="sng" dirty="0"/>
              </a:p>
            </p:txBody>
          </p:sp>
          <p:cxnSp>
            <p:nvCxnSpPr>
              <p:cNvPr id="17" name="直线箭头连接符 16">
                <a:extLst>
                  <a:ext uri="{FF2B5EF4-FFF2-40B4-BE49-F238E27FC236}">
                    <a16:creationId xmlns:a16="http://schemas.microsoft.com/office/drawing/2014/main" id="{D50A7E69-E4B6-ACB7-D217-E6746594A3F8}"/>
                  </a:ext>
                </a:extLst>
              </p:cNvPr>
              <p:cNvCxnSpPr>
                <a:cxnSpLocks/>
              </p:cNvCxnSpPr>
              <p:nvPr/>
            </p:nvCxnSpPr>
            <p:spPr>
              <a:xfrm>
                <a:off x="3193328" y="3370848"/>
                <a:ext cx="201276" cy="979608"/>
              </a:xfrm>
              <a:prstGeom prst="straightConnector1">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EBC41482-9357-844A-CE64-AFB821228651}"/>
                  </a:ext>
                </a:extLst>
              </p:cNvPr>
              <p:cNvCxnSpPr>
                <a:cxnSpLocks/>
              </p:cNvCxnSpPr>
              <p:nvPr/>
            </p:nvCxnSpPr>
            <p:spPr>
              <a:xfrm flipV="1">
                <a:off x="3394604" y="3352265"/>
                <a:ext cx="187252" cy="1013919"/>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6" name="直线箭头连接符 25">
                <a:extLst>
                  <a:ext uri="{FF2B5EF4-FFF2-40B4-BE49-F238E27FC236}">
                    <a16:creationId xmlns:a16="http://schemas.microsoft.com/office/drawing/2014/main" id="{E28F7AF7-24DC-4962-9200-077BCE5C2755}"/>
                  </a:ext>
                </a:extLst>
              </p:cNvPr>
              <p:cNvCxnSpPr>
                <a:cxnSpLocks/>
              </p:cNvCxnSpPr>
              <p:nvPr/>
            </p:nvCxnSpPr>
            <p:spPr>
              <a:xfrm>
                <a:off x="3754093" y="3361556"/>
                <a:ext cx="288032" cy="1013919"/>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6B57A56A-74F9-D5C4-B3B1-B7F4970374FD}"/>
                  </a:ext>
                </a:extLst>
              </p:cNvPr>
              <p:cNvCxnSpPr>
                <a:cxnSpLocks/>
              </p:cNvCxnSpPr>
              <p:nvPr/>
            </p:nvCxnSpPr>
            <p:spPr>
              <a:xfrm>
                <a:off x="4431928" y="3355120"/>
                <a:ext cx="302496" cy="986045"/>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15F8D743-3F89-79CB-3496-B8213C4CF4E9}"/>
                  </a:ext>
                </a:extLst>
              </p:cNvPr>
              <p:cNvCxnSpPr>
                <a:cxnSpLocks/>
              </p:cNvCxnSpPr>
              <p:nvPr/>
            </p:nvCxnSpPr>
            <p:spPr>
              <a:xfrm flipV="1">
                <a:off x="4734424" y="3336537"/>
                <a:ext cx="216024" cy="101391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2DEBFF2C-9104-5FE4-B79A-E9D606364F29}"/>
                  </a:ext>
                </a:extLst>
              </p:cNvPr>
              <p:cNvGrpSpPr/>
              <p:nvPr/>
            </p:nvGrpSpPr>
            <p:grpSpPr>
              <a:xfrm>
                <a:off x="2775744" y="3608938"/>
                <a:ext cx="830323" cy="318035"/>
                <a:chOff x="3279800" y="4679765"/>
                <a:chExt cx="830323" cy="318035"/>
              </a:xfrm>
            </p:grpSpPr>
            <p:sp>
              <p:nvSpPr>
                <p:cNvPr id="35" name="矩形 34">
                  <a:extLst>
                    <a:ext uri="{FF2B5EF4-FFF2-40B4-BE49-F238E27FC236}">
                      <a16:creationId xmlns:a16="http://schemas.microsoft.com/office/drawing/2014/main" id="{845DBE36-D59F-7754-F5B1-C4B3A9B63A99}"/>
                    </a:ext>
                  </a:extLst>
                </p:cNvPr>
                <p:cNvSpPr/>
                <p:nvPr/>
              </p:nvSpPr>
              <p:spPr>
                <a:xfrm>
                  <a:off x="3344576" y="4721578"/>
                  <a:ext cx="511288" cy="180020"/>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4" name="文本框 33">
                  <a:extLst>
                    <a:ext uri="{FF2B5EF4-FFF2-40B4-BE49-F238E27FC236}">
                      <a16:creationId xmlns:a16="http://schemas.microsoft.com/office/drawing/2014/main" id="{AD4A35CD-5C9E-4AD8-F64F-51081A7A6F99}"/>
                    </a:ext>
                  </a:extLst>
                </p:cNvPr>
                <p:cNvSpPr txBox="1"/>
                <p:nvPr/>
              </p:nvSpPr>
              <p:spPr>
                <a:xfrm>
                  <a:off x="3279800" y="4679765"/>
                  <a:ext cx="830323" cy="318035"/>
                </a:xfrm>
                <a:prstGeom prst="rect">
                  <a:avLst/>
                </a:prstGeom>
                <a:noFill/>
              </p:spPr>
              <p:txBody>
                <a:bodyPr wrap="square">
                  <a:spAutoFit/>
                </a:bodyPr>
                <a:lstStyle/>
                <a:p>
                  <a:r>
                    <a:rPr kumimoji="1" lang="en-US" altLang="zh-CN" sz="1260" dirty="0"/>
                    <a:t>READ</a:t>
                  </a:r>
                  <a:endParaRPr lang="zh-CN" altLang="en-US" sz="1260" dirty="0"/>
                </a:p>
              </p:txBody>
            </p:sp>
          </p:grpSp>
          <p:grpSp>
            <p:nvGrpSpPr>
              <p:cNvPr id="43" name="组合 42">
                <a:extLst>
                  <a:ext uri="{FF2B5EF4-FFF2-40B4-BE49-F238E27FC236}">
                    <a16:creationId xmlns:a16="http://schemas.microsoft.com/office/drawing/2014/main" id="{E3C9DD0E-3444-30C1-E55B-FF6965A2B01D}"/>
                  </a:ext>
                </a:extLst>
              </p:cNvPr>
              <p:cNvGrpSpPr/>
              <p:nvPr/>
            </p:nvGrpSpPr>
            <p:grpSpPr>
              <a:xfrm>
                <a:off x="3529597" y="3606205"/>
                <a:ext cx="830323" cy="319826"/>
                <a:chOff x="3671230" y="5148639"/>
                <a:chExt cx="830323" cy="319826"/>
              </a:xfrm>
            </p:grpSpPr>
            <p:sp>
              <p:nvSpPr>
                <p:cNvPr id="38" name="矩形 37">
                  <a:extLst>
                    <a:ext uri="{FF2B5EF4-FFF2-40B4-BE49-F238E27FC236}">
                      <a16:creationId xmlns:a16="http://schemas.microsoft.com/office/drawing/2014/main" id="{1BB1BC00-253F-8D4C-B6F6-65A0B8294A9C}"/>
                    </a:ext>
                  </a:extLst>
                </p:cNvPr>
                <p:cNvSpPr/>
                <p:nvPr/>
              </p:nvSpPr>
              <p:spPr>
                <a:xfrm>
                  <a:off x="3780240" y="5148639"/>
                  <a:ext cx="511288" cy="304271"/>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9" name="文本框 38">
                  <a:extLst>
                    <a:ext uri="{FF2B5EF4-FFF2-40B4-BE49-F238E27FC236}">
                      <a16:creationId xmlns:a16="http://schemas.microsoft.com/office/drawing/2014/main" id="{3BD1D9E2-A3AA-8422-7FCF-3D68A17B95F4}"/>
                    </a:ext>
                  </a:extLst>
                </p:cNvPr>
                <p:cNvSpPr txBox="1"/>
                <p:nvPr/>
              </p:nvSpPr>
              <p:spPr>
                <a:xfrm>
                  <a:off x="3671230" y="5150430"/>
                  <a:ext cx="830323" cy="318035"/>
                </a:xfrm>
                <a:prstGeom prst="rect">
                  <a:avLst/>
                </a:prstGeom>
                <a:noFill/>
              </p:spPr>
              <p:txBody>
                <a:bodyPr wrap="square">
                  <a:spAutoFit/>
                </a:bodyPr>
                <a:lstStyle/>
                <a:p>
                  <a:r>
                    <a:rPr kumimoji="1" lang="en-US" altLang="zh-CN" sz="1260" dirty="0"/>
                    <a:t>WRITE</a:t>
                  </a:r>
                  <a:endParaRPr lang="zh-CN" altLang="en-US" sz="1260" dirty="0"/>
                </a:p>
              </p:txBody>
            </p:sp>
          </p:grpSp>
          <p:grpSp>
            <p:nvGrpSpPr>
              <p:cNvPr id="47" name="组合 46">
                <a:extLst>
                  <a:ext uri="{FF2B5EF4-FFF2-40B4-BE49-F238E27FC236}">
                    <a16:creationId xmlns:a16="http://schemas.microsoft.com/office/drawing/2014/main" id="{54A458FA-F54D-5710-0628-6B19A7F963A0}"/>
                  </a:ext>
                </a:extLst>
              </p:cNvPr>
              <p:cNvGrpSpPr/>
              <p:nvPr/>
            </p:nvGrpSpPr>
            <p:grpSpPr>
              <a:xfrm>
                <a:off x="4143896" y="3610607"/>
                <a:ext cx="1310608" cy="319174"/>
                <a:chOff x="4035884" y="5048197"/>
                <a:chExt cx="1310608" cy="319174"/>
              </a:xfrm>
            </p:grpSpPr>
            <p:sp>
              <p:nvSpPr>
                <p:cNvPr id="45" name="矩形 44">
                  <a:extLst>
                    <a:ext uri="{FF2B5EF4-FFF2-40B4-BE49-F238E27FC236}">
                      <a16:creationId xmlns:a16="http://schemas.microsoft.com/office/drawing/2014/main" id="{B3F595CE-D51E-C0DB-CC59-ECE74913C8DC}"/>
                    </a:ext>
                  </a:extLst>
                </p:cNvPr>
                <p:cNvSpPr/>
                <p:nvPr/>
              </p:nvSpPr>
              <p:spPr>
                <a:xfrm>
                  <a:off x="4060993" y="5048197"/>
                  <a:ext cx="759261" cy="304271"/>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6" name="文本框 45">
                  <a:extLst>
                    <a:ext uri="{FF2B5EF4-FFF2-40B4-BE49-F238E27FC236}">
                      <a16:creationId xmlns:a16="http://schemas.microsoft.com/office/drawing/2014/main" id="{5816F148-D08C-B079-A837-760E9F186886}"/>
                    </a:ext>
                  </a:extLst>
                </p:cNvPr>
                <p:cNvSpPr txBox="1"/>
                <p:nvPr/>
              </p:nvSpPr>
              <p:spPr>
                <a:xfrm>
                  <a:off x="4035884" y="5049336"/>
                  <a:ext cx="1310608" cy="318035"/>
                </a:xfrm>
                <a:prstGeom prst="rect">
                  <a:avLst/>
                </a:prstGeom>
                <a:noFill/>
              </p:spPr>
              <p:txBody>
                <a:bodyPr wrap="square">
                  <a:spAutoFit/>
                </a:bodyPr>
                <a:lstStyle/>
                <a:p>
                  <a:r>
                    <a:rPr kumimoji="1" lang="en-US" altLang="zh-CN" sz="1260" dirty="0"/>
                    <a:t>SEND/RECV</a:t>
                  </a:r>
                  <a:endParaRPr lang="zh-CN" altLang="en-US" sz="1260" dirty="0"/>
                </a:p>
              </p:txBody>
            </p:sp>
          </p:grpSp>
        </p:grpSp>
        <p:sp>
          <p:nvSpPr>
            <p:cNvPr id="52" name="文本框 51">
              <a:extLst>
                <a:ext uri="{FF2B5EF4-FFF2-40B4-BE49-F238E27FC236}">
                  <a16:creationId xmlns:a16="http://schemas.microsoft.com/office/drawing/2014/main" id="{369E407F-9911-5F23-47D7-1C11EB5E5CC0}"/>
                </a:ext>
              </a:extLst>
            </p:cNvPr>
            <p:cNvSpPr txBox="1"/>
            <p:nvPr/>
          </p:nvSpPr>
          <p:spPr>
            <a:xfrm>
              <a:off x="7282251" y="519319"/>
              <a:ext cx="2541341" cy="379591"/>
            </a:xfrm>
            <a:prstGeom prst="rect">
              <a:avLst/>
            </a:prstGeom>
            <a:noFill/>
          </p:spPr>
          <p:txBody>
            <a:bodyPr wrap="square">
              <a:spAutoFit/>
            </a:bodyPr>
            <a:lstStyle/>
            <a:p>
              <a:r>
                <a:rPr kumimoji="1" lang="en-US" altLang="zh-CN" sz="1620" b="1" dirty="0"/>
                <a:t>Primitives evaluated</a:t>
              </a:r>
              <a:endParaRPr lang="zh-CN" altLang="en-US" sz="1620" b="1" dirty="0"/>
            </a:p>
          </p:txBody>
        </p:sp>
      </p:grpSp>
      <p:pic>
        <p:nvPicPr>
          <p:cNvPr id="225" name="图片 224">
            <a:extLst>
              <a:ext uri="{FF2B5EF4-FFF2-40B4-BE49-F238E27FC236}">
                <a16:creationId xmlns:a16="http://schemas.microsoft.com/office/drawing/2014/main" id="{768A692B-08DA-49AA-5A54-EA5F2C2EBB8C}"/>
              </a:ext>
            </a:extLst>
          </p:cNvPr>
          <p:cNvPicPr>
            <a:picLocks noChangeAspect="1"/>
          </p:cNvPicPr>
          <p:nvPr/>
        </p:nvPicPr>
        <p:blipFill>
          <a:blip r:embed="rId4">
            <a:alphaModFix amt="27000"/>
          </a:blip>
          <a:stretch>
            <a:fillRect/>
          </a:stretch>
        </p:blipFill>
        <p:spPr>
          <a:xfrm>
            <a:off x="522713" y="2922308"/>
            <a:ext cx="1490566" cy="1778349"/>
          </a:xfrm>
          <a:prstGeom prst="rect">
            <a:avLst/>
          </a:prstGeom>
        </p:spPr>
      </p:pic>
      <p:cxnSp>
        <p:nvCxnSpPr>
          <p:cNvPr id="226" name="肘形连接符 225">
            <a:extLst>
              <a:ext uri="{FF2B5EF4-FFF2-40B4-BE49-F238E27FC236}">
                <a16:creationId xmlns:a16="http://schemas.microsoft.com/office/drawing/2014/main" id="{345A435D-5F5E-5EC0-DDFB-F2088387E905}"/>
              </a:ext>
            </a:extLst>
          </p:cNvPr>
          <p:cNvCxnSpPr>
            <a:cxnSpLocks/>
          </p:cNvCxnSpPr>
          <p:nvPr/>
        </p:nvCxnSpPr>
        <p:spPr>
          <a:xfrm rot="16200000" flipH="1">
            <a:off x="228306" y="3612144"/>
            <a:ext cx="912851" cy="831085"/>
          </a:xfrm>
          <a:prstGeom prst="bentConnector3">
            <a:avLst>
              <a:gd name="adj1" fmla="val 20833"/>
            </a:avLst>
          </a:prstGeom>
          <a:ln w="25400">
            <a:tailEnd type="arrow" w="lg" len="lg"/>
          </a:ln>
        </p:spPr>
        <p:style>
          <a:lnRef idx="1">
            <a:schemeClr val="accent1"/>
          </a:lnRef>
          <a:fillRef idx="0">
            <a:schemeClr val="accent1"/>
          </a:fillRef>
          <a:effectRef idx="0">
            <a:schemeClr val="accent1"/>
          </a:effectRef>
          <a:fontRef idx="minor">
            <a:schemeClr val="tx1"/>
          </a:fontRef>
        </p:style>
      </p:cxnSp>
      <p:pic>
        <p:nvPicPr>
          <p:cNvPr id="227" name="图片 226">
            <a:extLst>
              <a:ext uri="{FF2B5EF4-FFF2-40B4-BE49-F238E27FC236}">
                <a16:creationId xmlns:a16="http://schemas.microsoft.com/office/drawing/2014/main" id="{6857EEBE-6EE1-9F30-0269-B1CAA5BDD68F}"/>
              </a:ext>
            </a:extLst>
          </p:cNvPr>
          <p:cNvPicPr>
            <a:picLocks noChangeAspect="1"/>
          </p:cNvPicPr>
          <p:nvPr/>
        </p:nvPicPr>
        <p:blipFill>
          <a:blip r:embed="rId5">
            <a:alphaModFix amt="27000"/>
          </a:blip>
          <a:stretch>
            <a:fillRect/>
          </a:stretch>
        </p:blipFill>
        <p:spPr>
          <a:xfrm>
            <a:off x="2078086" y="2922308"/>
            <a:ext cx="2916324" cy="1789563"/>
          </a:xfrm>
          <a:prstGeom prst="rect">
            <a:avLst/>
          </a:prstGeom>
        </p:spPr>
      </p:pic>
      <p:cxnSp>
        <p:nvCxnSpPr>
          <p:cNvPr id="228" name="直线连接符 227">
            <a:extLst>
              <a:ext uri="{FF2B5EF4-FFF2-40B4-BE49-F238E27FC236}">
                <a16:creationId xmlns:a16="http://schemas.microsoft.com/office/drawing/2014/main" id="{B9FAAC2B-E8A0-B5E1-4CF4-3637CDE3B95D}"/>
              </a:ext>
            </a:extLst>
          </p:cNvPr>
          <p:cNvCxnSpPr/>
          <p:nvPr/>
        </p:nvCxnSpPr>
        <p:spPr>
          <a:xfrm>
            <a:off x="2099852" y="2806970"/>
            <a:ext cx="0" cy="2009023"/>
          </a:xfrm>
          <a:prstGeom prst="line">
            <a:avLst/>
          </a:prstGeom>
          <a:ln w="254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229" name="矩形 228">
            <a:extLst>
              <a:ext uri="{FF2B5EF4-FFF2-40B4-BE49-F238E27FC236}">
                <a16:creationId xmlns:a16="http://schemas.microsoft.com/office/drawing/2014/main" id="{375C50A9-1D0C-0847-CA8D-F36E5ADC7610}"/>
              </a:ext>
            </a:extLst>
          </p:cNvPr>
          <p:cNvSpPr/>
          <p:nvPr/>
        </p:nvSpPr>
        <p:spPr>
          <a:xfrm>
            <a:off x="193745" y="3440765"/>
            <a:ext cx="657373" cy="453650"/>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30" name="文本框 229">
            <a:extLst>
              <a:ext uri="{FF2B5EF4-FFF2-40B4-BE49-F238E27FC236}">
                <a16:creationId xmlns:a16="http://schemas.microsoft.com/office/drawing/2014/main" id="{8213D520-EA8B-F024-8F16-DD9B74987F79}"/>
              </a:ext>
            </a:extLst>
          </p:cNvPr>
          <p:cNvSpPr txBox="1"/>
          <p:nvPr/>
        </p:nvSpPr>
        <p:spPr>
          <a:xfrm>
            <a:off x="30890" y="3597106"/>
            <a:ext cx="918840" cy="327782"/>
          </a:xfrm>
          <a:prstGeom prst="rect">
            <a:avLst/>
          </a:prstGeom>
          <a:noFill/>
        </p:spPr>
        <p:txBody>
          <a:bodyPr wrap="square">
            <a:spAutoFit/>
          </a:bodyPr>
          <a:lstStyle/>
          <a:p>
            <a:pPr algn="ctr"/>
            <a:r>
              <a:rPr kumimoji="1" lang="en-US" altLang="zh-CN" sz="1530" b="1" dirty="0">
                <a:solidFill>
                  <a:srgbClr val="C00000"/>
                </a:solidFill>
              </a:rPr>
              <a:t>WRITE</a:t>
            </a:r>
            <a:endParaRPr lang="zh-CN" altLang="en-US" sz="1530" b="1" u="sng" dirty="0">
              <a:solidFill>
                <a:srgbClr val="C00000"/>
              </a:solidFill>
            </a:endParaRPr>
          </a:p>
        </p:txBody>
      </p:sp>
      <p:pic>
        <p:nvPicPr>
          <p:cNvPr id="231" name="图片 230">
            <a:extLst>
              <a:ext uri="{FF2B5EF4-FFF2-40B4-BE49-F238E27FC236}">
                <a16:creationId xmlns:a16="http://schemas.microsoft.com/office/drawing/2014/main" id="{71B4C59A-61FF-9F4B-BD82-961879E4F34B}"/>
              </a:ext>
            </a:extLst>
          </p:cNvPr>
          <p:cNvPicPr>
            <a:picLocks noChangeAspect="1"/>
          </p:cNvPicPr>
          <p:nvPr/>
        </p:nvPicPr>
        <p:blipFill>
          <a:blip r:embed="rId6"/>
          <a:stretch>
            <a:fillRect/>
          </a:stretch>
        </p:blipFill>
        <p:spPr>
          <a:xfrm>
            <a:off x="2920640" y="3182927"/>
            <a:ext cx="1101600" cy="776667"/>
          </a:xfrm>
          <a:prstGeom prst="rect">
            <a:avLst/>
          </a:prstGeom>
          <a:solidFill>
            <a:schemeClr val="bg1"/>
          </a:solidFill>
        </p:spPr>
      </p:pic>
      <p:cxnSp>
        <p:nvCxnSpPr>
          <p:cNvPr id="232" name="肘形连接符 231">
            <a:extLst>
              <a:ext uri="{FF2B5EF4-FFF2-40B4-BE49-F238E27FC236}">
                <a16:creationId xmlns:a16="http://schemas.microsoft.com/office/drawing/2014/main" id="{14D00524-26B0-0D71-EE87-35DD18ABBB55}"/>
              </a:ext>
            </a:extLst>
          </p:cNvPr>
          <p:cNvCxnSpPr>
            <a:cxnSpLocks/>
          </p:cNvCxnSpPr>
          <p:nvPr/>
        </p:nvCxnSpPr>
        <p:spPr>
          <a:xfrm>
            <a:off x="2175296" y="3730535"/>
            <a:ext cx="1296144" cy="753578"/>
          </a:xfrm>
          <a:prstGeom prst="bentConnector3">
            <a:avLst>
              <a:gd name="adj1" fmla="val 99798"/>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234" name="文本框 233">
            <a:extLst>
              <a:ext uri="{FF2B5EF4-FFF2-40B4-BE49-F238E27FC236}">
                <a16:creationId xmlns:a16="http://schemas.microsoft.com/office/drawing/2014/main" id="{6B088BFA-D45E-C092-FCB0-2D3ABDC24526}"/>
              </a:ext>
            </a:extLst>
          </p:cNvPr>
          <p:cNvSpPr txBox="1"/>
          <p:nvPr/>
        </p:nvSpPr>
        <p:spPr>
          <a:xfrm>
            <a:off x="1266833" y="4859732"/>
            <a:ext cx="2592287" cy="341632"/>
          </a:xfrm>
          <a:prstGeom prst="rect">
            <a:avLst/>
          </a:prstGeom>
          <a:noFill/>
        </p:spPr>
        <p:txBody>
          <a:bodyPr wrap="square">
            <a:spAutoFit/>
          </a:bodyPr>
          <a:lstStyle/>
          <a:p>
            <a:r>
              <a:rPr kumimoji="1" lang="en-US" altLang="zh-CN" sz="1620" b="1" dirty="0"/>
              <a:t>RNIC  vs.  </a:t>
            </a:r>
            <a:r>
              <a:rPr kumimoji="1" lang="en-US" altLang="zh-CN" sz="1620" b="1" dirty="0" err="1"/>
              <a:t>SmartNIC</a:t>
            </a:r>
            <a:endParaRPr lang="zh-CN" altLang="en-US" sz="1620" b="1" dirty="0"/>
          </a:p>
        </p:txBody>
      </p:sp>
      <p:grpSp>
        <p:nvGrpSpPr>
          <p:cNvPr id="235" name="组合 234">
            <a:extLst>
              <a:ext uri="{FF2B5EF4-FFF2-40B4-BE49-F238E27FC236}">
                <a16:creationId xmlns:a16="http://schemas.microsoft.com/office/drawing/2014/main" id="{2FDA315E-CFF9-93DB-0A60-29F7E8969385}"/>
              </a:ext>
            </a:extLst>
          </p:cNvPr>
          <p:cNvGrpSpPr/>
          <p:nvPr/>
        </p:nvGrpSpPr>
        <p:grpSpPr>
          <a:xfrm>
            <a:off x="5250701" y="2118982"/>
            <a:ext cx="3802305" cy="809304"/>
            <a:chOff x="2399744" y="1647911"/>
            <a:chExt cx="1264266" cy="1129113"/>
          </a:xfrm>
        </p:grpSpPr>
        <p:sp>
          <p:nvSpPr>
            <p:cNvPr id="236" name="Rectangle 11">
              <a:extLst>
                <a:ext uri="{FF2B5EF4-FFF2-40B4-BE49-F238E27FC236}">
                  <a16:creationId xmlns:a16="http://schemas.microsoft.com/office/drawing/2014/main" id="{6D7DA534-EE44-8F67-565C-0E215092721D}"/>
                </a:ext>
              </a:extLst>
            </p:cNvPr>
            <p:cNvSpPr/>
            <p:nvPr/>
          </p:nvSpPr>
          <p:spPr>
            <a:xfrm>
              <a:off x="2399744" y="1647911"/>
              <a:ext cx="1264266" cy="1129113"/>
            </a:xfrm>
            <a:prstGeom prst="rect">
              <a:avLst/>
            </a:prstGeom>
            <a:solidFill>
              <a:srgbClr val="FFFFE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sp>
          <p:nvSpPr>
            <p:cNvPr id="237" name="文本框 236">
              <a:extLst>
                <a:ext uri="{FF2B5EF4-FFF2-40B4-BE49-F238E27FC236}">
                  <a16:creationId xmlns:a16="http://schemas.microsoft.com/office/drawing/2014/main" id="{317450FF-C54E-0583-9049-6F29AAF9E80D}"/>
                </a:ext>
              </a:extLst>
            </p:cNvPr>
            <p:cNvSpPr txBox="1"/>
            <p:nvPr/>
          </p:nvSpPr>
          <p:spPr>
            <a:xfrm>
              <a:off x="2436429" y="1714205"/>
              <a:ext cx="1177074" cy="94038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1" lang="en-US" altLang="zh-CN" sz="1260" b="1" dirty="0">
                  <a:cs typeface="Consolas" panose="020B0609020204030204" pitchFamily="49" charset="0"/>
                </a:rPr>
                <a:t>Evaluation setup: </a:t>
              </a:r>
            </a:p>
            <a:p>
              <a:pPr algn="l"/>
              <a:r>
                <a:rPr kumimoji="1" lang="en-US" altLang="zh-CN" sz="1260" dirty="0">
                  <a:cs typeface="Consolas" panose="020B0609020204030204" pitchFamily="49" charset="0"/>
                </a:rPr>
                <a:t>ConnectX-6 (RNIC) vs. Bluefield -2 (</a:t>
              </a:r>
              <a:r>
                <a:rPr kumimoji="1" lang="en-US" altLang="zh-CN" sz="1260" dirty="0" err="1">
                  <a:cs typeface="Consolas" panose="020B0609020204030204" pitchFamily="49" charset="0"/>
                </a:rPr>
                <a:t>SmartNIC</a:t>
              </a:r>
              <a:r>
                <a:rPr kumimoji="1" lang="en-US" altLang="zh-CN" sz="1260" dirty="0">
                  <a:cs typeface="Consolas" panose="020B0609020204030204" pitchFamily="49" charset="0"/>
                </a:rPr>
                <a:t>)</a:t>
              </a:r>
            </a:p>
            <a:p>
              <a:pPr algn="l"/>
              <a:r>
                <a:rPr kumimoji="1" lang="en-US" altLang="zh-CN" sz="1260" dirty="0">
                  <a:cs typeface="Consolas" panose="020B0609020204030204" pitchFamily="49" charset="0"/>
                </a:rPr>
                <a:t>Both NICs use the same NIC cores</a:t>
              </a:r>
            </a:p>
          </p:txBody>
        </p:sp>
      </p:grpSp>
      <p:sp>
        <p:nvSpPr>
          <p:cNvPr id="241" name="灯片编号占位符 3">
            <a:extLst>
              <a:ext uri="{FF2B5EF4-FFF2-40B4-BE49-F238E27FC236}">
                <a16:creationId xmlns:a16="http://schemas.microsoft.com/office/drawing/2014/main" id="{83817988-F7C2-6962-7995-A2F76F4BE47A}"/>
              </a:ext>
            </a:extLst>
          </p:cNvPr>
          <p:cNvSpPr>
            <a:spLocks noGrp="1"/>
          </p:cNvSpPr>
          <p:nvPr>
            <p:ph type="sldNum" sz="quarter" idx="12"/>
          </p:nvPr>
        </p:nvSpPr>
        <p:spPr>
          <a:xfrm>
            <a:off x="6840253" y="5053017"/>
            <a:ext cx="2133600" cy="273844"/>
          </a:xfrm>
        </p:spPr>
        <p:txBody>
          <a:bodyPr/>
          <a:lstStyle/>
          <a:p>
            <a:fld id="{ADE361C3-C043-4A6E-BDCE-8DA1E7D90A3B}" type="slidenum">
              <a:rPr lang="zh-CN" altLang="en-US" smtClean="0"/>
              <a:pPr/>
              <a:t>155</a:t>
            </a:fld>
            <a:endParaRPr lang="zh-CN" altLang="en-US" dirty="0"/>
          </a:p>
        </p:txBody>
      </p:sp>
      <p:sp>
        <p:nvSpPr>
          <p:cNvPr id="242" name="文本框 241">
            <a:extLst>
              <a:ext uri="{FF2B5EF4-FFF2-40B4-BE49-F238E27FC236}">
                <a16:creationId xmlns:a16="http://schemas.microsoft.com/office/drawing/2014/main" id="{ED8383F5-0ECA-DFB8-ED3A-B809B415959C}"/>
              </a:ext>
            </a:extLst>
          </p:cNvPr>
          <p:cNvSpPr txBox="1"/>
          <p:nvPr/>
        </p:nvSpPr>
        <p:spPr>
          <a:xfrm>
            <a:off x="5571905" y="3238788"/>
            <a:ext cx="1397962" cy="286232"/>
          </a:xfrm>
          <a:prstGeom prst="rect">
            <a:avLst/>
          </a:prstGeom>
          <a:solidFill>
            <a:schemeClr val="bg1"/>
          </a:solidFill>
        </p:spPr>
        <p:txBody>
          <a:bodyPr wrap="square">
            <a:spAutoFit/>
          </a:bodyPr>
          <a:lstStyle/>
          <a:p>
            <a:r>
              <a:rPr kumimoji="1" lang="en-US" altLang="zh-CN" sz="1260" b="1" dirty="0"/>
              <a:t>Latency (us)</a:t>
            </a:r>
            <a:endParaRPr lang="zh-CN" altLang="en-US" sz="1260" b="1" dirty="0"/>
          </a:p>
        </p:txBody>
      </p:sp>
      <p:sp>
        <p:nvSpPr>
          <p:cNvPr id="4" name="下箭头 3">
            <a:extLst>
              <a:ext uri="{FF2B5EF4-FFF2-40B4-BE49-F238E27FC236}">
                <a16:creationId xmlns:a16="http://schemas.microsoft.com/office/drawing/2014/main" id="{91CD6FA7-67CB-E4E1-8964-6AA49C8305D8}"/>
              </a:ext>
            </a:extLst>
          </p:cNvPr>
          <p:cNvSpPr/>
          <p:nvPr/>
        </p:nvSpPr>
        <p:spPr>
          <a:xfrm>
            <a:off x="6172200" y="3856336"/>
            <a:ext cx="245331" cy="167694"/>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6" name="下箭头 5">
            <a:extLst>
              <a:ext uri="{FF2B5EF4-FFF2-40B4-BE49-F238E27FC236}">
                <a16:creationId xmlns:a16="http://schemas.microsoft.com/office/drawing/2014/main" id="{AA81F607-B29C-79FC-8BAB-D21BB3965B84}"/>
              </a:ext>
            </a:extLst>
          </p:cNvPr>
          <p:cNvSpPr/>
          <p:nvPr/>
        </p:nvSpPr>
        <p:spPr>
          <a:xfrm>
            <a:off x="7148288" y="3921143"/>
            <a:ext cx="245331" cy="167694"/>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 name="下箭头 6">
            <a:extLst>
              <a:ext uri="{FF2B5EF4-FFF2-40B4-BE49-F238E27FC236}">
                <a16:creationId xmlns:a16="http://schemas.microsoft.com/office/drawing/2014/main" id="{0BF57204-666C-6BF4-A7CD-2D517C66633F}"/>
              </a:ext>
            </a:extLst>
          </p:cNvPr>
          <p:cNvSpPr/>
          <p:nvPr/>
        </p:nvSpPr>
        <p:spPr>
          <a:xfrm>
            <a:off x="8101965" y="3635187"/>
            <a:ext cx="245331" cy="167694"/>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 name="文本框 7">
            <a:extLst>
              <a:ext uri="{FF2B5EF4-FFF2-40B4-BE49-F238E27FC236}">
                <a16:creationId xmlns:a16="http://schemas.microsoft.com/office/drawing/2014/main" id="{BF9C0498-A2C2-3A3B-7DF7-F83CA04D7054}"/>
              </a:ext>
            </a:extLst>
          </p:cNvPr>
          <p:cNvSpPr txBox="1"/>
          <p:nvPr/>
        </p:nvSpPr>
        <p:spPr>
          <a:xfrm>
            <a:off x="6710638" y="4356300"/>
            <a:ext cx="1231337" cy="286232"/>
          </a:xfrm>
          <a:prstGeom prst="rect">
            <a:avLst/>
          </a:prstGeom>
          <a:solidFill>
            <a:schemeClr val="bg1"/>
          </a:solidFill>
        </p:spPr>
        <p:txBody>
          <a:bodyPr wrap="square">
            <a:spAutoFit/>
          </a:bodyPr>
          <a:lstStyle/>
          <a:p>
            <a:pPr algn="ctr"/>
            <a:r>
              <a:rPr kumimoji="1" lang="en-US" altLang="zh-CN" sz="1260" dirty="0"/>
              <a:t>Payload: 64B</a:t>
            </a:r>
          </a:p>
        </p:txBody>
      </p:sp>
    </p:spTree>
    <p:extLst>
      <p:ext uri="{BB962C8B-B14F-4D97-AF65-F5344CB8AC3E}">
        <p14:creationId xmlns:p14="http://schemas.microsoft.com/office/powerpoint/2010/main" val="5983899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8E3D45-6AC7-0B20-FD67-A1BD275903A1}"/>
              </a:ext>
            </a:extLst>
          </p:cNvPr>
          <p:cNvSpPr>
            <a:spLocks noGrp="1"/>
          </p:cNvSpPr>
          <p:nvPr>
            <p:ph type="title"/>
          </p:nvPr>
        </p:nvSpPr>
        <p:spPr/>
        <p:txBody>
          <a:bodyPr/>
          <a:lstStyle/>
          <a:p>
            <a:r>
              <a:rPr kumimoji="1" lang="en-US" altLang="zh-CN" dirty="0"/>
              <a:t>Finding 2. Path #2 is fast except for S/R</a:t>
            </a:r>
            <a:endParaRPr kumimoji="1" lang="zh-CN" altLang="en-US" dirty="0"/>
          </a:p>
        </p:txBody>
      </p:sp>
      <p:sp>
        <p:nvSpPr>
          <p:cNvPr id="3" name="内容占位符 2">
            <a:extLst>
              <a:ext uri="{FF2B5EF4-FFF2-40B4-BE49-F238E27FC236}">
                <a16:creationId xmlns:a16="http://schemas.microsoft.com/office/drawing/2014/main" id="{6E455AFB-43CB-497F-6F25-3F95B578EA17}"/>
              </a:ext>
            </a:extLst>
          </p:cNvPr>
          <p:cNvSpPr>
            <a:spLocks noGrp="1"/>
          </p:cNvSpPr>
          <p:nvPr>
            <p:ph idx="1"/>
          </p:nvPr>
        </p:nvSpPr>
        <p:spPr>
          <a:xfrm>
            <a:off x="457201" y="1212390"/>
            <a:ext cx="4916266" cy="1944216"/>
          </a:xfrm>
        </p:spPr>
        <p:txBody>
          <a:bodyPr>
            <a:normAutofit/>
          </a:bodyPr>
          <a:lstStyle/>
          <a:p>
            <a:r>
              <a:rPr kumimoji="1" lang="en-US" altLang="zh-CN" dirty="0"/>
              <a:t>Communication with the SoC is faster except for the SEND/RECV (S/R)</a:t>
            </a:r>
          </a:p>
          <a:p>
            <a:pPr lvl="1"/>
            <a:r>
              <a:rPr kumimoji="1" lang="en-US" altLang="zh-CN" dirty="0"/>
              <a:t>Due to the reduced PCIe pass (i.e., PCIe0)</a:t>
            </a:r>
          </a:p>
          <a:p>
            <a:pPr lvl="1"/>
            <a:r>
              <a:rPr kumimoji="1" lang="en-US" altLang="zh-CN" dirty="0"/>
              <a:t>SEND/RECV is bottlenecked by the SoC cores</a:t>
            </a:r>
          </a:p>
          <a:p>
            <a:pPr lvl="1"/>
            <a:endParaRPr kumimoji="1" lang="zh-CN" altLang="en-US" dirty="0"/>
          </a:p>
        </p:txBody>
      </p:sp>
      <p:sp>
        <p:nvSpPr>
          <p:cNvPr id="4" name="灯片编号占位符 3">
            <a:extLst>
              <a:ext uri="{FF2B5EF4-FFF2-40B4-BE49-F238E27FC236}">
                <a16:creationId xmlns:a16="http://schemas.microsoft.com/office/drawing/2014/main" id="{E72C3BD2-2E0B-F1F3-C827-88763153C6E1}"/>
              </a:ext>
            </a:extLst>
          </p:cNvPr>
          <p:cNvSpPr>
            <a:spLocks noGrp="1"/>
          </p:cNvSpPr>
          <p:nvPr>
            <p:ph type="sldNum" sz="quarter" idx="12"/>
          </p:nvPr>
        </p:nvSpPr>
        <p:spPr/>
        <p:txBody>
          <a:bodyPr/>
          <a:lstStyle/>
          <a:p>
            <a:fld id="{ADE361C3-C043-4A6E-BDCE-8DA1E7D90A3B}" type="slidenum">
              <a:rPr lang="zh-CN" altLang="en-US" smtClean="0"/>
              <a:pPr/>
              <a:t>156</a:t>
            </a:fld>
            <a:endParaRPr lang="zh-CN" altLang="en-US" dirty="0"/>
          </a:p>
        </p:txBody>
      </p:sp>
      <p:cxnSp>
        <p:nvCxnSpPr>
          <p:cNvPr id="31" name="直线连接符 30">
            <a:extLst>
              <a:ext uri="{FF2B5EF4-FFF2-40B4-BE49-F238E27FC236}">
                <a16:creationId xmlns:a16="http://schemas.microsoft.com/office/drawing/2014/main" id="{DC979C7D-B4E6-CD66-F3E0-093FEEF89120}"/>
              </a:ext>
            </a:extLst>
          </p:cNvPr>
          <p:cNvCxnSpPr>
            <a:cxnSpLocks/>
          </p:cNvCxnSpPr>
          <p:nvPr/>
        </p:nvCxnSpPr>
        <p:spPr>
          <a:xfrm>
            <a:off x="6969866" y="1076086"/>
            <a:ext cx="1879409"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67C40C43-D74A-3640-0086-B57A3E0416BF}"/>
              </a:ext>
            </a:extLst>
          </p:cNvPr>
          <p:cNvCxnSpPr>
            <a:cxnSpLocks/>
          </p:cNvCxnSpPr>
          <p:nvPr/>
        </p:nvCxnSpPr>
        <p:spPr>
          <a:xfrm>
            <a:off x="6969866" y="1635309"/>
            <a:ext cx="1879409" cy="0"/>
          </a:xfrm>
          <a:prstGeom prst="line">
            <a:avLst/>
          </a:prstGeom>
          <a:ln w="12700">
            <a:solidFill>
              <a:schemeClr val="accent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AB96DCDE-9E0A-94BF-E9F7-B5C2D3DF7DA2}"/>
              </a:ext>
            </a:extLst>
          </p:cNvPr>
          <p:cNvCxnSpPr>
            <a:cxnSpLocks/>
          </p:cNvCxnSpPr>
          <p:nvPr/>
        </p:nvCxnSpPr>
        <p:spPr>
          <a:xfrm>
            <a:off x="6969866" y="1959345"/>
            <a:ext cx="1879409" cy="0"/>
          </a:xfrm>
          <a:prstGeom prst="line">
            <a:avLst/>
          </a:prstGeom>
          <a:ln w="12700">
            <a:solidFill>
              <a:schemeClr val="accent6"/>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34ED3B12-DAB6-1B00-8EBC-57BF1BC3EA6A}"/>
              </a:ext>
            </a:extLst>
          </p:cNvPr>
          <p:cNvSpPr txBox="1"/>
          <p:nvPr/>
        </p:nvSpPr>
        <p:spPr>
          <a:xfrm>
            <a:off x="6256987" y="979659"/>
            <a:ext cx="1231337" cy="300082"/>
          </a:xfrm>
          <a:prstGeom prst="rect">
            <a:avLst/>
          </a:prstGeom>
          <a:noFill/>
        </p:spPr>
        <p:txBody>
          <a:bodyPr wrap="square">
            <a:spAutoFit/>
          </a:bodyPr>
          <a:lstStyle/>
          <a:p>
            <a:r>
              <a:rPr kumimoji="1" lang="en-US" altLang="zh-CN" sz="1350" u="sng" dirty="0"/>
              <a:t>Client</a:t>
            </a:r>
            <a:endParaRPr lang="zh-CN" altLang="en-US" sz="1350" u="sng" dirty="0"/>
          </a:p>
        </p:txBody>
      </p:sp>
      <p:sp>
        <p:nvSpPr>
          <p:cNvPr id="35" name="文本框 34">
            <a:extLst>
              <a:ext uri="{FF2B5EF4-FFF2-40B4-BE49-F238E27FC236}">
                <a16:creationId xmlns:a16="http://schemas.microsoft.com/office/drawing/2014/main" id="{4B8AA042-468B-0F6A-0A89-F9B20B3478E1}"/>
              </a:ext>
            </a:extLst>
          </p:cNvPr>
          <p:cNvSpPr txBox="1"/>
          <p:nvPr/>
        </p:nvSpPr>
        <p:spPr>
          <a:xfrm>
            <a:off x="6256987" y="1464929"/>
            <a:ext cx="1231337" cy="300082"/>
          </a:xfrm>
          <a:prstGeom prst="rect">
            <a:avLst/>
          </a:prstGeom>
          <a:noFill/>
        </p:spPr>
        <p:txBody>
          <a:bodyPr wrap="square">
            <a:spAutoFit/>
          </a:bodyPr>
          <a:lstStyle/>
          <a:p>
            <a:r>
              <a:rPr kumimoji="1" lang="en-US" altLang="zh-CN" sz="1350" u="sng" dirty="0"/>
              <a:t>SoC</a:t>
            </a:r>
            <a:endParaRPr lang="zh-CN" altLang="en-US" sz="1350" u="sng" dirty="0"/>
          </a:p>
        </p:txBody>
      </p:sp>
      <p:sp>
        <p:nvSpPr>
          <p:cNvPr id="36" name="文本框 35">
            <a:extLst>
              <a:ext uri="{FF2B5EF4-FFF2-40B4-BE49-F238E27FC236}">
                <a16:creationId xmlns:a16="http://schemas.microsoft.com/office/drawing/2014/main" id="{AD5F689E-7825-A2C0-E214-77D17DB8E536}"/>
              </a:ext>
            </a:extLst>
          </p:cNvPr>
          <p:cNvSpPr txBox="1"/>
          <p:nvPr/>
        </p:nvSpPr>
        <p:spPr>
          <a:xfrm>
            <a:off x="6256987" y="1788965"/>
            <a:ext cx="1231337" cy="300082"/>
          </a:xfrm>
          <a:prstGeom prst="rect">
            <a:avLst/>
          </a:prstGeom>
          <a:noFill/>
        </p:spPr>
        <p:txBody>
          <a:bodyPr wrap="square">
            <a:spAutoFit/>
          </a:bodyPr>
          <a:lstStyle/>
          <a:p>
            <a:r>
              <a:rPr kumimoji="1" lang="en-US" altLang="zh-CN" sz="1350" dirty="0"/>
              <a:t>Host</a:t>
            </a:r>
            <a:endParaRPr lang="zh-CN" altLang="en-US" sz="1350" dirty="0"/>
          </a:p>
        </p:txBody>
      </p:sp>
      <p:cxnSp>
        <p:nvCxnSpPr>
          <p:cNvPr id="37" name="直线箭头连接符 36">
            <a:extLst>
              <a:ext uri="{FF2B5EF4-FFF2-40B4-BE49-F238E27FC236}">
                <a16:creationId xmlns:a16="http://schemas.microsoft.com/office/drawing/2014/main" id="{7638225B-BD5E-B24B-E950-96503E0A8FE6}"/>
              </a:ext>
            </a:extLst>
          </p:cNvPr>
          <p:cNvCxnSpPr>
            <a:cxnSpLocks/>
          </p:cNvCxnSpPr>
          <p:nvPr/>
        </p:nvCxnSpPr>
        <p:spPr>
          <a:xfrm>
            <a:off x="7021656" y="1084449"/>
            <a:ext cx="81104" cy="559262"/>
          </a:xfrm>
          <a:prstGeom prst="straightConnector1">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CC5BC30C-8EE7-1A63-FB9B-995606A05679}"/>
              </a:ext>
            </a:extLst>
          </p:cNvPr>
          <p:cNvCxnSpPr>
            <a:cxnSpLocks/>
          </p:cNvCxnSpPr>
          <p:nvPr/>
        </p:nvCxnSpPr>
        <p:spPr>
          <a:xfrm flipV="1">
            <a:off x="7094536" y="1084209"/>
            <a:ext cx="174425" cy="560247"/>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F4A91E92-7507-22CA-BF73-F079BFC6F525}"/>
              </a:ext>
            </a:extLst>
          </p:cNvPr>
          <p:cNvCxnSpPr>
            <a:cxnSpLocks/>
          </p:cNvCxnSpPr>
          <p:nvPr/>
        </p:nvCxnSpPr>
        <p:spPr>
          <a:xfrm>
            <a:off x="7605344" y="1081879"/>
            <a:ext cx="147767" cy="574061"/>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5087101D-17C2-82B5-C9C6-FDB5DE6B3F17}"/>
              </a:ext>
            </a:extLst>
          </p:cNvPr>
          <p:cNvCxnSpPr>
            <a:cxnSpLocks/>
          </p:cNvCxnSpPr>
          <p:nvPr/>
        </p:nvCxnSpPr>
        <p:spPr>
          <a:xfrm>
            <a:off x="8136397" y="1070294"/>
            <a:ext cx="210912" cy="56501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0386BEE6-FD19-0B80-EAAB-22E37DCDC41B}"/>
              </a:ext>
            </a:extLst>
          </p:cNvPr>
          <p:cNvCxnSpPr>
            <a:cxnSpLocks/>
          </p:cNvCxnSpPr>
          <p:nvPr/>
        </p:nvCxnSpPr>
        <p:spPr>
          <a:xfrm flipV="1">
            <a:off x="8347309" y="1053569"/>
            <a:ext cx="255755" cy="59014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42" name="组合 41">
            <a:extLst>
              <a:ext uri="{FF2B5EF4-FFF2-40B4-BE49-F238E27FC236}">
                <a16:creationId xmlns:a16="http://schemas.microsoft.com/office/drawing/2014/main" id="{ED41D276-9055-C0EC-EC66-CDBCBA011AC6}"/>
              </a:ext>
            </a:extLst>
          </p:cNvPr>
          <p:cNvGrpSpPr/>
          <p:nvPr/>
        </p:nvGrpSpPr>
        <p:grpSpPr>
          <a:xfrm>
            <a:off x="6837693" y="1610360"/>
            <a:ext cx="747291" cy="286232"/>
            <a:chOff x="2199680" y="7880304"/>
            <a:chExt cx="830323" cy="318035"/>
          </a:xfrm>
        </p:grpSpPr>
        <p:sp>
          <p:nvSpPr>
            <p:cNvPr id="49" name="矩形 48">
              <a:extLst>
                <a:ext uri="{FF2B5EF4-FFF2-40B4-BE49-F238E27FC236}">
                  <a16:creationId xmlns:a16="http://schemas.microsoft.com/office/drawing/2014/main" id="{0709D65C-4CFF-167B-50B9-AB98F6BAF97F}"/>
                </a:ext>
              </a:extLst>
            </p:cNvPr>
            <p:cNvSpPr/>
            <p:nvPr/>
          </p:nvSpPr>
          <p:spPr>
            <a:xfrm>
              <a:off x="2221880" y="7944182"/>
              <a:ext cx="511288" cy="180020"/>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60"/>
            </a:p>
          </p:txBody>
        </p:sp>
        <p:sp>
          <p:nvSpPr>
            <p:cNvPr id="50" name="文本框 49">
              <a:extLst>
                <a:ext uri="{FF2B5EF4-FFF2-40B4-BE49-F238E27FC236}">
                  <a16:creationId xmlns:a16="http://schemas.microsoft.com/office/drawing/2014/main" id="{B8E7F547-81B7-CFCE-B7FA-F20609D99960}"/>
                </a:ext>
              </a:extLst>
            </p:cNvPr>
            <p:cNvSpPr txBox="1"/>
            <p:nvPr/>
          </p:nvSpPr>
          <p:spPr>
            <a:xfrm>
              <a:off x="2199680" y="7880304"/>
              <a:ext cx="830323" cy="318035"/>
            </a:xfrm>
            <a:prstGeom prst="rect">
              <a:avLst/>
            </a:prstGeom>
            <a:noFill/>
          </p:spPr>
          <p:txBody>
            <a:bodyPr wrap="square">
              <a:spAutoFit/>
            </a:bodyPr>
            <a:lstStyle/>
            <a:p>
              <a:r>
                <a:rPr kumimoji="1" lang="en-US" altLang="zh-CN" sz="1260" dirty="0"/>
                <a:t>READ</a:t>
              </a:r>
              <a:endParaRPr lang="zh-CN" altLang="en-US" sz="1260" dirty="0"/>
            </a:p>
          </p:txBody>
        </p:sp>
      </p:grpSp>
      <p:sp>
        <p:nvSpPr>
          <p:cNvPr id="48" name="文本框 47">
            <a:extLst>
              <a:ext uri="{FF2B5EF4-FFF2-40B4-BE49-F238E27FC236}">
                <a16:creationId xmlns:a16="http://schemas.microsoft.com/office/drawing/2014/main" id="{35FF0C0E-543C-8435-008C-01BCE8FB2466}"/>
              </a:ext>
            </a:extLst>
          </p:cNvPr>
          <p:cNvSpPr txBox="1"/>
          <p:nvPr/>
        </p:nvSpPr>
        <p:spPr>
          <a:xfrm>
            <a:off x="7450006" y="1617277"/>
            <a:ext cx="747291" cy="286232"/>
          </a:xfrm>
          <a:prstGeom prst="rect">
            <a:avLst/>
          </a:prstGeom>
          <a:noFill/>
        </p:spPr>
        <p:txBody>
          <a:bodyPr wrap="square">
            <a:spAutoFit/>
          </a:bodyPr>
          <a:lstStyle/>
          <a:p>
            <a:r>
              <a:rPr kumimoji="1" lang="en-US" altLang="zh-CN" sz="1260" dirty="0"/>
              <a:t>WRITE</a:t>
            </a:r>
            <a:endParaRPr lang="zh-CN" altLang="en-US" sz="1260" dirty="0"/>
          </a:p>
        </p:txBody>
      </p:sp>
      <p:sp>
        <p:nvSpPr>
          <p:cNvPr id="30" name="文本框 29">
            <a:extLst>
              <a:ext uri="{FF2B5EF4-FFF2-40B4-BE49-F238E27FC236}">
                <a16:creationId xmlns:a16="http://schemas.microsoft.com/office/drawing/2014/main" id="{D3A96E7D-DEEA-F68A-3463-52F8C0EF5C4D}"/>
              </a:ext>
            </a:extLst>
          </p:cNvPr>
          <p:cNvSpPr txBox="1"/>
          <p:nvPr/>
        </p:nvSpPr>
        <p:spPr>
          <a:xfrm>
            <a:off x="6636888" y="621769"/>
            <a:ext cx="2287207" cy="341632"/>
          </a:xfrm>
          <a:prstGeom prst="rect">
            <a:avLst/>
          </a:prstGeom>
          <a:noFill/>
        </p:spPr>
        <p:txBody>
          <a:bodyPr wrap="square">
            <a:spAutoFit/>
          </a:bodyPr>
          <a:lstStyle/>
          <a:p>
            <a:r>
              <a:rPr kumimoji="1" lang="en-US" altLang="zh-CN" sz="1620" b="1" dirty="0"/>
              <a:t>Primitives evaluated</a:t>
            </a:r>
            <a:endParaRPr lang="zh-CN" altLang="en-US" sz="1620" b="1" dirty="0"/>
          </a:p>
        </p:txBody>
      </p:sp>
      <p:sp>
        <p:nvSpPr>
          <p:cNvPr id="65" name="文本框 64">
            <a:extLst>
              <a:ext uri="{FF2B5EF4-FFF2-40B4-BE49-F238E27FC236}">
                <a16:creationId xmlns:a16="http://schemas.microsoft.com/office/drawing/2014/main" id="{3B42E3A2-4AF9-E5AC-1EED-8655EC56813C}"/>
              </a:ext>
            </a:extLst>
          </p:cNvPr>
          <p:cNvSpPr txBox="1"/>
          <p:nvPr/>
        </p:nvSpPr>
        <p:spPr>
          <a:xfrm>
            <a:off x="8141403" y="1618870"/>
            <a:ext cx="703966" cy="286232"/>
          </a:xfrm>
          <a:prstGeom prst="rect">
            <a:avLst/>
          </a:prstGeom>
          <a:noFill/>
        </p:spPr>
        <p:txBody>
          <a:bodyPr wrap="square">
            <a:spAutoFit/>
          </a:bodyPr>
          <a:lstStyle/>
          <a:p>
            <a:r>
              <a:rPr kumimoji="1" lang="en-US" altLang="zh-CN" sz="1260" dirty="0"/>
              <a:t>S/R</a:t>
            </a:r>
            <a:endParaRPr lang="zh-CN" altLang="en-US" sz="1260" dirty="0"/>
          </a:p>
        </p:txBody>
      </p:sp>
      <p:pic>
        <p:nvPicPr>
          <p:cNvPr id="82" name="图片 81">
            <a:extLst>
              <a:ext uri="{FF2B5EF4-FFF2-40B4-BE49-F238E27FC236}">
                <a16:creationId xmlns:a16="http://schemas.microsoft.com/office/drawing/2014/main" id="{B37428EF-113D-C994-1EA2-7AE351D127C2}"/>
              </a:ext>
            </a:extLst>
          </p:cNvPr>
          <p:cNvPicPr>
            <a:picLocks noChangeAspect="1"/>
          </p:cNvPicPr>
          <p:nvPr/>
        </p:nvPicPr>
        <p:blipFill>
          <a:blip r:embed="rId3">
            <a:alphaModFix amt="27000"/>
          </a:blip>
          <a:stretch>
            <a:fillRect/>
          </a:stretch>
        </p:blipFill>
        <p:spPr>
          <a:xfrm>
            <a:off x="522713" y="2922308"/>
            <a:ext cx="1490566" cy="1778349"/>
          </a:xfrm>
          <a:prstGeom prst="rect">
            <a:avLst/>
          </a:prstGeom>
        </p:spPr>
      </p:pic>
      <p:cxnSp>
        <p:nvCxnSpPr>
          <p:cNvPr id="83" name="肘形连接符 82">
            <a:extLst>
              <a:ext uri="{FF2B5EF4-FFF2-40B4-BE49-F238E27FC236}">
                <a16:creationId xmlns:a16="http://schemas.microsoft.com/office/drawing/2014/main" id="{025A1C7D-B424-551B-1AD7-2E3835530163}"/>
              </a:ext>
            </a:extLst>
          </p:cNvPr>
          <p:cNvCxnSpPr>
            <a:cxnSpLocks/>
          </p:cNvCxnSpPr>
          <p:nvPr/>
        </p:nvCxnSpPr>
        <p:spPr>
          <a:xfrm rot="16200000" flipH="1">
            <a:off x="228306" y="3612144"/>
            <a:ext cx="912851" cy="831085"/>
          </a:xfrm>
          <a:prstGeom prst="bentConnector3">
            <a:avLst>
              <a:gd name="adj1" fmla="val 20833"/>
            </a:avLst>
          </a:prstGeom>
          <a:ln w="25400">
            <a:tailEnd type="arrow" w="lg" len="lg"/>
          </a:ln>
        </p:spPr>
        <p:style>
          <a:lnRef idx="1">
            <a:schemeClr val="accent1"/>
          </a:lnRef>
          <a:fillRef idx="0">
            <a:schemeClr val="accent1"/>
          </a:fillRef>
          <a:effectRef idx="0">
            <a:schemeClr val="accent1"/>
          </a:effectRef>
          <a:fontRef idx="minor">
            <a:schemeClr val="tx1"/>
          </a:fontRef>
        </p:style>
      </p:cxnSp>
      <p:pic>
        <p:nvPicPr>
          <p:cNvPr id="84" name="图片 83">
            <a:extLst>
              <a:ext uri="{FF2B5EF4-FFF2-40B4-BE49-F238E27FC236}">
                <a16:creationId xmlns:a16="http://schemas.microsoft.com/office/drawing/2014/main" id="{7E2A10DB-5CE1-117C-23B1-B763970C8A09}"/>
              </a:ext>
            </a:extLst>
          </p:cNvPr>
          <p:cNvPicPr>
            <a:picLocks noChangeAspect="1"/>
          </p:cNvPicPr>
          <p:nvPr/>
        </p:nvPicPr>
        <p:blipFill>
          <a:blip r:embed="rId4">
            <a:alphaModFix amt="27000"/>
          </a:blip>
          <a:stretch>
            <a:fillRect/>
          </a:stretch>
        </p:blipFill>
        <p:spPr>
          <a:xfrm>
            <a:off x="2078086" y="2922308"/>
            <a:ext cx="2916324" cy="1789563"/>
          </a:xfrm>
          <a:prstGeom prst="rect">
            <a:avLst/>
          </a:prstGeom>
        </p:spPr>
      </p:pic>
      <p:cxnSp>
        <p:nvCxnSpPr>
          <p:cNvPr id="85" name="直线连接符 84">
            <a:extLst>
              <a:ext uri="{FF2B5EF4-FFF2-40B4-BE49-F238E27FC236}">
                <a16:creationId xmlns:a16="http://schemas.microsoft.com/office/drawing/2014/main" id="{F4CB8CAB-2FA5-6FB6-75C9-0A01D63E10D0}"/>
              </a:ext>
            </a:extLst>
          </p:cNvPr>
          <p:cNvCxnSpPr/>
          <p:nvPr/>
        </p:nvCxnSpPr>
        <p:spPr>
          <a:xfrm>
            <a:off x="2099852" y="2806970"/>
            <a:ext cx="0" cy="2009023"/>
          </a:xfrm>
          <a:prstGeom prst="line">
            <a:avLst/>
          </a:prstGeom>
          <a:ln w="254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6ED4414A-A0A8-5CE4-1E0B-23179BB822DB}"/>
              </a:ext>
            </a:extLst>
          </p:cNvPr>
          <p:cNvSpPr/>
          <p:nvPr/>
        </p:nvSpPr>
        <p:spPr>
          <a:xfrm>
            <a:off x="193745" y="3440765"/>
            <a:ext cx="657373" cy="453650"/>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7" name="文本框 86">
            <a:extLst>
              <a:ext uri="{FF2B5EF4-FFF2-40B4-BE49-F238E27FC236}">
                <a16:creationId xmlns:a16="http://schemas.microsoft.com/office/drawing/2014/main" id="{E4AD0D67-9BBB-D0E9-34B9-79F9699D8A49}"/>
              </a:ext>
            </a:extLst>
          </p:cNvPr>
          <p:cNvSpPr txBox="1"/>
          <p:nvPr/>
        </p:nvSpPr>
        <p:spPr>
          <a:xfrm>
            <a:off x="30890" y="3597106"/>
            <a:ext cx="918840" cy="327782"/>
          </a:xfrm>
          <a:prstGeom prst="rect">
            <a:avLst/>
          </a:prstGeom>
          <a:noFill/>
        </p:spPr>
        <p:txBody>
          <a:bodyPr wrap="square">
            <a:spAutoFit/>
          </a:bodyPr>
          <a:lstStyle/>
          <a:p>
            <a:pPr algn="ctr"/>
            <a:r>
              <a:rPr kumimoji="1" lang="en-US" altLang="zh-CN" sz="1530" b="1" dirty="0">
                <a:solidFill>
                  <a:srgbClr val="C00000"/>
                </a:solidFill>
              </a:rPr>
              <a:t>WRITE</a:t>
            </a:r>
            <a:endParaRPr lang="zh-CN" altLang="en-US" sz="1530" b="1" u="sng" dirty="0">
              <a:solidFill>
                <a:srgbClr val="C00000"/>
              </a:solidFill>
            </a:endParaRPr>
          </a:p>
        </p:txBody>
      </p:sp>
      <p:pic>
        <p:nvPicPr>
          <p:cNvPr id="88" name="图片 87">
            <a:extLst>
              <a:ext uri="{FF2B5EF4-FFF2-40B4-BE49-F238E27FC236}">
                <a16:creationId xmlns:a16="http://schemas.microsoft.com/office/drawing/2014/main" id="{9F923F6E-B335-8DB8-6352-839FA7E25071}"/>
              </a:ext>
            </a:extLst>
          </p:cNvPr>
          <p:cNvPicPr>
            <a:picLocks noChangeAspect="1"/>
          </p:cNvPicPr>
          <p:nvPr/>
        </p:nvPicPr>
        <p:blipFill>
          <a:blip r:embed="rId5"/>
          <a:stretch>
            <a:fillRect/>
          </a:stretch>
        </p:blipFill>
        <p:spPr>
          <a:xfrm>
            <a:off x="2920640" y="3182927"/>
            <a:ext cx="1101600" cy="776667"/>
          </a:xfrm>
          <a:prstGeom prst="rect">
            <a:avLst/>
          </a:prstGeom>
          <a:solidFill>
            <a:schemeClr val="bg1"/>
          </a:solidFill>
        </p:spPr>
      </p:pic>
      <p:sp>
        <p:nvSpPr>
          <p:cNvPr id="90" name="文本框 89">
            <a:extLst>
              <a:ext uri="{FF2B5EF4-FFF2-40B4-BE49-F238E27FC236}">
                <a16:creationId xmlns:a16="http://schemas.microsoft.com/office/drawing/2014/main" id="{6559D6FE-4B99-9CE1-50BA-74A24B75BD44}"/>
              </a:ext>
            </a:extLst>
          </p:cNvPr>
          <p:cNvSpPr txBox="1"/>
          <p:nvPr/>
        </p:nvSpPr>
        <p:spPr>
          <a:xfrm>
            <a:off x="1331640" y="4859732"/>
            <a:ext cx="2073830" cy="341632"/>
          </a:xfrm>
          <a:prstGeom prst="rect">
            <a:avLst/>
          </a:prstGeom>
          <a:noFill/>
        </p:spPr>
        <p:txBody>
          <a:bodyPr wrap="square">
            <a:spAutoFit/>
          </a:bodyPr>
          <a:lstStyle/>
          <a:p>
            <a:r>
              <a:rPr kumimoji="1" lang="en-US" altLang="zh-CN" sz="1620" b="1" dirty="0"/>
              <a:t>RNIC vs. </a:t>
            </a:r>
            <a:r>
              <a:rPr kumimoji="1" lang="en-US" altLang="zh-CN" sz="1620" b="1" dirty="0" err="1"/>
              <a:t>SmartNIC</a:t>
            </a:r>
            <a:endParaRPr lang="zh-CN" altLang="en-US" sz="1620" b="1" dirty="0"/>
          </a:p>
        </p:txBody>
      </p:sp>
      <p:grpSp>
        <p:nvGrpSpPr>
          <p:cNvPr id="91" name="组合 90">
            <a:extLst>
              <a:ext uri="{FF2B5EF4-FFF2-40B4-BE49-F238E27FC236}">
                <a16:creationId xmlns:a16="http://schemas.microsoft.com/office/drawing/2014/main" id="{27650C9A-51D9-43A4-DDB6-4F78C9A38CD5}"/>
              </a:ext>
            </a:extLst>
          </p:cNvPr>
          <p:cNvGrpSpPr/>
          <p:nvPr/>
        </p:nvGrpSpPr>
        <p:grpSpPr>
          <a:xfrm>
            <a:off x="5250701" y="2118982"/>
            <a:ext cx="3802305" cy="809304"/>
            <a:chOff x="2399744" y="1647911"/>
            <a:chExt cx="1264266" cy="1129113"/>
          </a:xfrm>
        </p:grpSpPr>
        <p:sp>
          <p:nvSpPr>
            <p:cNvPr id="92" name="Rectangle 11">
              <a:extLst>
                <a:ext uri="{FF2B5EF4-FFF2-40B4-BE49-F238E27FC236}">
                  <a16:creationId xmlns:a16="http://schemas.microsoft.com/office/drawing/2014/main" id="{55F67C3D-B4B1-8F13-A9C7-175A1B4E6743}"/>
                </a:ext>
              </a:extLst>
            </p:cNvPr>
            <p:cNvSpPr/>
            <p:nvPr/>
          </p:nvSpPr>
          <p:spPr>
            <a:xfrm>
              <a:off x="2399744" y="1647911"/>
              <a:ext cx="1264266" cy="1129113"/>
            </a:xfrm>
            <a:prstGeom prst="rect">
              <a:avLst/>
            </a:prstGeom>
            <a:solidFill>
              <a:srgbClr val="FFFFE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sp>
          <p:nvSpPr>
            <p:cNvPr id="93" name="文本框 92">
              <a:extLst>
                <a:ext uri="{FF2B5EF4-FFF2-40B4-BE49-F238E27FC236}">
                  <a16:creationId xmlns:a16="http://schemas.microsoft.com/office/drawing/2014/main" id="{F9CD78A1-C69A-44E4-EC76-CE5053912AC4}"/>
                </a:ext>
              </a:extLst>
            </p:cNvPr>
            <p:cNvSpPr txBox="1"/>
            <p:nvPr/>
          </p:nvSpPr>
          <p:spPr>
            <a:xfrm>
              <a:off x="2436429" y="1714205"/>
              <a:ext cx="1177074" cy="94038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1" lang="en-US" altLang="zh-CN" sz="1260" b="1" dirty="0">
                  <a:cs typeface="Consolas" panose="020B0609020204030204" pitchFamily="49" charset="0"/>
                </a:rPr>
                <a:t>Evaluation setup: </a:t>
              </a:r>
            </a:p>
            <a:p>
              <a:pPr algn="l"/>
              <a:r>
                <a:rPr kumimoji="1" lang="en-US" altLang="zh-CN" sz="1260" dirty="0">
                  <a:cs typeface="Consolas" panose="020B0609020204030204" pitchFamily="49" charset="0"/>
                </a:rPr>
                <a:t>ConnectX-6 (RNIC) vs. Bluefield -2 (</a:t>
              </a:r>
              <a:r>
                <a:rPr kumimoji="1" lang="en-US" altLang="zh-CN" sz="1260" dirty="0" err="1">
                  <a:cs typeface="Consolas" panose="020B0609020204030204" pitchFamily="49" charset="0"/>
                </a:rPr>
                <a:t>SmartNIC</a:t>
              </a:r>
              <a:r>
                <a:rPr kumimoji="1" lang="en-US" altLang="zh-CN" sz="1260" dirty="0">
                  <a:cs typeface="Consolas" panose="020B0609020204030204" pitchFamily="49" charset="0"/>
                </a:rPr>
                <a:t>)</a:t>
              </a:r>
            </a:p>
            <a:p>
              <a:pPr algn="l"/>
              <a:r>
                <a:rPr kumimoji="1" lang="en-US" altLang="zh-CN" sz="1260" dirty="0">
                  <a:cs typeface="Consolas" panose="020B0609020204030204" pitchFamily="49" charset="0"/>
                </a:rPr>
                <a:t>Both NICs use the same NIC cores</a:t>
              </a:r>
            </a:p>
          </p:txBody>
        </p:sp>
      </p:grpSp>
      <p:cxnSp>
        <p:nvCxnSpPr>
          <p:cNvPr id="101" name="直线箭头连接符 100">
            <a:extLst>
              <a:ext uri="{FF2B5EF4-FFF2-40B4-BE49-F238E27FC236}">
                <a16:creationId xmlns:a16="http://schemas.microsoft.com/office/drawing/2014/main" id="{D8893B39-8701-E747-8C61-B3FA0280D661}"/>
              </a:ext>
            </a:extLst>
          </p:cNvPr>
          <p:cNvCxnSpPr>
            <a:cxnSpLocks/>
          </p:cNvCxnSpPr>
          <p:nvPr/>
        </p:nvCxnSpPr>
        <p:spPr>
          <a:xfrm>
            <a:off x="2193730" y="3388203"/>
            <a:ext cx="1886730" cy="18033"/>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grpSp>
        <p:nvGrpSpPr>
          <p:cNvPr id="102" name="组合 101">
            <a:extLst>
              <a:ext uri="{FF2B5EF4-FFF2-40B4-BE49-F238E27FC236}">
                <a16:creationId xmlns:a16="http://schemas.microsoft.com/office/drawing/2014/main" id="{CBF237A1-374D-B4FB-61B0-F4E3764F0753}"/>
              </a:ext>
            </a:extLst>
          </p:cNvPr>
          <p:cNvGrpSpPr/>
          <p:nvPr/>
        </p:nvGrpSpPr>
        <p:grpSpPr>
          <a:xfrm>
            <a:off x="2498170" y="3228927"/>
            <a:ext cx="918840" cy="327782"/>
            <a:chOff x="3563336" y="5074683"/>
            <a:chExt cx="1020933" cy="364202"/>
          </a:xfrm>
        </p:grpSpPr>
        <p:sp>
          <p:nvSpPr>
            <p:cNvPr id="103" name="矩形 102">
              <a:extLst>
                <a:ext uri="{FF2B5EF4-FFF2-40B4-BE49-F238E27FC236}">
                  <a16:creationId xmlns:a16="http://schemas.microsoft.com/office/drawing/2014/main" id="{F7E0EE3E-89C4-889C-5CAB-6B4AA57E1E1F}"/>
                </a:ext>
              </a:extLst>
            </p:cNvPr>
            <p:cNvSpPr/>
            <p:nvPr/>
          </p:nvSpPr>
          <p:spPr>
            <a:xfrm>
              <a:off x="3639840" y="5128621"/>
              <a:ext cx="864096" cy="24915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4" name="文本框 103">
              <a:extLst>
                <a:ext uri="{FF2B5EF4-FFF2-40B4-BE49-F238E27FC236}">
                  <a16:creationId xmlns:a16="http://schemas.microsoft.com/office/drawing/2014/main" id="{7ED73518-57D2-95A9-67B2-2F1B2EF3AB9E}"/>
                </a:ext>
              </a:extLst>
            </p:cNvPr>
            <p:cNvSpPr txBox="1"/>
            <p:nvPr/>
          </p:nvSpPr>
          <p:spPr>
            <a:xfrm>
              <a:off x="3563336" y="5074683"/>
              <a:ext cx="1020933" cy="364202"/>
            </a:xfrm>
            <a:prstGeom prst="rect">
              <a:avLst/>
            </a:prstGeom>
            <a:noFill/>
          </p:spPr>
          <p:txBody>
            <a:bodyPr wrap="square">
              <a:spAutoFit/>
            </a:bodyPr>
            <a:lstStyle/>
            <a:p>
              <a:pPr algn="ctr"/>
              <a:r>
                <a:rPr kumimoji="1" lang="en-US" altLang="zh-CN" sz="1530" b="1" dirty="0">
                  <a:solidFill>
                    <a:srgbClr val="C00000"/>
                  </a:solidFill>
                </a:rPr>
                <a:t>Path #2</a:t>
              </a:r>
              <a:endParaRPr lang="zh-CN" altLang="en-US" sz="1530" b="1" u="sng" dirty="0">
                <a:solidFill>
                  <a:srgbClr val="C00000"/>
                </a:solidFill>
              </a:endParaRPr>
            </a:p>
          </p:txBody>
        </p:sp>
      </p:grpSp>
      <p:pic>
        <p:nvPicPr>
          <p:cNvPr id="97" name="图片 96">
            <a:extLst>
              <a:ext uri="{FF2B5EF4-FFF2-40B4-BE49-F238E27FC236}">
                <a16:creationId xmlns:a16="http://schemas.microsoft.com/office/drawing/2014/main" id="{B6B09D48-9695-5B79-ADAA-0ED00E520A23}"/>
              </a:ext>
            </a:extLst>
          </p:cNvPr>
          <p:cNvPicPr>
            <a:picLocks noChangeAspect="1"/>
          </p:cNvPicPr>
          <p:nvPr/>
        </p:nvPicPr>
        <p:blipFill>
          <a:blip r:embed="rId6"/>
          <a:stretch>
            <a:fillRect/>
          </a:stretch>
        </p:blipFill>
        <p:spPr>
          <a:xfrm>
            <a:off x="3280766" y="4108479"/>
            <a:ext cx="741474" cy="304394"/>
          </a:xfrm>
          <a:prstGeom prst="rect">
            <a:avLst/>
          </a:prstGeom>
          <a:solidFill>
            <a:schemeClr val="bg1"/>
          </a:solidFill>
        </p:spPr>
      </p:pic>
      <p:graphicFrame>
        <p:nvGraphicFramePr>
          <p:cNvPr id="110" name="图表 109">
            <a:extLst>
              <a:ext uri="{FF2B5EF4-FFF2-40B4-BE49-F238E27FC236}">
                <a16:creationId xmlns:a16="http://schemas.microsoft.com/office/drawing/2014/main" id="{2B6FA972-FCCE-4E73-A6DF-D974C7924C47}"/>
              </a:ext>
            </a:extLst>
          </p:cNvPr>
          <p:cNvGraphicFramePr/>
          <p:nvPr/>
        </p:nvGraphicFramePr>
        <p:xfrm>
          <a:off x="5651322" y="3200817"/>
          <a:ext cx="3239265" cy="2058331"/>
        </p:xfrm>
        <a:graphic>
          <a:graphicData uri="http://schemas.openxmlformats.org/drawingml/2006/chart">
            <c:chart xmlns:c="http://schemas.openxmlformats.org/drawingml/2006/chart" xmlns:r="http://schemas.openxmlformats.org/officeDocument/2006/relationships" r:id="rId7"/>
          </a:graphicData>
        </a:graphic>
      </p:graphicFrame>
      <p:sp>
        <p:nvSpPr>
          <p:cNvPr id="111" name="文本框 110">
            <a:extLst>
              <a:ext uri="{FF2B5EF4-FFF2-40B4-BE49-F238E27FC236}">
                <a16:creationId xmlns:a16="http://schemas.microsoft.com/office/drawing/2014/main" id="{7D67AD59-F38E-4554-3CC5-33572CFB70C7}"/>
              </a:ext>
            </a:extLst>
          </p:cNvPr>
          <p:cNvSpPr txBox="1"/>
          <p:nvPr/>
        </p:nvSpPr>
        <p:spPr>
          <a:xfrm>
            <a:off x="5616875" y="3200818"/>
            <a:ext cx="1397962" cy="286232"/>
          </a:xfrm>
          <a:prstGeom prst="rect">
            <a:avLst/>
          </a:prstGeom>
          <a:solidFill>
            <a:schemeClr val="bg1"/>
          </a:solidFill>
        </p:spPr>
        <p:txBody>
          <a:bodyPr wrap="square">
            <a:spAutoFit/>
          </a:bodyPr>
          <a:lstStyle/>
          <a:p>
            <a:r>
              <a:rPr kumimoji="1" lang="en-US" altLang="zh-CN" sz="1260" b="1" dirty="0"/>
              <a:t>Latency (us)</a:t>
            </a:r>
            <a:endParaRPr lang="zh-CN" altLang="en-US" sz="1260" b="1" dirty="0"/>
          </a:p>
        </p:txBody>
      </p:sp>
      <p:sp>
        <p:nvSpPr>
          <p:cNvPr id="113" name="矩形 112">
            <a:extLst>
              <a:ext uri="{FF2B5EF4-FFF2-40B4-BE49-F238E27FC236}">
                <a16:creationId xmlns:a16="http://schemas.microsoft.com/office/drawing/2014/main" id="{B44DBA66-4B8B-9C83-0B16-25C7F2B46D6C}"/>
              </a:ext>
            </a:extLst>
          </p:cNvPr>
          <p:cNvSpPr/>
          <p:nvPr/>
        </p:nvSpPr>
        <p:spPr>
          <a:xfrm>
            <a:off x="3920211" y="3098430"/>
            <a:ext cx="221339" cy="1100332"/>
          </a:xfrm>
          <a:prstGeom prst="rect">
            <a:avLst/>
          </a:pr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14" name="文本框 113">
            <a:extLst>
              <a:ext uri="{FF2B5EF4-FFF2-40B4-BE49-F238E27FC236}">
                <a16:creationId xmlns:a16="http://schemas.microsoft.com/office/drawing/2014/main" id="{614BD489-9EFF-A627-637B-5844964AB77A}"/>
              </a:ext>
            </a:extLst>
          </p:cNvPr>
          <p:cNvSpPr txBox="1"/>
          <p:nvPr/>
        </p:nvSpPr>
        <p:spPr>
          <a:xfrm>
            <a:off x="3505203" y="4735082"/>
            <a:ext cx="2133595" cy="590931"/>
          </a:xfrm>
          <a:prstGeom prst="rect">
            <a:avLst/>
          </a:prstGeom>
          <a:solidFill>
            <a:schemeClr val="bg1"/>
          </a:solidFill>
        </p:spPr>
        <p:txBody>
          <a:bodyPr wrap="square">
            <a:spAutoFit/>
          </a:bodyPr>
          <a:lstStyle/>
          <a:p>
            <a:pPr algn="ctr"/>
            <a:r>
              <a:rPr kumimoji="1" lang="en-US" altLang="zh-CN" sz="1620" dirty="0"/>
              <a:t>Fast interconnect</a:t>
            </a:r>
          </a:p>
          <a:p>
            <a:pPr algn="ctr"/>
            <a:r>
              <a:rPr kumimoji="1" lang="en-US" altLang="zh-CN" sz="1620" dirty="0"/>
              <a:t>other than PCIe</a:t>
            </a:r>
          </a:p>
        </p:txBody>
      </p:sp>
      <p:cxnSp>
        <p:nvCxnSpPr>
          <p:cNvPr id="115" name="直线箭头连接符 114">
            <a:extLst>
              <a:ext uri="{FF2B5EF4-FFF2-40B4-BE49-F238E27FC236}">
                <a16:creationId xmlns:a16="http://schemas.microsoft.com/office/drawing/2014/main" id="{59C66A61-5774-84A9-AA44-C42AB73323BE}"/>
              </a:ext>
            </a:extLst>
          </p:cNvPr>
          <p:cNvCxnSpPr>
            <a:cxnSpLocks/>
          </p:cNvCxnSpPr>
          <p:nvPr/>
        </p:nvCxnSpPr>
        <p:spPr>
          <a:xfrm flipH="1" flipV="1">
            <a:off x="4022240" y="3959593"/>
            <a:ext cx="355338" cy="85640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5" name="下箭头 4">
            <a:extLst>
              <a:ext uri="{FF2B5EF4-FFF2-40B4-BE49-F238E27FC236}">
                <a16:creationId xmlns:a16="http://schemas.microsoft.com/office/drawing/2014/main" id="{37CF339B-B95A-12A8-78F4-2D1312D2A942}"/>
              </a:ext>
            </a:extLst>
          </p:cNvPr>
          <p:cNvSpPr/>
          <p:nvPr/>
        </p:nvSpPr>
        <p:spPr>
          <a:xfrm>
            <a:off x="6391557" y="3887120"/>
            <a:ext cx="245331" cy="167694"/>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6" name="下箭头 5">
            <a:extLst>
              <a:ext uri="{FF2B5EF4-FFF2-40B4-BE49-F238E27FC236}">
                <a16:creationId xmlns:a16="http://schemas.microsoft.com/office/drawing/2014/main" id="{9753F06A-A123-B613-953F-44D3C0C3D143}"/>
              </a:ext>
            </a:extLst>
          </p:cNvPr>
          <p:cNvSpPr/>
          <p:nvPr/>
        </p:nvSpPr>
        <p:spPr>
          <a:xfrm>
            <a:off x="7360013" y="3894416"/>
            <a:ext cx="245331" cy="167694"/>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89" name="肘形连接符 88">
            <a:extLst>
              <a:ext uri="{FF2B5EF4-FFF2-40B4-BE49-F238E27FC236}">
                <a16:creationId xmlns:a16="http://schemas.microsoft.com/office/drawing/2014/main" id="{3B5B7BC6-C7B1-3CF5-F35D-859937ED138D}"/>
              </a:ext>
            </a:extLst>
          </p:cNvPr>
          <p:cNvCxnSpPr>
            <a:cxnSpLocks/>
          </p:cNvCxnSpPr>
          <p:nvPr/>
        </p:nvCxnSpPr>
        <p:spPr>
          <a:xfrm>
            <a:off x="2175297" y="3730534"/>
            <a:ext cx="1241713" cy="876760"/>
          </a:xfrm>
          <a:prstGeom prst="bentConnector3">
            <a:avLst>
              <a:gd name="adj1" fmla="val 100155"/>
            </a:avLst>
          </a:prstGeom>
          <a:ln w="25400">
            <a:tailEnd type="arrow" w="lg" len="lg"/>
          </a:ln>
        </p:spPr>
        <p:style>
          <a:lnRef idx="1">
            <a:schemeClr val="accent1"/>
          </a:lnRef>
          <a:fillRef idx="0">
            <a:schemeClr val="accent1"/>
          </a:fillRef>
          <a:effectRef idx="0">
            <a:schemeClr val="accent1"/>
          </a:effectRef>
          <a:fontRef idx="minor">
            <a:schemeClr val="tx1"/>
          </a:fontRef>
        </p:style>
      </p:cxnSp>
      <p:grpSp>
        <p:nvGrpSpPr>
          <p:cNvPr id="105" name="组合 104">
            <a:extLst>
              <a:ext uri="{FF2B5EF4-FFF2-40B4-BE49-F238E27FC236}">
                <a16:creationId xmlns:a16="http://schemas.microsoft.com/office/drawing/2014/main" id="{A2E4AFEF-FB6F-612F-8622-6623D9CEF55C}"/>
              </a:ext>
            </a:extLst>
          </p:cNvPr>
          <p:cNvGrpSpPr/>
          <p:nvPr/>
        </p:nvGrpSpPr>
        <p:grpSpPr>
          <a:xfrm>
            <a:off x="2498170" y="3558903"/>
            <a:ext cx="918840" cy="327782"/>
            <a:chOff x="3563336" y="5074683"/>
            <a:chExt cx="1020933" cy="364202"/>
          </a:xfrm>
        </p:grpSpPr>
        <p:sp>
          <p:nvSpPr>
            <p:cNvPr id="106" name="矩形 105">
              <a:extLst>
                <a:ext uri="{FF2B5EF4-FFF2-40B4-BE49-F238E27FC236}">
                  <a16:creationId xmlns:a16="http://schemas.microsoft.com/office/drawing/2014/main" id="{33228D66-BAE6-72DC-2ABC-7325C54F73B1}"/>
                </a:ext>
              </a:extLst>
            </p:cNvPr>
            <p:cNvSpPr/>
            <p:nvPr/>
          </p:nvSpPr>
          <p:spPr>
            <a:xfrm>
              <a:off x="3639840" y="5128621"/>
              <a:ext cx="864096" cy="24915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7" name="文本框 106">
              <a:extLst>
                <a:ext uri="{FF2B5EF4-FFF2-40B4-BE49-F238E27FC236}">
                  <a16:creationId xmlns:a16="http://schemas.microsoft.com/office/drawing/2014/main" id="{8E67EA6B-FA45-6C12-7820-4108C5227459}"/>
                </a:ext>
              </a:extLst>
            </p:cNvPr>
            <p:cNvSpPr txBox="1"/>
            <p:nvPr/>
          </p:nvSpPr>
          <p:spPr>
            <a:xfrm>
              <a:off x="3563336" y="5074683"/>
              <a:ext cx="1020933" cy="364202"/>
            </a:xfrm>
            <a:prstGeom prst="rect">
              <a:avLst/>
            </a:prstGeom>
            <a:noFill/>
          </p:spPr>
          <p:txBody>
            <a:bodyPr wrap="square">
              <a:spAutoFit/>
            </a:bodyPr>
            <a:lstStyle/>
            <a:p>
              <a:pPr algn="ctr"/>
              <a:r>
                <a:rPr kumimoji="1" lang="en-US" altLang="zh-CN" sz="1530" b="1" dirty="0">
                  <a:solidFill>
                    <a:srgbClr val="C00000"/>
                  </a:solidFill>
                </a:rPr>
                <a:t>Path #1</a:t>
              </a:r>
              <a:endParaRPr lang="zh-CN" altLang="en-US" sz="1530" b="1" u="sng" dirty="0">
                <a:solidFill>
                  <a:srgbClr val="C00000"/>
                </a:solidFill>
              </a:endParaRPr>
            </a:p>
          </p:txBody>
        </p:sp>
      </p:grpSp>
      <p:sp>
        <p:nvSpPr>
          <p:cNvPr id="8" name="文本框 7">
            <a:extLst>
              <a:ext uri="{FF2B5EF4-FFF2-40B4-BE49-F238E27FC236}">
                <a16:creationId xmlns:a16="http://schemas.microsoft.com/office/drawing/2014/main" id="{83BE7193-61BF-EA5D-A170-D04C7F95176A}"/>
              </a:ext>
            </a:extLst>
          </p:cNvPr>
          <p:cNvSpPr txBox="1"/>
          <p:nvPr/>
        </p:nvSpPr>
        <p:spPr>
          <a:xfrm>
            <a:off x="6710638" y="4356300"/>
            <a:ext cx="1231337" cy="286232"/>
          </a:xfrm>
          <a:prstGeom prst="rect">
            <a:avLst/>
          </a:prstGeom>
          <a:solidFill>
            <a:schemeClr val="bg1"/>
          </a:solidFill>
        </p:spPr>
        <p:txBody>
          <a:bodyPr wrap="square">
            <a:spAutoFit/>
          </a:bodyPr>
          <a:lstStyle/>
          <a:p>
            <a:pPr algn="ctr"/>
            <a:r>
              <a:rPr kumimoji="1" lang="en-US" altLang="zh-CN" sz="1260" dirty="0"/>
              <a:t>Payload: 64B</a:t>
            </a:r>
          </a:p>
        </p:txBody>
      </p:sp>
    </p:spTree>
    <p:extLst>
      <p:ext uri="{BB962C8B-B14F-4D97-AF65-F5344CB8AC3E}">
        <p14:creationId xmlns:p14="http://schemas.microsoft.com/office/powerpoint/2010/main" val="9458701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43D10D-A851-3453-541A-09768015E71D}"/>
              </a:ext>
            </a:extLst>
          </p:cNvPr>
          <p:cNvSpPr>
            <a:spLocks noGrp="1"/>
          </p:cNvSpPr>
          <p:nvPr>
            <p:ph type="title"/>
          </p:nvPr>
        </p:nvSpPr>
        <p:spPr/>
        <p:txBody>
          <a:bodyPr/>
          <a:lstStyle/>
          <a:p>
            <a:r>
              <a:rPr kumimoji="1" lang="en-US" altLang="zh-CN" dirty="0"/>
              <a:t>Finding 3. Anomalies exist paths involving SoC</a:t>
            </a:r>
            <a:endParaRPr kumimoji="1" lang="zh-CN" altLang="en-US" dirty="0"/>
          </a:p>
        </p:txBody>
      </p:sp>
      <p:sp>
        <p:nvSpPr>
          <p:cNvPr id="3" name="内容占位符 2">
            <a:extLst>
              <a:ext uri="{FF2B5EF4-FFF2-40B4-BE49-F238E27FC236}">
                <a16:creationId xmlns:a16="http://schemas.microsoft.com/office/drawing/2014/main" id="{4916636E-BB75-9EB4-BEAF-50D8868EC6EE}"/>
              </a:ext>
            </a:extLst>
          </p:cNvPr>
          <p:cNvSpPr>
            <a:spLocks noGrp="1"/>
          </p:cNvSpPr>
          <p:nvPr>
            <p:ph idx="1"/>
          </p:nvPr>
        </p:nvSpPr>
        <p:spPr>
          <a:xfrm>
            <a:off x="457200" y="1212391"/>
            <a:ext cx="8229600" cy="1586526"/>
          </a:xfrm>
        </p:spPr>
        <p:txBody>
          <a:bodyPr>
            <a:normAutofit lnSpcReduction="10000"/>
          </a:bodyPr>
          <a:lstStyle/>
          <a:p>
            <a:r>
              <a:rPr kumimoji="1" lang="en-US" altLang="zh-CN" dirty="0"/>
              <a:t>Example. Degraded bandwidth (for READ) with large data transfer </a:t>
            </a:r>
          </a:p>
          <a:p>
            <a:pPr lvl="1"/>
            <a:r>
              <a:rPr kumimoji="1" lang="en-US" altLang="zh-CN" dirty="0"/>
              <a:t>Observation: SoC supports a smaller PCIe MTU than host </a:t>
            </a:r>
          </a:p>
          <a:p>
            <a:pPr lvl="1"/>
            <a:r>
              <a:rPr kumimoji="1" lang="en-US" altLang="zh-CN" dirty="0"/>
              <a:t>Result: more PCIe packets processed, may cause </a:t>
            </a:r>
            <a:r>
              <a:rPr kumimoji="1" lang="en-US" altLang="zh-CN" dirty="0" err="1"/>
              <a:t>HoL</a:t>
            </a:r>
            <a:r>
              <a:rPr kumimoji="1" lang="en-US" altLang="zh-CN" dirty="0"/>
              <a:t> </a:t>
            </a:r>
          </a:p>
          <a:p>
            <a:r>
              <a:rPr kumimoji="1" lang="en-US" altLang="zh-CN" dirty="0"/>
              <a:t>Advice: </a:t>
            </a:r>
            <a:r>
              <a:rPr lang="en" altLang="zh-CN" sz="1620" dirty="0">
                <a:latin typeface="NimbusRomNo9L"/>
              </a:rPr>
              <a:t>proactively segmented large READ</a:t>
            </a:r>
            <a:endParaRPr lang="en" altLang="zh-CN" dirty="0"/>
          </a:p>
          <a:p>
            <a:endParaRPr kumimoji="1" lang="zh-CN" altLang="en-US" dirty="0"/>
          </a:p>
          <a:p>
            <a:endParaRPr kumimoji="1" lang="en-US" altLang="zh-CN" dirty="0"/>
          </a:p>
          <a:p>
            <a:endParaRPr kumimoji="1" lang="en-US" altLang="zh-CN" dirty="0"/>
          </a:p>
        </p:txBody>
      </p:sp>
      <p:sp>
        <p:nvSpPr>
          <p:cNvPr id="4" name="灯片编号占位符 3">
            <a:extLst>
              <a:ext uri="{FF2B5EF4-FFF2-40B4-BE49-F238E27FC236}">
                <a16:creationId xmlns:a16="http://schemas.microsoft.com/office/drawing/2014/main" id="{EFACC531-2DD2-0A53-22F1-1E764FCEF6B4}"/>
              </a:ext>
            </a:extLst>
          </p:cNvPr>
          <p:cNvSpPr>
            <a:spLocks noGrp="1"/>
          </p:cNvSpPr>
          <p:nvPr>
            <p:ph type="sldNum" sz="quarter" idx="12"/>
          </p:nvPr>
        </p:nvSpPr>
        <p:spPr/>
        <p:txBody>
          <a:bodyPr/>
          <a:lstStyle/>
          <a:p>
            <a:fld id="{ADE361C3-C043-4A6E-BDCE-8DA1E7D90A3B}" type="slidenum">
              <a:rPr lang="zh-CN" altLang="en-US" smtClean="0"/>
              <a:pPr/>
              <a:t>157</a:t>
            </a:fld>
            <a:endParaRPr lang="zh-CN" altLang="en-US" dirty="0"/>
          </a:p>
        </p:txBody>
      </p:sp>
      <p:graphicFrame>
        <p:nvGraphicFramePr>
          <p:cNvPr id="5" name="表格 5">
            <a:extLst>
              <a:ext uri="{FF2B5EF4-FFF2-40B4-BE49-F238E27FC236}">
                <a16:creationId xmlns:a16="http://schemas.microsoft.com/office/drawing/2014/main" id="{3A7CC072-C166-A3A1-E7CA-0DF6009B588E}"/>
              </a:ext>
            </a:extLst>
          </p:cNvPr>
          <p:cNvGraphicFramePr>
            <a:graphicFrameLocks noGrp="1"/>
          </p:cNvGraphicFramePr>
          <p:nvPr/>
        </p:nvGraphicFramePr>
        <p:xfrm>
          <a:off x="4896036" y="2513525"/>
          <a:ext cx="3946693" cy="537398"/>
        </p:xfrm>
        <a:graphic>
          <a:graphicData uri="http://schemas.openxmlformats.org/drawingml/2006/table">
            <a:tbl>
              <a:tblPr firstRow="1" bandRow="1">
                <a:effectLst>
                  <a:outerShdw blurRad="63500" sx="102000" sy="102000" algn="ctr" rotWithShape="0">
                    <a:prstClr val="black">
                      <a:alpha val="40000"/>
                    </a:prstClr>
                  </a:outerShdw>
                </a:effectLst>
                <a:tableStyleId>{2D5ABB26-0587-4C30-8999-92F81FD0307C}</a:tableStyleId>
              </a:tblPr>
              <a:tblGrid>
                <a:gridCol w="1397787">
                  <a:extLst>
                    <a:ext uri="{9D8B030D-6E8A-4147-A177-3AD203B41FA5}">
                      <a16:colId xmlns:a16="http://schemas.microsoft.com/office/drawing/2014/main" val="3787013270"/>
                    </a:ext>
                  </a:extLst>
                </a:gridCol>
                <a:gridCol w="1233342">
                  <a:extLst>
                    <a:ext uri="{9D8B030D-6E8A-4147-A177-3AD203B41FA5}">
                      <a16:colId xmlns:a16="http://schemas.microsoft.com/office/drawing/2014/main" val="1915222947"/>
                    </a:ext>
                  </a:extLst>
                </a:gridCol>
                <a:gridCol w="1315564">
                  <a:extLst>
                    <a:ext uri="{9D8B030D-6E8A-4147-A177-3AD203B41FA5}">
                      <a16:colId xmlns:a16="http://schemas.microsoft.com/office/drawing/2014/main" val="3683160664"/>
                    </a:ext>
                  </a:extLst>
                </a:gridCol>
              </a:tblGrid>
              <a:tr h="274320">
                <a:tc>
                  <a:txBody>
                    <a:bodyPr/>
                    <a:lstStyle/>
                    <a:p>
                      <a:pPr algn="ctr"/>
                      <a:r>
                        <a:rPr lang="zh-CN" altLang="en-US" sz="1300" b="1" dirty="0">
                          <a:solidFill>
                            <a:schemeClr val="bg1"/>
                          </a:solidFill>
                          <a:effectLst/>
                          <a:latin typeface="Arial" panose="020B0604020202020204" pitchFamily="34" charset="0"/>
                          <a:ea typeface="Microsoft YaHei" panose="020B0503020204020204" pitchFamily="34" charset="-122"/>
                          <a:cs typeface="Arial" panose="020B0604020202020204" pitchFamily="34" charset="0"/>
                        </a:rPr>
                        <a:t>                                                                     </a:t>
                      </a:r>
                      <a:endParaRPr lang="en" sz="1300" dirty="0">
                        <a:solidFill>
                          <a:schemeClr val="bg1"/>
                        </a:solidFill>
                        <a:effectLst/>
                        <a:latin typeface="Arial" panose="020B0604020202020204" pitchFamily="34" charset="0"/>
                        <a:ea typeface="Helvetica Neue" panose="02000503000000020004" pitchFamily="2" charset="0"/>
                        <a:cs typeface="Arial" panose="020B0604020202020204" pitchFamily="34" charset="0"/>
                      </a:endParaRPr>
                    </a:p>
                  </a:txBody>
                  <a:tcPr marL="82296" marR="82296" marT="41148" marB="41148"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 sz="1300" b="1" dirty="0">
                          <a:solidFill>
                            <a:schemeClr val="bg1"/>
                          </a:solidFill>
                          <a:effectLst/>
                          <a:latin typeface="Arial" panose="020B0604020202020204" pitchFamily="34" charset="0"/>
                          <a:ea typeface="Helvetica Neue" panose="02000503000000020004" pitchFamily="2" charset="0"/>
                          <a:cs typeface="Arial" panose="020B0604020202020204" pitchFamily="34" charset="0"/>
                        </a:rPr>
                        <a:t>Host</a:t>
                      </a:r>
                    </a:p>
                  </a:txBody>
                  <a:tcPr marL="82296" marR="82296" marT="41148" marB="41148"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tc>
                  <a:txBody>
                    <a:bodyPr/>
                    <a:lstStyle/>
                    <a:p>
                      <a:pPr algn="ctr"/>
                      <a:r>
                        <a:rPr lang="en" sz="1300" b="1" dirty="0">
                          <a:solidFill>
                            <a:schemeClr val="bg1"/>
                          </a:solidFill>
                          <a:effectLst/>
                          <a:latin typeface="Arial" panose="020B0604020202020204" pitchFamily="34" charset="0"/>
                          <a:ea typeface="Helvetica Neue" panose="02000503000000020004" pitchFamily="2" charset="0"/>
                          <a:cs typeface="Arial" panose="020B0604020202020204" pitchFamily="34" charset="0"/>
                        </a:rPr>
                        <a:t>SoC </a:t>
                      </a:r>
                    </a:p>
                  </a:txBody>
                  <a:tcPr marL="82296" marR="82296" marT="41148" marB="41148"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278074788"/>
                  </a:ext>
                </a:extLst>
              </a:tr>
              <a:tr h="256982">
                <a:tc>
                  <a:txBody>
                    <a:bodyPr/>
                    <a:lstStyle/>
                    <a:p>
                      <a:pPr algn="ctr"/>
                      <a:r>
                        <a:rPr lang="en" sz="1300" b="0" dirty="0">
                          <a:effectLst/>
                          <a:latin typeface="Arial" panose="020B0604020202020204" pitchFamily="34" charset="0"/>
                          <a:ea typeface="Helvetica Neue" panose="02000503000000020004" pitchFamily="2" charset="0"/>
                          <a:cs typeface="Arial" panose="020B0604020202020204" pitchFamily="34" charset="0"/>
                        </a:rPr>
                        <a:t>PCIe MTU</a:t>
                      </a:r>
                    </a:p>
                  </a:txBody>
                  <a:tcPr marL="0" marR="0"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en" sz="1300" dirty="0">
                          <a:effectLst/>
                          <a:latin typeface="Arial" panose="020B0604020202020204" pitchFamily="34" charset="0"/>
                          <a:ea typeface="Helvetica Neue" panose="02000503000000020004" pitchFamily="2" charset="0"/>
                          <a:cs typeface="Arial" panose="020B0604020202020204" pitchFamily="34" charset="0"/>
                        </a:rPr>
                        <a:t>512B</a:t>
                      </a:r>
                    </a:p>
                  </a:txBody>
                  <a:tcPr marL="0" marR="0"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tc>
                  <a:txBody>
                    <a:bodyPr/>
                    <a:lstStyle/>
                    <a:p>
                      <a:pPr algn="ctr"/>
                      <a:r>
                        <a:rPr lang="en" sz="1300" dirty="0">
                          <a:effectLst/>
                          <a:latin typeface="Arial" panose="020B0604020202020204" pitchFamily="34" charset="0"/>
                          <a:ea typeface="Helvetica Neue" panose="02000503000000020004" pitchFamily="2" charset="0"/>
                          <a:cs typeface="Arial" panose="020B0604020202020204" pitchFamily="34" charset="0"/>
                        </a:rPr>
                        <a:t>128B</a:t>
                      </a:r>
                    </a:p>
                  </a:txBody>
                  <a:tcPr marL="0" marR="0" marT="0" marB="0" anchor="ct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8995956"/>
                  </a:ext>
                </a:extLst>
              </a:tr>
            </a:tbl>
          </a:graphicData>
        </a:graphic>
      </p:graphicFrame>
      <p:cxnSp>
        <p:nvCxnSpPr>
          <p:cNvPr id="6" name="直线连接符 5">
            <a:extLst>
              <a:ext uri="{FF2B5EF4-FFF2-40B4-BE49-F238E27FC236}">
                <a16:creationId xmlns:a16="http://schemas.microsoft.com/office/drawing/2014/main" id="{D67EA911-ED20-41B0-7561-0393420AFC49}"/>
              </a:ext>
            </a:extLst>
          </p:cNvPr>
          <p:cNvCxnSpPr>
            <a:cxnSpLocks/>
          </p:cNvCxnSpPr>
          <p:nvPr/>
        </p:nvCxnSpPr>
        <p:spPr>
          <a:xfrm>
            <a:off x="7776000" y="1076086"/>
            <a:ext cx="11664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0F5ABD70-F8F1-61CD-A256-78A9D878EE46}"/>
              </a:ext>
            </a:extLst>
          </p:cNvPr>
          <p:cNvCxnSpPr>
            <a:cxnSpLocks/>
          </p:cNvCxnSpPr>
          <p:nvPr/>
        </p:nvCxnSpPr>
        <p:spPr>
          <a:xfrm>
            <a:off x="7776000" y="1635309"/>
            <a:ext cx="1166400" cy="0"/>
          </a:xfrm>
          <a:prstGeom prst="line">
            <a:avLst/>
          </a:prstGeom>
          <a:ln w="12700">
            <a:solidFill>
              <a:schemeClr val="accent6"/>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8" name="直线连接符 7">
            <a:extLst>
              <a:ext uri="{FF2B5EF4-FFF2-40B4-BE49-F238E27FC236}">
                <a16:creationId xmlns:a16="http://schemas.microsoft.com/office/drawing/2014/main" id="{BFBDF1F8-0E3A-D01C-3DE6-481BA264A0D0}"/>
              </a:ext>
            </a:extLst>
          </p:cNvPr>
          <p:cNvCxnSpPr>
            <a:cxnSpLocks/>
          </p:cNvCxnSpPr>
          <p:nvPr/>
        </p:nvCxnSpPr>
        <p:spPr>
          <a:xfrm>
            <a:off x="7776000" y="1959345"/>
            <a:ext cx="1166400" cy="0"/>
          </a:xfrm>
          <a:prstGeom prst="line">
            <a:avLst/>
          </a:prstGeom>
          <a:ln w="12700">
            <a:solidFill>
              <a:schemeClr val="accent6"/>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14E3E52A-295C-0C92-5DAA-CAF305C2C7FB}"/>
              </a:ext>
            </a:extLst>
          </p:cNvPr>
          <p:cNvSpPr txBox="1"/>
          <p:nvPr/>
        </p:nvSpPr>
        <p:spPr>
          <a:xfrm>
            <a:off x="7293902" y="979659"/>
            <a:ext cx="1231337" cy="300082"/>
          </a:xfrm>
          <a:prstGeom prst="rect">
            <a:avLst/>
          </a:prstGeom>
          <a:noFill/>
        </p:spPr>
        <p:txBody>
          <a:bodyPr wrap="square">
            <a:spAutoFit/>
          </a:bodyPr>
          <a:lstStyle/>
          <a:p>
            <a:r>
              <a:rPr kumimoji="1" lang="en-US" altLang="zh-CN" sz="1350" u="sng" dirty="0"/>
              <a:t>Client</a:t>
            </a:r>
            <a:endParaRPr lang="zh-CN" altLang="en-US" sz="1350" u="sng" dirty="0"/>
          </a:p>
        </p:txBody>
      </p:sp>
      <p:sp>
        <p:nvSpPr>
          <p:cNvPr id="10" name="文本框 9">
            <a:extLst>
              <a:ext uri="{FF2B5EF4-FFF2-40B4-BE49-F238E27FC236}">
                <a16:creationId xmlns:a16="http://schemas.microsoft.com/office/drawing/2014/main" id="{4F756F26-2413-A344-91B0-1264AA8058B2}"/>
              </a:ext>
            </a:extLst>
          </p:cNvPr>
          <p:cNvSpPr txBox="1"/>
          <p:nvPr/>
        </p:nvSpPr>
        <p:spPr>
          <a:xfrm>
            <a:off x="7293902" y="1464929"/>
            <a:ext cx="1231337" cy="300082"/>
          </a:xfrm>
          <a:prstGeom prst="rect">
            <a:avLst/>
          </a:prstGeom>
          <a:noFill/>
        </p:spPr>
        <p:txBody>
          <a:bodyPr wrap="square">
            <a:spAutoFit/>
          </a:bodyPr>
          <a:lstStyle/>
          <a:p>
            <a:r>
              <a:rPr kumimoji="1" lang="en-US" altLang="zh-CN" sz="1350" u="sng" dirty="0"/>
              <a:t>SoC</a:t>
            </a:r>
            <a:endParaRPr lang="zh-CN" altLang="en-US" sz="1350" u="sng" dirty="0"/>
          </a:p>
        </p:txBody>
      </p:sp>
      <p:sp>
        <p:nvSpPr>
          <p:cNvPr id="11" name="文本框 10">
            <a:extLst>
              <a:ext uri="{FF2B5EF4-FFF2-40B4-BE49-F238E27FC236}">
                <a16:creationId xmlns:a16="http://schemas.microsoft.com/office/drawing/2014/main" id="{5ED64AF9-7C91-1364-72D6-45899136A2C3}"/>
              </a:ext>
            </a:extLst>
          </p:cNvPr>
          <p:cNvSpPr txBox="1"/>
          <p:nvPr/>
        </p:nvSpPr>
        <p:spPr>
          <a:xfrm>
            <a:off x="7293902" y="1788965"/>
            <a:ext cx="1231337" cy="300082"/>
          </a:xfrm>
          <a:prstGeom prst="rect">
            <a:avLst/>
          </a:prstGeom>
          <a:noFill/>
        </p:spPr>
        <p:txBody>
          <a:bodyPr wrap="square">
            <a:spAutoFit/>
          </a:bodyPr>
          <a:lstStyle/>
          <a:p>
            <a:r>
              <a:rPr kumimoji="1" lang="en-US" altLang="zh-CN" sz="1350" u="sng" dirty="0"/>
              <a:t>Host</a:t>
            </a:r>
            <a:endParaRPr lang="zh-CN" altLang="en-US" sz="1350" u="sng" dirty="0"/>
          </a:p>
        </p:txBody>
      </p:sp>
      <p:cxnSp>
        <p:nvCxnSpPr>
          <p:cNvPr id="12" name="直线箭头连接符 11">
            <a:extLst>
              <a:ext uri="{FF2B5EF4-FFF2-40B4-BE49-F238E27FC236}">
                <a16:creationId xmlns:a16="http://schemas.microsoft.com/office/drawing/2014/main" id="{E520F9AC-D031-5BD1-057C-0F1D17F9450E}"/>
              </a:ext>
            </a:extLst>
          </p:cNvPr>
          <p:cNvCxnSpPr>
            <a:cxnSpLocks/>
          </p:cNvCxnSpPr>
          <p:nvPr/>
        </p:nvCxnSpPr>
        <p:spPr>
          <a:xfrm>
            <a:off x="7998709" y="1087051"/>
            <a:ext cx="81104" cy="559262"/>
          </a:xfrm>
          <a:prstGeom prst="straightConnector1">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A67B7E84-A0EE-C9C7-E7D1-18EEA39A28B8}"/>
              </a:ext>
            </a:extLst>
          </p:cNvPr>
          <p:cNvCxnSpPr>
            <a:cxnSpLocks/>
          </p:cNvCxnSpPr>
          <p:nvPr/>
        </p:nvCxnSpPr>
        <p:spPr>
          <a:xfrm flipV="1">
            <a:off x="8079813" y="1086811"/>
            <a:ext cx="166202" cy="548499"/>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4" name="直线箭头连接符 23">
            <a:extLst>
              <a:ext uri="{FF2B5EF4-FFF2-40B4-BE49-F238E27FC236}">
                <a16:creationId xmlns:a16="http://schemas.microsoft.com/office/drawing/2014/main" id="{736FF71D-85E2-4284-A31C-5D06F7158E67}"/>
              </a:ext>
            </a:extLst>
          </p:cNvPr>
          <p:cNvCxnSpPr>
            <a:cxnSpLocks/>
          </p:cNvCxnSpPr>
          <p:nvPr/>
        </p:nvCxnSpPr>
        <p:spPr>
          <a:xfrm>
            <a:off x="8483835" y="1067453"/>
            <a:ext cx="114285" cy="884042"/>
          </a:xfrm>
          <a:prstGeom prst="straightConnector1">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5C45EB5E-609F-DD7F-3903-8683FCDBD5B0}"/>
              </a:ext>
            </a:extLst>
          </p:cNvPr>
          <p:cNvCxnSpPr>
            <a:cxnSpLocks/>
          </p:cNvCxnSpPr>
          <p:nvPr/>
        </p:nvCxnSpPr>
        <p:spPr>
          <a:xfrm flipV="1">
            <a:off x="8598119" y="1067453"/>
            <a:ext cx="216481" cy="903855"/>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32" name="组合 31">
            <a:extLst>
              <a:ext uri="{FF2B5EF4-FFF2-40B4-BE49-F238E27FC236}">
                <a16:creationId xmlns:a16="http://schemas.microsoft.com/office/drawing/2014/main" id="{138D4553-08F1-E4E5-8AA2-9626941AE6DF}"/>
              </a:ext>
            </a:extLst>
          </p:cNvPr>
          <p:cNvGrpSpPr/>
          <p:nvPr/>
        </p:nvGrpSpPr>
        <p:grpSpPr>
          <a:xfrm>
            <a:off x="7756272" y="1256842"/>
            <a:ext cx="747291" cy="286232"/>
            <a:chOff x="7276204" y="4531587"/>
            <a:chExt cx="830323" cy="318035"/>
          </a:xfrm>
        </p:grpSpPr>
        <p:sp>
          <p:nvSpPr>
            <p:cNvPr id="31" name="矩形 30">
              <a:extLst>
                <a:ext uri="{FF2B5EF4-FFF2-40B4-BE49-F238E27FC236}">
                  <a16:creationId xmlns:a16="http://schemas.microsoft.com/office/drawing/2014/main" id="{2B5B9405-EB4D-A91F-434F-845C6488C2D1}"/>
                </a:ext>
              </a:extLst>
            </p:cNvPr>
            <p:cNvSpPr/>
            <p:nvPr/>
          </p:nvSpPr>
          <p:spPr>
            <a:xfrm>
              <a:off x="7312248" y="4585692"/>
              <a:ext cx="648072" cy="20721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0" name="文本框 29">
              <a:extLst>
                <a:ext uri="{FF2B5EF4-FFF2-40B4-BE49-F238E27FC236}">
                  <a16:creationId xmlns:a16="http://schemas.microsoft.com/office/drawing/2014/main" id="{9135D249-13DD-8AD3-9C6D-8DDB81227A37}"/>
                </a:ext>
              </a:extLst>
            </p:cNvPr>
            <p:cNvSpPr txBox="1"/>
            <p:nvPr/>
          </p:nvSpPr>
          <p:spPr>
            <a:xfrm>
              <a:off x="7276204" y="4531587"/>
              <a:ext cx="830323" cy="318035"/>
            </a:xfrm>
            <a:prstGeom prst="rect">
              <a:avLst/>
            </a:prstGeom>
            <a:noFill/>
          </p:spPr>
          <p:txBody>
            <a:bodyPr wrap="square">
              <a:spAutoFit/>
            </a:bodyPr>
            <a:lstStyle/>
            <a:p>
              <a:r>
                <a:rPr kumimoji="1" lang="en-US" altLang="zh-CN" sz="1260" dirty="0"/>
                <a:t>READ</a:t>
              </a:r>
              <a:endParaRPr lang="zh-CN" altLang="en-US" sz="1260" dirty="0"/>
            </a:p>
          </p:txBody>
        </p:sp>
      </p:grpSp>
      <p:grpSp>
        <p:nvGrpSpPr>
          <p:cNvPr id="33" name="组合 32">
            <a:extLst>
              <a:ext uri="{FF2B5EF4-FFF2-40B4-BE49-F238E27FC236}">
                <a16:creationId xmlns:a16="http://schemas.microsoft.com/office/drawing/2014/main" id="{9916F7DE-7BB8-B7C4-CED8-2780397850E8}"/>
              </a:ext>
            </a:extLst>
          </p:cNvPr>
          <p:cNvGrpSpPr/>
          <p:nvPr/>
        </p:nvGrpSpPr>
        <p:grpSpPr>
          <a:xfrm>
            <a:off x="8331929" y="1260450"/>
            <a:ext cx="747291" cy="286232"/>
            <a:chOff x="7276204" y="4531587"/>
            <a:chExt cx="830323" cy="318035"/>
          </a:xfrm>
        </p:grpSpPr>
        <p:sp>
          <p:nvSpPr>
            <p:cNvPr id="34" name="矩形 33">
              <a:extLst>
                <a:ext uri="{FF2B5EF4-FFF2-40B4-BE49-F238E27FC236}">
                  <a16:creationId xmlns:a16="http://schemas.microsoft.com/office/drawing/2014/main" id="{FDECA2A3-B478-58D2-AD20-618130C6CB6A}"/>
                </a:ext>
              </a:extLst>
            </p:cNvPr>
            <p:cNvSpPr/>
            <p:nvPr/>
          </p:nvSpPr>
          <p:spPr>
            <a:xfrm>
              <a:off x="7312248" y="4585692"/>
              <a:ext cx="648072" cy="20721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5" name="文本框 34">
              <a:extLst>
                <a:ext uri="{FF2B5EF4-FFF2-40B4-BE49-F238E27FC236}">
                  <a16:creationId xmlns:a16="http://schemas.microsoft.com/office/drawing/2014/main" id="{C1F16D13-CEC2-1FC8-0088-EE618D289415}"/>
                </a:ext>
              </a:extLst>
            </p:cNvPr>
            <p:cNvSpPr txBox="1"/>
            <p:nvPr/>
          </p:nvSpPr>
          <p:spPr>
            <a:xfrm>
              <a:off x="7276204" y="4531587"/>
              <a:ext cx="830323" cy="318035"/>
            </a:xfrm>
            <a:prstGeom prst="rect">
              <a:avLst/>
            </a:prstGeom>
            <a:noFill/>
          </p:spPr>
          <p:txBody>
            <a:bodyPr wrap="square">
              <a:spAutoFit/>
            </a:bodyPr>
            <a:lstStyle/>
            <a:p>
              <a:r>
                <a:rPr kumimoji="1" lang="en-US" altLang="zh-CN" sz="1260" dirty="0"/>
                <a:t>READ</a:t>
              </a:r>
              <a:endParaRPr lang="zh-CN" altLang="en-US" sz="1260" dirty="0"/>
            </a:p>
          </p:txBody>
        </p:sp>
      </p:grpSp>
      <p:pic>
        <p:nvPicPr>
          <p:cNvPr id="52" name="图片 51">
            <a:extLst>
              <a:ext uri="{FF2B5EF4-FFF2-40B4-BE49-F238E27FC236}">
                <a16:creationId xmlns:a16="http://schemas.microsoft.com/office/drawing/2014/main" id="{9C034C5C-1F8E-B600-039A-E77759612A03}"/>
              </a:ext>
            </a:extLst>
          </p:cNvPr>
          <p:cNvPicPr>
            <a:picLocks noChangeAspect="1"/>
          </p:cNvPicPr>
          <p:nvPr/>
        </p:nvPicPr>
        <p:blipFill>
          <a:blip r:embed="rId3"/>
          <a:stretch>
            <a:fillRect/>
          </a:stretch>
        </p:blipFill>
        <p:spPr>
          <a:xfrm>
            <a:off x="370126" y="2656943"/>
            <a:ext cx="3877839" cy="2305742"/>
          </a:xfrm>
          <a:prstGeom prst="rect">
            <a:avLst/>
          </a:prstGeom>
        </p:spPr>
      </p:pic>
      <p:sp>
        <p:nvSpPr>
          <p:cNvPr id="53" name="文本框 52">
            <a:extLst>
              <a:ext uri="{FF2B5EF4-FFF2-40B4-BE49-F238E27FC236}">
                <a16:creationId xmlns:a16="http://schemas.microsoft.com/office/drawing/2014/main" id="{6941E7AB-98B9-1CE6-C34F-D24E6946D47D}"/>
              </a:ext>
            </a:extLst>
          </p:cNvPr>
          <p:cNvSpPr txBox="1"/>
          <p:nvPr/>
        </p:nvSpPr>
        <p:spPr>
          <a:xfrm>
            <a:off x="457200" y="4013393"/>
            <a:ext cx="1687165" cy="590931"/>
          </a:xfrm>
          <a:prstGeom prst="rect">
            <a:avLst/>
          </a:prstGeom>
          <a:solidFill>
            <a:schemeClr val="bg1"/>
          </a:solidFill>
        </p:spPr>
        <p:txBody>
          <a:bodyPr wrap="square">
            <a:spAutoFit/>
          </a:bodyPr>
          <a:lstStyle/>
          <a:p>
            <a:pPr algn="ctr"/>
            <a:r>
              <a:rPr kumimoji="1" lang="en-US" altLang="zh-CN" sz="1620" dirty="0"/>
              <a:t>PCIe packets </a:t>
            </a:r>
          </a:p>
          <a:p>
            <a:pPr algn="ctr"/>
            <a:r>
              <a:rPr kumimoji="1" lang="en-US" altLang="zh-CN" sz="1620" dirty="0"/>
              <a:t>transferred</a:t>
            </a:r>
          </a:p>
        </p:txBody>
      </p:sp>
      <p:cxnSp>
        <p:nvCxnSpPr>
          <p:cNvPr id="54" name="直线箭头连接符 53">
            <a:extLst>
              <a:ext uri="{FF2B5EF4-FFF2-40B4-BE49-F238E27FC236}">
                <a16:creationId xmlns:a16="http://schemas.microsoft.com/office/drawing/2014/main" id="{07BAC2CA-26F0-FAF3-2709-3889C876DC2A}"/>
              </a:ext>
            </a:extLst>
          </p:cNvPr>
          <p:cNvCxnSpPr>
            <a:cxnSpLocks/>
          </p:cNvCxnSpPr>
          <p:nvPr/>
        </p:nvCxnSpPr>
        <p:spPr>
          <a:xfrm flipH="1">
            <a:off x="1453637" y="3811828"/>
            <a:ext cx="126050" cy="28969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aphicFrame>
        <p:nvGraphicFramePr>
          <p:cNvPr id="55" name="图表 54">
            <a:extLst>
              <a:ext uri="{FF2B5EF4-FFF2-40B4-BE49-F238E27FC236}">
                <a16:creationId xmlns:a16="http://schemas.microsoft.com/office/drawing/2014/main" id="{BA71487A-815E-0B15-8D3B-F9097EDCAA12}"/>
              </a:ext>
            </a:extLst>
          </p:cNvPr>
          <p:cNvGraphicFramePr/>
          <p:nvPr/>
        </p:nvGraphicFramePr>
        <p:xfrm>
          <a:off x="4758702" y="3478537"/>
          <a:ext cx="4015172" cy="1848324"/>
        </p:xfrm>
        <a:graphic>
          <a:graphicData uri="http://schemas.openxmlformats.org/drawingml/2006/chart">
            <c:chart xmlns:c="http://schemas.openxmlformats.org/drawingml/2006/chart" xmlns:r="http://schemas.openxmlformats.org/officeDocument/2006/relationships" r:id="rId4"/>
          </a:graphicData>
        </a:graphic>
      </p:graphicFrame>
      <p:sp>
        <p:nvSpPr>
          <p:cNvPr id="57" name="文本框 56">
            <a:extLst>
              <a:ext uri="{FF2B5EF4-FFF2-40B4-BE49-F238E27FC236}">
                <a16:creationId xmlns:a16="http://schemas.microsoft.com/office/drawing/2014/main" id="{C70C2A47-C52A-AF5D-A974-C9EA2FB1B637}"/>
              </a:ext>
            </a:extLst>
          </p:cNvPr>
          <p:cNvSpPr txBox="1"/>
          <p:nvPr/>
        </p:nvSpPr>
        <p:spPr>
          <a:xfrm>
            <a:off x="4758703" y="3212762"/>
            <a:ext cx="2050449" cy="286232"/>
          </a:xfrm>
          <a:prstGeom prst="rect">
            <a:avLst/>
          </a:prstGeom>
          <a:solidFill>
            <a:schemeClr val="bg1"/>
          </a:solidFill>
        </p:spPr>
        <p:txBody>
          <a:bodyPr wrap="square">
            <a:spAutoFit/>
          </a:bodyPr>
          <a:lstStyle/>
          <a:p>
            <a:r>
              <a:rPr kumimoji="1" lang="en-US" altLang="zh-CN" sz="1260" b="1" dirty="0"/>
              <a:t>Bandwidth (Gbps)</a:t>
            </a:r>
            <a:endParaRPr lang="zh-CN" altLang="en-US" sz="1260" b="1" dirty="0"/>
          </a:p>
        </p:txBody>
      </p:sp>
      <p:cxnSp>
        <p:nvCxnSpPr>
          <p:cNvPr id="15" name="直线连接符 14">
            <a:extLst>
              <a:ext uri="{FF2B5EF4-FFF2-40B4-BE49-F238E27FC236}">
                <a16:creationId xmlns:a16="http://schemas.microsoft.com/office/drawing/2014/main" id="{A144DCC3-DAB9-F02F-04E7-B729F2E0E326}"/>
              </a:ext>
            </a:extLst>
          </p:cNvPr>
          <p:cNvCxnSpPr/>
          <p:nvPr/>
        </p:nvCxnSpPr>
        <p:spPr>
          <a:xfrm>
            <a:off x="7358710" y="3311151"/>
            <a:ext cx="0" cy="1425758"/>
          </a:xfrm>
          <a:prstGeom prst="line">
            <a:avLst/>
          </a:prstGeom>
          <a:ln w="25400">
            <a:solidFill>
              <a:schemeClr val="tx1"/>
            </a:solidFill>
            <a:prstDash val="dash"/>
            <a:tailEnd type="none" w="lg" len="lg"/>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E041CD9E-3177-4894-66C9-A2DB01A4B262}"/>
              </a:ext>
            </a:extLst>
          </p:cNvPr>
          <p:cNvSpPr txBox="1"/>
          <p:nvPr/>
        </p:nvSpPr>
        <p:spPr>
          <a:xfrm>
            <a:off x="7399783" y="3223219"/>
            <a:ext cx="2050449" cy="286232"/>
          </a:xfrm>
          <a:prstGeom prst="rect">
            <a:avLst/>
          </a:prstGeom>
          <a:solidFill>
            <a:schemeClr val="bg1"/>
          </a:solidFill>
        </p:spPr>
        <p:txBody>
          <a:bodyPr wrap="square">
            <a:spAutoFit/>
          </a:bodyPr>
          <a:lstStyle/>
          <a:p>
            <a:r>
              <a:rPr kumimoji="1" lang="en-US" altLang="zh-CN" sz="1260" b="1" dirty="0"/>
              <a:t>Suspect meet </a:t>
            </a:r>
            <a:r>
              <a:rPr kumimoji="1" lang="en-US" altLang="zh-CN" sz="1260" b="1" dirty="0" err="1"/>
              <a:t>HoL</a:t>
            </a:r>
            <a:endParaRPr lang="zh-CN" altLang="en-US" sz="1260" b="1" dirty="0"/>
          </a:p>
        </p:txBody>
      </p:sp>
      <p:sp>
        <p:nvSpPr>
          <p:cNvPr id="18" name="任意形状 17">
            <a:extLst>
              <a:ext uri="{FF2B5EF4-FFF2-40B4-BE49-F238E27FC236}">
                <a16:creationId xmlns:a16="http://schemas.microsoft.com/office/drawing/2014/main" id="{52249B31-EBD6-2F01-E612-C6B7045904D9}"/>
              </a:ext>
            </a:extLst>
          </p:cNvPr>
          <p:cNvSpPr/>
          <p:nvPr/>
        </p:nvSpPr>
        <p:spPr>
          <a:xfrm>
            <a:off x="7399782" y="3454146"/>
            <a:ext cx="426448" cy="212598"/>
          </a:xfrm>
          <a:custGeom>
            <a:avLst/>
            <a:gdLst>
              <a:gd name="connsiteX0" fmla="*/ 373380 w 473831"/>
              <a:gd name="connsiteY0" fmla="*/ 0 h 236220"/>
              <a:gd name="connsiteX1" fmla="*/ 449580 w 473831"/>
              <a:gd name="connsiteY1" fmla="*/ 129540 h 236220"/>
              <a:gd name="connsiteX2" fmla="*/ 0 w 473831"/>
              <a:gd name="connsiteY2" fmla="*/ 236220 h 236220"/>
            </a:gdLst>
            <a:ahLst/>
            <a:cxnLst>
              <a:cxn ang="0">
                <a:pos x="connsiteX0" y="connsiteY0"/>
              </a:cxn>
              <a:cxn ang="0">
                <a:pos x="connsiteX1" y="connsiteY1"/>
              </a:cxn>
              <a:cxn ang="0">
                <a:pos x="connsiteX2" y="connsiteY2"/>
              </a:cxn>
            </a:cxnLst>
            <a:rect l="l" t="t" r="r" b="b"/>
            <a:pathLst>
              <a:path w="473831" h="236220">
                <a:moveTo>
                  <a:pt x="373380" y="0"/>
                </a:moveTo>
                <a:cubicBezTo>
                  <a:pt x="442595" y="45085"/>
                  <a:pt x="511810" y="90170"/>
                  <a:pt x="449580" y="129540"/>
                </a:cubicBezTo>
                <a:cubicBezTo>
                  <a:pt x="387350" y="168910"/>
                  <a:pt x="193675" y="202565"/>
                  <a:pt x="0" y="236220"/>
                </a:cubicBezTo>
              </a:path>
            </a:pathLst>
          </a:cu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Tree>
    <p:extLst>
      <p:ext uri="{BB962C8B-B14F-4D97-AF65-F5344CB8AC3E}">
        <p14:creationId xmlns:p14="http://schemas.microsoft.com/office/powerpoint/2010/main" val="21357127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B8EFF-DDAD-2EC7-93BD-93574C78677D}"/>
              </a:ext>
            </a:extLst>
          </p:cNvPr>
          <p:cNvSpPr>
            <a:spLocks noGrp="1"/>
          </p:cNvSpPr>
          <p:nvPr>
            <p:ph type="title"/>
          </p:nvPr>
        </p:nvSpPr>
        <p:spPr/>
        <p:txBody>
          <a:bodyPr/>
          <a:lstStyle/>
          <a:p>
            <a:r>
              <a:rPr kumimoji="1" lang="en-US" altLang="zh-CN" dirty="0"/>
              <a:t>Finding 4. Path #3 has trade-offs </a:t>
            </a:r>
            <a:endParaRPr kumimoji="1" lang="zh-CN" altLang="en-US" dirty="0"/>
          </a:p>
        </p:txBody>
      </p:sp>
      <p:sp>
        <p:nvSpPr>
          <p:cNvPr id="3" name="内容占位符 2">
            <a:extLst>
              <a:ext uri="{FF2B5EF4-FFF2-40B4-BE49-F238E27FC236}">
                <a16:creationId xmlns:a16="http://schemas.microsoft.com/office/drawing/2014/main" id="{4D01B303-A188-3986-F158-4F17DB3DB987}"/>
              </a:ext>
            </a:extLst>
          </p:cNvPr>
          <p:cNvSpPr>
            <a:spLocks noGrp="1"/>
          </p:cNvSpPr>
          <p:nvPr>
            <p:ph idx="1"/>
          </p:nvPr>
        </p:nvSpPr>
        <p:spPr>
          <a:xfrm>
            <a:off x="457200" y="1212390"/>
            <a:ext cx="8229600" cy="1684985"/>
          </a:xfrm>
        </p:spPr>
        <p:txBody>
          <a:bodyPr/>
          <a:lstStyle/>
          <a:p>
            <a:r>
              <a:rPr kumimoji="1" lang="en-US" altLang="zh-CN" dirty="0"/>
              <a:t>Many alternatives to implement Path #3 </a:t>
            </a:r>
          </a:p>
          <a:p>
            <a:pPr lvl="1"/>
            <a:r>
              <a:rPr kumimoji="1" lang="en-US" altLang="zh-CN" dirty="0"/>
              <a:t>The simplest (&amp; easiest to use one): RDMA </a:t>
            </a:r>
          </a:p>
          <a:p>
            <a:r>
              <a:rPr kumimoji="1" lang="en-US" altLang="zh-CN" dirty="0"/>
              <a:t>Yet, RDMA needs to pass RNICs &amp; </a:t>
            </a:r>
            <a:r>
              <a:rPr kumimoji="1" lang="en-US" altLang="zh-CN" dirty="0" err="1"/>
              <a:t>PCIes</a:t>
            </a:r>
            <a:endParaRPr kumimoji="1" lang="en-US" altLang="zh-CN" dirty="0"/>
          </a:p>
          <a:p>
            <a:pPr lvl="1"/>
            <a:r>
              <a:rPr kumimoji="1" lang="en-US" altLang="zh-CN" dirty="0"/>
              <a:t>For networking support </a:t>
            </a:r>
            <a:endParaRPr kumimoji="1" lang="zh-CN" altLang="en-US" dirty="0"/>
          </a:p>
        </p:txBody>
      </p:sp>
      <p:sp>
        <p:nvSpPr>
          <p:cNvPr id="4" name="灯片编号占位符 3">
            <a:extLst>
              <a:ext uri="{FF2B5EF4-FFF2-40B4-BE49-F238E27FC236}">
                <a16:creationId xmlns:a16="http://schemas.microsoft.com/office/drawing/2014/main" id="{02C4C1C7-3286-9B07-8570-3B4E0D4C9E8E}"/>
              </a:ext>
            </a:extLst>
          </p:cNvPr>
          <p:cNvSpPr>
            <a:spLocks noGrp="1"/>
          </p:cNvSpPr>
          <p:nvPr>
            <p:ph type="sldNum" sz="quarter" idx="12"/>
          </p:nvPr>
        </p:nvSpPr>
        <p:spPr/>
        <p:txBody>
          <a:bodyPr/>
          <a:lstStyle/>
          <a:p>
            <a:fld id="{ADE361C3-C043-4A6E-BDCE-8DA1E7D90A3B}" type="slidenum">
              <a:rPr lang="zh-CN" altLang="en-US" smtClean="0"/>
              <a:pPr/>
              <a:t>158</a:t>
            </a:fld>
            <a:endParaRPr lang="zh-CN" altLang="en-US" dirty="0"/>
          </a:p>
        </p:txBody>
      </p:sp>
      <p:grpSp>
        <p:nvGrpSpPr>
          <p:cNvPr id="21" name="组合 20">
            <a:extLst>
              <a:ext uri="{FF2B5EF4-FFF2-40B4-BE49-F238E27FC236}">
                <a16:creationId xmlns:a16="http://schemas.microsoft.com/office/drawing/2014/main" id="{BAFA3C4B-F222-8BAE-B55F-661CC78F8D98}"/>
              </a:ext>
            </a:extLst>
          </p:cNvPr>
          <p:cNvGrpSpPr/>
          <p:nvPr/>
        </p:nvGrpSpPr>
        <p:grpSpPr>
          <a:xfrm>
            <a:off x="6256987" y="621770"/>
            <a:ext cx="2858026" cy="1467277"/>
            <a:chOff x="6860139" y="519319"/>
            <a:chExt cx="3175584" cy="1630308"/>
          </a:xfrm>
        </p:grpSpPr>
        <p:grpSp>
          <p:nvGrpSpPr>
            <p:cNvPr id="22" name="组合 21">
              <a:extLst>
                <a:ext uri="{FF2B5EF4-FFF2-40B4-BE49-F238E27FC236}">
                  <a16:creationId xmlns:a16="http://schemas.microsoft.com/office/drawing/2014/main" id="{6EE6042A-2785-EA28-0596-D6D4F3C44C7B}"/>
                </a:ext>
              </a:extLst>
            </p:cNvPr>
            <p:cNvGrpSpPr/>
            <p:nvPr/>
          </p:nvGrpSpPr>
          <p:grpSpPr>
            <a:xfrm>
              <a:off x="6860139" y="916974"/>
              <a:ext cx="3175584" cy="1232653"/>
              <a:chOff x="2343696" y="3254415"/>
              <a:chExt cx="3175584" cy="1232653"/>
            </a:xfrm>
          </p:grpSpPr>
          <p:cxnSp>
            <p:nvCxnSpPr>
              <p:cNvPr id="24" name="直线连接符 23">
                <a:extLst>
                  <a:ext uri="{FF2B5EF4-FFF2-40B4-BE49-F238E27FC236}">
                    <a16:creationId xmlns:a16="http://schemas.microsoft.com/office/drawing/2014/main" id="{CD33AC65-1966-E330-E038-D8636E5EC6EE}"/>
                  </a:ext>
                </a:extLst>
              </p:cNvPr>
              <p:cNvCxnSpPr>
                <a:cxnSpLocks/>
              </p:cNvCxnSpPr>
              <p:nvPr/>
            </p:nvCxnSpPr>
            <p:spPr>
              <a:xfrm>
                <a:off x="3135784" y="3361556"/>
                <a:ext cx="2088232" cy="0"/>
              </a:xfrm>
              <a:prstGeom prst="line">
                <a:avLst/>
              </a:prstGeom>
              <a:ln w="12700">
                <a:solidFill>
                  <a:schemeClr val="accent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7126C7F0-AADB-B343-4ACF-5DB1E0743E84}"/>
                  </a:ext>
                </a:extLst>
              </p:cNvPr>
              <p:cNvCxnSpPr>
                <a:cxnSpLocks/>
              </p:cNvCxnSpPr>
              <p:nvPr/>
            </p:nvCxnSpPr>
            <p:spPr>
              <a:xfrm>
                <a:off x="3135784" y="3982915"/>
                <a:ext cx="2088232" cy="0"/>
              </a:xfrm>
              <a:prstGeom prst="line">
                <a:avLst/>
              </a:prstGeom>
              <a:ln w="1270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4F3B3C79-B76A-D1DF-77F2-53DD6A3DE80F}"/>
                  </a:ext>
                </a:extLst>
              </p:cNvPr>
              <p:cNvCxnSpPr>
                <a:cxnSpLocks/>
              </p:cNvCxnSpPr>
              <p:nvPr/>
            </p:nvCxnSpPr>
            <p:spPr>
              <a:xfrm>
                <a:off x="3135784" y="4342955"/>
                <a:ext cx="2088232"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B252FA19-2DBB-D043-CA58-38F0EBA2554E}"/>
                  </a:ext>
                </a:extLst>
              </p:cNvPr>
              <p:cNvSpPr txBox="1"/>
              <p:nvPr/>
            </p:nvSpPr>
            <p:spPr>
              <a:xfrm>
                <a:off x="2343696" y="3254415"/>
                <a:ext cx="1368152" cy="333424"/>
              </a:xfrm>
              <a:prstGeom prst="rect">
                <a:avLst/>
              </a:prstGeom>
              <a:noFill/>
            </p:spPr>
            <p:txBody>
              <a:bodyPr wrap="square">
                <a:spAutoFit/>
              </a:bodyPr>
              <a:lstStyle/>
              <a:p>
                <a:r>
                  <a:rPr kumimoji="1" lang="en-US" altLang="zh-CN" sz="1350" u="sng" dirty="0"/>
                  <a:t>Client</a:t>
                </a:r>
                <a:endParaRPr lang="zh-CN" altLang="en-US" sz="1350" u="sng" dirty="0"/>
              </a:p>
            </p:txBody>
          </p:sp>
          <p:sp>
            <p:nvSpPr>
              <p:cNvPr id="28" name="文本框 27">
                <a:extLst>
                  <a:ext uri="{FF2B5EF4-FFF2-40B4-BE49-F238E27FC236}">
                    <a16:creationId xmlns:a16="http://schemas.microsoft.com/office/drawing/2014/main" id="{0074B3B9-01F9-3079-5F06-BE1CC967ACC3}"/>
                  </a:ext>
                </a:extLst>
              </p:cNvPr>
              <p:cNvSpPr txBox="1"/>
              <p:nvPr/>
            </p:nvSpPr>
            <p:spPr>
              <a:xfrm>
                <a:off x="2343696" y="3793604"/>
                <a:ext cx="1368152" cy="333424"/>
              </a:xfrm>
              <a:prstGeom prst="rect">
                <a:avLst/>
              </a:prstGeom>
              <a:noFill/>
            </p:spPr>
            <p:txBody>
              <a:bodyPr wrap="square">
                <a:spAutoFit/>
              </a:bodyPr>
              <a:lstStyle/>
              <a:p>
                <a:r>
                  <a:rPr kumimoji="1" lang="en-US" altLang="zh-CN" sz="1350" dirty="0"/>
                  <a:t>SoC</a:t>
                </a:r>
                <a:endParaRPr lang="zh-CN" altLang="en-US" sz="1350" dirty="0"/>
              </a:p>
            </p:txBody>
          </p:sp>
          <p:sp>
            <p:nvSpPr>
              <p:cNvPr id="29" name="文本框 28">
                <a:extLst>
                  <a:ext uri="{FF2B5EF4-FFF2-40B4-BE49-F238E27FC236}">
                    <a16:creationId xmlns:a16="http://schemas.microsoft.com/office/drawing/2014/main" id="{F797C439-2404-12AB-D3D7-8381D93F8139}"/>
                  </a:ext>
                </a:extLst>
              </p:cNvPr>
              <p:cNvSpPr txBox="1"/>
              <p:nvPr/>
            </p:nvSpPr>
            <p:spPr>
              <a:xfrm>
                <a:off x="2343696" y="4153644"/>
                <a:ext cx="1368152" cy="333424"/>
              </a:xfrm>
              <a:prstGeom prst="rect">
                <a:avLst/>
              </a:prstGeom>
              <a:noFill/>
            </p:spPr>
            <p:txBody>
              <a:bodyPr wrap="square">
                <a:spAutoFit/>
              </a:bodyPr>
              <a:lstStyle/>
              <a:p>
                <a:r>
                  <a:rPr kumimoji="1" lang="en-US" altLang="zh-CN" sz="1350" u="sng" dirty="0"/>
                  <a:t>Host</a:t>
                </a:r>
                <a:endParaRPr lang="zh-CN" altLang="en-US" sz="1350" u="sng" dirty="0"/>
              </a:p>
            </p:txBody>
          </p:sp>
          <p:cxnSp>
            <p:nvCxnSpPr>
              <p:cNvPr id="30" name="直线箭头连接符 29">
                <a:extLst>
                  <a:ext uri="{FF2B5EF4-FFF2-40B4-BE49-F238E27FC236}">
                    <a16:creationId xmlns:a16="http://schemas.microsoft.com/office/drawing/2014/main" id="{78BD7999-ABEB-2512-C9D4-7FE0EA037D04}"/>
                  </a:ext>
                </a:extLst>
              </p:cNvPr>
              <p:cNvCxnSpPr>
                <a:cxnSpLocks/>
              </p:cNvCxnSpPr>
              <p:nvPr/>
            </p:nvCxnSpPr>
            <p:spPr>
              <a:xfrm>
                <a:off x="3279800" y="3982915"/>
                <a:ext cx="114804" cy="367541"/>
              </a:xfrm>
              <a:prstGeom prst="straightConnector1">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75996CFC-87D2-662B-A311-2781FF5CBA03}"/>
                  </a:ext>
                </a:extLst>
              </p:cNvPr>
              <p:cNvCxnSpPr>
                <a:cxnSpLocks/>
              </p:cNvCxnSpPr>
              <p:nvPr/>
            </p:nvCxnSpPr>
            <p:spPr>
              <a:xfrm flipV="1">
                <a:off x="3394604" y="3982915"/>
                <a:ext cx="134993" cy="383269"/>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A5626F45-97AD-1B3B-F80F-6BB9DB845789}"/>
                  </a:ext>
                </a:extLst>
              </p:cNvPr>
              <p:cNvCxnSpPr>
                <a:cxnSpLocks/>
              </p:cNvCxnSpPr>
              <p:nvPr/>
            </p:nvCxnSpPr>
            <p:spPr>
              <a:xfrm>
                <a:off x="3863923" y="3982915"/>
                <a:ext cx="178202" cy="392560"/>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25D51656-7AE9-589F-583E-90DF3146D971}"/>
                  </a:ext>
                </a:extLst>
              </p:cNvPr>
              <p:cNvCxnSpPr>
                <a:cxnSpLocks/>
              </p:cNvCxnSpPr>
              <p:nvPr/>
            </p:nvCxnSpPr>
            <p:spPr>
              <a:xfrm>
                <a:off x="4580505" y="4008732"/>
                <a:ext cx="153919" cy="33243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4AE828BF-F224-AFC8-1BB7-FD9E649D3CFF}"/>
                  </a:ext>
                </a:extLst>
              </p:cNvPr>
              <p:cNvCxnSpPr>
                <a:cxnSpLocks/>
              </p:cNvCxnSpPr>
              <p:nvPr/>
            </p:nvCxnSpPr>
            <p:spPr>
              <a:xfrm flipV="1">
                <a:off x="4734424" y="4008732"/>
                <a:ext cx="156230" cy="34172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id="{7D870D00-7987-17A7-08BD-FFA2CBA89779}"/>
                  </a:ext>
                </a:extLst>
              </p:cNvPr>
              <p:cNvGrpSpPr/>
              <p:nvPr/>
            </p:nvGrpSpPr>
            <p:grpSpPr>
              <a:xfrm>
                <a:off x="2840520" y="3603351"/>
                <a:ext cx="837555" cy="318035"/>
                <a:chOff x="3344576" y="4674178"/>
                <a:chExt cx="837555" cy="318035"/>
              </a:xfrm>
            </p:grpSpPr>
            <p:sp>
              <p:nvSpPr>
                <p:cNvPr id="42" name="矩形 41">
                  <a:extLst>
                    <a:ext uri="{FF2B5EF4-FFF2-40B4-BE49-F238E27FC236}">
                      <a16:creationId xmlns:a16="http://schemas.microsoft.com/office/drawing/2014/main" id="{5694E20E-38B2-E023-2C84-8EEEF2B5A0CE}"/>
                    </a:ext>
                  </a:extLst>
                </p:cNvPr>
                <p:cNvSpPr/>
                <p:nvPr/>
              </p:nvSpPr>
              <p:spPr>
                <a:xfrm>
                  <a:off x="3344576" y="4721578"/>
                  <a:ext cx="511288" cy="180020"/>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3" name="文本框 42">
                  <a:extLst>
                    <a:ext uri="{FF2B5EF4-FFF2-40B4-BE49-F238E27FC236}">
                      <a16:creationId xmlns:a16="http://schemas.microsoft.com/office/drawing/2014/main" id="{9869F31E-E14F-81B2-BD3F-44B2A38C7379}"/>
                    </a:ext>
                  </a:extLst>
                </p:cNvPr>
                <p:cNvSpPr txBox="1"/>
                <p:nvPr/>
              </p:nvSpPr>
              <p:spPr>
                <a:xfrm>
                  <a:off x="3351808" y="4674178"/>
                  <a:ext cx="830323" cy="318035"/>
                </a:xfrm>
                <a:prstGeom prst="rect">
                  <a:avLst/>
                </a:prstGeom>
                <a:noFill/>
              </p:spPr>
              <p:txBody>
                <a:bodyPr wrap="square">
                  <a:spAutoFit/>
                </a:bodyPr>
                <a:lstStyle/>
                <a:p>
                  <a:r>
                    <a:rPr kumimoji="1" lang="en-US" altLang="zh-CN" sz="1260" dirty="0"/>
                    <a:t>READ</a:t>
                  </a:r>
                  <a:endParaRPr lang="zh-CN" altLang="en-US" sz="1260" dirty="0"/>
                </a:p>
              </p:txBody>
            </p:sp>
          </p:grpSp>
          <p:sp>
            <p:nvSpPr>
              <p:cNvPr id="41" name="文本框 40">
                <a:extLst>
                  <a:ext uri="{FF2B5EF4-FFF2-40B4-BE49-F238E27FC236}">
                    <a16:creationId xmlns:a16="http://schemas.microsoft.com/office/drawing/2014/main" id="{96DAFEBD-2F9E-EB60-A698-0F614F5FC3D0}"/>
                  </a:ext>
                </a:extLst>
              </p:cNvPr>
              <p:cNvSpPr txBox="1"/>
              <p:nvPr/>
            </p:nvSpPr>
            <p:spPr>
              <a:xfrm>
                <a:off x="3466427" y="3610850"/>
                <a:ext cx="830323" cy="318035"/>
              </a:xfrm>
              <a:prstGeom prst="rect">
                <a:avLst/>
              </a:prstGeom>
              <a:noFill/>
            </p:spPr>
            <p:txBody>
              <a:bodyPr wrap="square">
                <a:spAutoFit/>
              </a:bodyPr>
              <a:lstStyle/>
              <a:p>
                <a:r>
                  <a:rPr kumimoji="1" lang="en-US" altLang="zh-CN" sz="1260" dirty="0"/>
                  <a:t>WRITE</a:t>
                </a:r>
                <a:endParaRPr lang="zh-CN" altLang="en-US" sz="1260" dirty="0"/>
              </a:p>
            </p:txBody>
          </p:sp>
          <p:grpSp>
            <p:nvGrpSpPr>
              <p:cNvPr id="37" name="组合 36">
                <a:extLst>
                  <a:ext uri="{FF2B5EF4-FFF2-40B4-BE49-F238E27FC236}">
                    <a16:creationId xmlns:a16="http://schemas.microsoft.com/office/drawing/2014/main" id="{D1FE7DEC-D839-4D11-C421-4052FEFA086C}"/>
                  </a:ext>
                </a:extLst>
              </p:cNvPr>
              <p:cNvGrpSpPr/>
              <p:nvPr/>
            </p:nvGrpSpPr>
            <p:grpSpPr>
              <a:xfrm>
                <a:off x="4169005" y="3610607"/>
                <a:ext cx="1350275" cy="318279"/>
                <a:chOff x="4060993" y="5048197"/>
                <a:chExt cx="1350275" cy="318279"/>
              </a:xfrm>
            </p:grpSpPr>
            <p:sp>
              <p:nvSpPr>
                <p:cNvPr id="38" name="矩形 37">
                  <a:extLst>
                    <a:ext uri="{FF2B5EF4-FFF2-40B4-BE49-F238E27FC236}">
                      <a16:creationId xmlns:a16="http://schemas.microsoft.com/office/drawing/2014/main" id="{C551C017-27C6-2D75-7996-EF313A3301E0}"/>
                    </a:ext>
                  </a:extLst>
                </p:cNvPr>
                <p:cNvSpPr/>
                <p:nvPr/>
              </p:nvSpPr>
              <p:spPr>
                <a:xfrm>
                  <a:off x="4060993" y="5048197"/>
                  <a:ext cx="759261" cy="304271"/>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9" name="文本框 38">
                  <a:extLst>
                    <a:ext uri="{FF2B5EF4-FFF2-40B4-BE49-F238E27FC236}">
                      <a16:creationId xmlns:a16="http://schemas.microsoft.com/office/drawing/2014/main" id="{D9D2020F-3B07-85B9-441D-4A3A2CE85EED}"/>
                    </a:ext>
                  </a:extLst>
                </p:cNvPr>
                <p:cNvSpPr txBox="1"/>
                <p:nvPr/>
              </p:nvSpPr>
              <p:spPr>
                <a:xfrm>
                  <a:off x="4100660" y="5048441"/>
                  <a:ext cx="1310608" cy="318035"/>
                </a:xfrm>
                <a:prstGeom prst="rect">
                  <a:avLst/>
                </a:prstGeom>
                <a:noFill/>
              </p:spPr>
              <p:txBody>
                <a:bodyPr wrap="square">
                  <a:spAutoFit/>
                </a:bodyPr>
                <a:lstStyle/>
                <a:p>
                  <a:r>
                    <a:rPr kumimoji="1" lang="en-US" altLang="zh-CN" sz="1260" dirty="0"/>
                    <a:t>SEND/RECV</a:t>
                  </a:r>
                  <a:endParaRPr lang="zh-CN" altLang="en-US" sz="1260" dirty="0"/>
                </a:p>
              </p:txBody>
            </p:sp>
          </p:grpSp>
        </p:grpSp>
        <p:sp>
          <p:nvSpPr>
            <p:cNvPr id="23" name="文本框 22">
              <a:extLst>
                <a:ext uri="{FF2B5EF4-FFF2-40B4-BE49-F238E27FC236}">
                  <a16:creationId xmlns:a16="http://schemas.microsoft.com/office/drawing/2014/main" id="{FC0BB5F4-5C6A-A63B-208C-86945C6D4873}"/>
                </a:ext>
              </a:extLst>
            </p:cNvPr>
            <p:cNvSpPr txBox="1"/>
            <p:nvPr/>
          </p:nvSpPr>
          <p:spPr>
            <a:xfrm>
              <a:off x="7282251" y="519319"/>
              <a:ext cx="2541341" cy="379591"/>
            </a:xfrm>
            <a:prstGeom prst="rect">
              <a:avLst/>
            </a:prstGeom>
            <a:noFill/>
          </p:spPr>
          <p:txBody>
            <a:bodyPr wrap="square">
              <a:spAutoFit/>
            </a:bodyPr>
            <a:lstStyle/>
            <a:p>
              <a:r>
                <a:rPr kumimoji="1" lang="en-US" altLang="zh-CN" sz="1620" b="1" dirty="0"/>
                <a:t>Primitives evaluated</a:t>
              </a:r>
              <a:endParaRPr lang="zh-CN" altLang="en-US" sz="1620" b="1" dirty="0"/>
            </a:p>
          </p:txBody>
        </p:sp>
      </p:grpSp>
      <p:pic>
        <p:nvPicPr>
          <p:cNvPr id="72" name="图片 71">
            <a:extLst>
              <a:ext uri="{FF2B5EF4-FFF2-40B4-BE49-F238E27FC236}">
                <a16:creationId xmlns:a16="http://schemas.microsoft.com/office/drawing/2014/main" id="{D6476E77-930D-B64B-37F2-DBA8778B2314}"/>
              </a:ext>
            </a:extLst>
          </p:cNvPr>
          <p:cNvPicPr>
            <a:picLocks noChangeAspect="1"/>
          </p:cNvPicPr>
          <p:nvPr/>
        </p:nvPicPr>
        <p:blipFill>
          <a:blip r:embed="rId3"/>
          <a:stretch>
            <a:fillRect/>
          </a:stretch>
        </p:blipFill>
        <p:spPr>
          <a:xfrm>
            <a:off x="618761" y="2971775"/>
            <a:ext cx="3600980" cy="2218785"/>
          </a:xfrm>
          <a:prstGeom prst="rect">
            <a:avLst/>
          </a:prstGeom>
        </p:spPr>
      </p:pic>
      <p:cxnSp>
        <p:nvCxnSpPr>
          <p:cNvPr id="67" name="直线箭头连接符 66">
            <a:extLst>
              <a:ext uri="{FF2B5EF4-FFF2-40B4-BE49-F238E27FC236}">
                <a16:creationId xmlns:a16="http://schemas.microsoft.com/office/drawing/2014/main" id="{C2087508-D65A-D4BB-5F69-9DC69C182D61}"/>
              </a:ext>
            </a:extLst>
          </p:cNvPr>
          <p:cNvCxnSpPr>
            <a:cxnSpLocks/>
          </p:cNvCxnSpPr>
          <p:nvPr/>
        </p:nvCxnSpPr>
        <p:spPr>
          <a:xfrm flipH="1">
            <a:off x="1127147" y="4052728"/>
            <a:ext cx="1166529"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470889BE-E04C-D3C0-2AA5-7B4E82E626FB}"/>
              </a:ext>
            </a:extLst>
          </p:cNvPr>
          <p:cNvCxnSpPr>
            <a:cxnSpLocks/>
          </p:cNvCxnSpPr>
          <p:nvPr/>
        </p:nvCxnSpPr>
        <p:spPr>
          <a:xfrm flipV="1">
            <a:off x="1127147" y="3583281"/>
            <a:ext cx="0" cy="469447"/>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69" name="直线箭头连接符 68">
            <a:extLst>
              <a:ext uri="{FF2B5EF4-FFF2-40B4-BE49-F238E27FC236}">
                <a16:creationId xmlns:a16="http://schemas.microsoft.com/office/drawing/2014/main" id="{50FE5EC7-A867-3C55-D92F-C8BBA5276D10}"/>
              </a:ext>
            </a:extLst>
          </p:cNvPr>
          <p:cNvCxnSpPr>
            <a:cxnSpLocks/>
          </p:cNvCxnSpPr>
          <p:nvPr/>
        </p:nvCxnSpPr>
        <p:spPr>
          <a:xfrm flipV="1">
            <a:off x="2293675" y="4052728"/>
            <a:ext cx="0" cy="842494"/>
          </a:xfrm>
          <a:prstGeom prst="straightConnector1">
            <a:avLst/>
          </a:prstGeom>
          <a:ln w="25400">
            <a:headEnd type="arrow"/>
            <a:tailEnd type="none" w="lg" len="lg"/>
          </a:ln>
        </p:spPr>
        <p:style>
          <a:lnRef idx="1">
            <a:schemeClr val="accent1"/>
          </a:lnRef>
          <a:fillRef idx="0">
            <a:schemeClr val="accent1"/>
          </a:fillRef>
          <a:effectRef idx="0">
            <a:schemeClr val="accent1"/>
          </a:effectRef>
          <a:fontRef idx="minor">
            <a:schemeClr val="tx1"/>
          </a:fontRef>
        </p:style>
      </p:cxnSp>
      <p:graphicFrame>
        <p:nvGraphicFramePr>
          <p:cNvPr id="78" name="图表 77">
            <a:extLst>
              <a:ext uri="{FF2B5EF4-FFF2-40B4-BE49-F238E27FC236}">
                <a16:creationId xmlns:a16="http://schemas.microsoft.com/office/drawing/2014/main" id="{B3480ACE-806D-8763-92AF-B7BED4805481}"/>
              </a:ext>
            </a:extLst>
          </p:cNvPr>
          <p:cNvGraphicFramePr/>
          <p:nvPr/>
        </p:nvGraphicFramePr>
        <p:xfrm>
          <a:off x="5088282" y="3200817"/>
          <a:ext cx="3802305" cy="2058331"/>
        </p:xfrm>
        <a:graphic>
          <a:graphicData uri="http://schemas.openxmlformats.org/drawingml/2006/chart">
            <c:chart xmlns:c="http://schemas.openxmlformats.org/drawingml/2006/chart" xmlns:r="http://schemas.openxmlformats.org/officeDocument/2006/relationships" r:id="rId4"/>
          </a:graphicData>
        </a:graphic>
      </p:graphicFrame>
      <p:grpSp>
        <p:nvGrpSpPr>
          <p:cNvPr id="79" name="组合 78">
            <a:extLst>
              <a:ext uri="{FF2B5EF4-FFF2-40B4-BE49-F238E27FC236}">
                <a16:creationId xmlns:a16="http://schemas.microsoft.com/office/drawing/2014/main" id="{569EF88D-B4C5-6A22-7B8E-F1FA14B5279B}"/>
              </a:ext>
            </a:extLst>
          </p:cNvPr>
          <p:cNvGrpSpPr/>
          <p:nvPr/>
        </p:nvGrpSpPr>
        <p:grpSpPr>
          <a:xfrm>
            <a:off x="5250701" y="2118982"/>
            <a:ext cx="3802305" cy="809304"/>
            <a:chOff x="2399744" y="1647911"/>
            <a:chExt cx="1264266" cy="1129113"/>
          </a:xfrm>
        </p:grpSpPr>
        <p:sp>
          <p:nvSpPr>
            <p:cNvPr id="80" name="Rectangle 11">
              <a:extLst>
                <a:ext uri="{FF2B5EF4-FFF2-40B4-BE49-F238E27FC236}">
                  <a16:creationId xmlns:a16="http://schemas.microsoft.com/office/drawing/2014/main" id="{AC9B1528-3535-3AAD-6BAB-2873EE0212DE}"/>
                </a:ext>
              </a:extLst>
            </p:cNvPr>
            <p:cNvSpPr/>
            <p:nvPr/>
          </p:nvSpPr>
          <p:spPr>
            <a:xfrm>
              <a:off x="2399744" y="1647911"/>
              <a:ext cx="1264266" cy="1129113"/>
            </a:xfrm>
            <a:prstGeom prst="rect">
              <a:avLst/>
            </a:prstGeom>
            <a:solidFill>
              <a:srgbClr val="FFFFE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sp>
          <p:nvSpPr>
            <p:cNvPr id="81" name="文本框 80">
              <a:extLst>
                <a:ext uri="{FF2B5EF4-FFF2-40B4-BE49-F238E27FC236}">
                  <a16:creationId xmlns:a16="http://schemas.microsoft.com/office/drawing/2014/main" id="{C92953D0-415C-EC9E-77F7-57066ADD8B9E}"/>
                </a:ext>
              </a:extLst>
            </p:cNvPr>
            <p:cNvSpPr txBox="1"/>
            <p:nvPr/>
          </p:nvSpPr>
          <p:spPr>
            <a:xfrm>
              <a:off x="2436429" y="1714205"/>
              <a:ext cx="1177074" cy="94038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1" lang="en-US" altLang="zh-CN" sz="1260" b="1" dirty="0">
                  <a:cs typeface="Consolas" panose="020B0609020204030204" pitchFamily="49" charset="0"/>
                </a:rPr>
                <a:t>Evaluation setup: </a:t>
              </a:r>
            </a:p>
            <a:p>
              <a:pPr algn="l"/>
              <a:r>
                <a:rPr kumimoji="1" lang="en-US" altLang="zh-CN" sz="1260" dirty="0">
                  <a:cs typeface="Consolas" panose="020B0609020204030204" pitchFamily="49" charset="0"/>
                </a:rPr>
                <a:t>ConnectX-6 (RNIC) vs. Bluefield -2 (</a:t>
              </a:r>
              <a:r>
                <a:rPr kumimoji="1" lang="en-US" altLang="zh-CN" sz="1260" dirty="0" err="1">
                  <a:cs typeface="Consolas" panose="020B0609020204030204" pitchFamily="49" charset="0"/>
                </a:rPr>
                <a:t>SmartNIC</a:t>
              </a:r>
              <a:r>
                <a:rPr kumimoji="1" lang="en-US" altLang="zh-CN" sz="1260" dirty="0">
                  <a:cs typeface="Consolas" panose="020B0609020204030204" pitchFamily="49" charset="0"/>
                </a:rPr>
                <a:t>)</a:t>
              </a:r>
            </a:p>
            <a:p>
              <a:pPr algn="l"/>
              <a:r>
                <a:rPr kumimoji="1" lang="en-US" altLang="zh-CN" sz="1260" dirty="0">
                  <a:cs typeface="Consolas" panose="020B0609020204030204" pitchFamily="49" charset="0"/>
                </a:rPr>
                <a:t>Both NICs use the same NIC cores</a:t>
              </a:r>
            </a:p>
          </p:txBody>
        </p:sp>
      </p:grpSp>
      <p:sp>
        <p:nvSpPr>
          <p:cNvPr id="82" name="文本框 81">
            <a:extLst>
              <a:ext uri="{FF2B5EF4-FFF2-40B4-BE49-F238E27FC236}">
                <a16:creationId xmlns:a16="http://schemas.microsoft.com/office/drawing/2014/main" id="{2CA48552-581E-424B-A8B2-114945A659E1}"/>
              </a:ext>
            </a:extLst>
          </p:cNvPr>
          <p:cNvSpPr txBox="1"/>
          <p:nvPr/>
        </p:nvSpPr>
        <p:spPr>
          <a:xfrm>
            <a:off x="5055309" y="3079257"/>
            <a:ext cx="1136872" cy="286232"/>
          </a:xfrm>
          <a:prstGeom prst="rect">
            <a:avLst/>
          </a:prstGeom>
          <a:solidFill>
            <a:schemeClr val="bg1"/>
          </a:solidFill>
        </p:spPr>
        <p:txBody>
          <a:bodyPr wrap="square">
            <a:spAutoFit/>
          </a:bodyPr>
          <a:lstStyle/>
          <a:p>
            <a:r>
              <a:rPr kumimoji="1" lang="en-US" altLang="zh-CN" sz="1260" b="1" dirty="0"/>
              <a:t>Latency (us)</a:t>
            </a:r>
            <a:endParaRPr lang="zh-CN" altLang="en-US" sz="1260" b="1" dirty="0"/>
          </a:p>
        </p:txBody>
      </p:sp>
      <p:sp>
        <p:nvSpPr>
          <p:cNvPr id="83" name="圆角矩形标注 82">
            <a:extLst>
              <a:ext uri="{FF2B5EF4-FFF2-40B4-BE49-F238E27FC236}">
                <a16:creationId xmlns:a16="http://schemas.microsoft.com/office/drawing/2014/main" id="{A62A82A1-9359-BE02-7379-72015D10EC08}"/>
              </a:ext>
            </a:extLst>
          </p:cNvPr>
          <p:cNvSpPr/>
          <p:nvPr/>
        </p:nvSpPr>
        <p:spPr>
          <a:xfrm>
            <a:off x="4642629" y="3350318"/>
            <a:ext cx="1743973" cy="702410"/>
          </a:xfrm>
          <a:prstGeom prst="wedgeRoundRectCallout">
            <a:avLst>
              <a:gd name="adj1" fmla="val 112660"/>
              <a:gd name="adj2" fmla="val 44609"/>
              <a:gd name="adj3" fmla="val 16667"/>
            </a:avLst>
          </a:prstGeom>
          <a:solidFill>
            <a:schemeClr val="bg1"/>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5" name="文本框 84">
            <a:extLst>
              <a:ext uri="{FF2B5EF4-FFF2-40B4-BE49-F238E27FC236}">
                <a16:creationId xmlns:a16="http://schemas.microsoft.com/office/drawing/2014/main" id="{10A58139-07E8-AF35-9805-BEAC7843CFEC}"/>
              </a:ext>
            </a:extLst>
          </p:cNvPr>
          <p:cNvSpPr txBox="1"/>
          <p:nvPr/>
        </p:nvSpPr>
        <p:spPr>
          <a:xfrm>
            <a:off x="4728126" y="3413644"/>
            <a:ext cx="1814602" cy="590931"/>
          </a:xfrm>
          <a:prstGeom prst="rect">
            <a:avLst/>
          </a:prstGeom>
          <a:noFill/>
        </p:spPr>
        <p:txBody>
          <a:bodyPr wrap="square">
            <a:spAutoFit/>
          </a:bodyPr>
          <a:lstStyle/>
          <a:p>
            <a:r>
              <a:rPr kumimoji="1" lang="en-US" altLang="zh-CN" sz="1620" dirty="0"/>
              <a:t>Higher latency than other paths </a:t>
            </a:r>
            <a:endParaRPr lang="zh-CN" altLang="en-US" sz="1620" dirty="0"/>
          </a:p>
        </p:txBody>
      </p:sp>
      <p:cxnSp>
        <p:nvCxnSpPr>
          <p:cNvPr id="86" name="直线箭头连接符 85">
            <a:extLst>
              <a:ext uri="{FF2B5EF4-FFF2-40B4-BE49-F238E27FC236}">
                <a16:creationId xmlns:a16="http://schemas.microsoft.com/office/drawing/2014/main" id="{D293AAA9-5CB9-8304-1701-5AFD88B9F929}"/>
              </a:ext>
            </a:extLst>
          </p:cNvPr>
          <p:cNvCxnSpPr>
            <a:cxnSpLocks/>
          </p:cNvCxnSpPr>
          <p:nvPr/>
        </p:nvCxnSpPr>
        <p:spPr>
          <a:xfrm flipH="1">
            <a:off x="1127147" y="3583281"/>
            <a:ext cx="2602360"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
        <p:nvSpPr>
          <p:cNvPr id="5" name="下箭头 4">
            <a:extLst>
              <a:ext uri="{FF2B5EF4-FFF2-40B4-BE49-F238E27FC236}">
                <a16:creationId xmlns:a16="http://schemas.microsoft.com/office/drawing/2014/main" id="{CBB0B616-BEC2-A05F-6BD1-D7B8F1F3A2C3}"/>
              </a:ext>
            </a:extLst>
          </p:cNvPr>
          <p:cNvSpPr/>
          <p:nvPr/>
        </p:nvSpPr>
        <p:spPr>
          <a:xfrm>
            <a:off x="7379861" y="3695432"/>
            <a:ext cx="245331" cy="167694"/>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Tree>
    <p:extLst>
      <p:ext uri="{BB962C8B-B14F-4D97-AF65-F5344CB8AC3E}">
        <p14:creationId xmlns:p14="http://schemas.microsoft.com/office/powerpoint/2010/main" val="253170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5"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33CE5A-1C2D-565D-6FC3-33B1CA303101}"/>
              </a:ext>
            </a:extLst>
          </p:cNvPr>
          <p:cNvSpPr>
            <a:spLocks noGrp="1"/>
          </p:cNvSpPr>
          <p:nvPr>
            <p:ph type="title"/>
          </p:nvPr>
        </p:nvSpPr>
        <p:spPr/>
        <p:txBody>
          <a:bodyPr/>
          <a:lstStyle/>
          <a:p>
            <a:r>
              <a:rPr kumimoji="1" lang="en-US" altLang="zh-CN" dirty="0"/>
              <a:t>Finding 4. Path #3 has trade-offs </a:t>
            </a:r>
            <a:endParaRPr kumimoji="1" lang="zh-CN" altLang="en-US" dirty="0"/>
          </a:p>
        </p:txBody>
      </p:sp>
      <p:sp>
        <p:nvSpPr>
          <p:cNvPr id="3" name="内容占位符 2">
            <a:extLst>
              <a:ext uri="{FF2B5EF4-FFF2-40B4-BE49-F238E27FC236}">
                <a16:creationId xmlns:a16="http://schemas.microsoft.com/office/drawing/2014/main" id="{AE5713A7-939B-B26C-AF07-08122D565EB9}"/>
              </a:ext>
            </a:extLst>
          </p:cNvPr>
          <p:cNvSpPr>
            <a:spLocks noGrp="1"/>
          </p:cNvSpPr>
          <p:nvPr>
            <p:ph idx="1"/>
          </p:nvPr>
        </p:nvSpPr>
        <p:spPr>
          <a:xfrm>
            <a:off x="457200" y="1212391"/>
            <a:ext cx="8229600" cy="1152519"/>
          </a:xfrm>
        </p:spPr>
        <p:txBody>
          <a:bodyPr>
            <a:normAutofit lnSpcReduction="10000"/>
          </a:bodyPr>
          <a:lstStyle/>
          <a:p>
            <a:r>
              <a:rPr kumimoji="1" lang="en-US" altLang="zh-CN" dirty="0"/>
              <a:t>RDMA, though simple,  has two problems for Path #3</a:t>
            </a:r>
          </a:p>
          <a:p>
            <a:pPr lvl="1"/>
            <a:r>
              <a:rPr kumimoji="1" lang="en-US" altLang="zh-CN" dirty="0">
                <a:solidFill>
                  <a:schemeClr val="accent6"/>
                </a:solidFill>
              </a:rPr>
              <a:t>High latency due to additionally passes hardware units </a:t>
            </a:r>
          </a:p>
          <a:p>
            <a:pPr lvl="1"/>
            <a:r>
              <a:rPr kumimoji="1" lang="en-US" altLang="zh-CN" dirty="0"/>
              <a:t>Bandwidth interference to the others  </a:t>
            </a:r>
          </a:p>
          <a:p>
            <a:pPr lvl="1"/>
            <a:endParaRPr kumimoji="1" lang="zh-CN" altLang="en-US" dirty="0"/>
          </a:p>
        </p:txBody>
      </p:sp>
      <p:sp>
        <p:nvSpPr>
          <p:cNvPr id="4" name="灯片编号占位符 3">
            <a:extLst>
              <a:ext uri="{FF2B5EF4-FFF2-40B4-BE49-F238E27FC236}">
                <a16:creationId xmlns:a16="http://schemas.microsoft.com/office/drawing/2014/main" id="{BB92B220-0B0C-037A-CF79-9D205E62E944}"/>
              </a:ext>
            </a:extLst>
          </p:cNvPr>
          <p:cNvSpPr>
            <a:spLocks noGrp="1"/>
          </p:cNvSpPr>
          <p:nvPr>
            <p:ph type="sldNum" sz="quarter" idx="12"/>
          </p:nvPr>
        </p:nvSpPr>
        <p:spPr/>
        <p:txBody>
          <a:bodyPr/>
          <a:lstStyle/>
          <a:p>
            <a:fld id="{ADE361C3-C043-4A6E-BDCE-8DA1E7D90A3B}" type="slidenum">
              <a:rPr lang="zh-CN" altLang="en-US" smtClean="0"/>
              <a:pPr/>
              <a:t>159</a:t>
            </a:fld>
            <a:endParaRPr lang="zh-CN" altLang="en-US" dirty="0"/>
          </a:p>
        </p:txBody>
      </p:sp>
      <p:pic>
        <p:nvPicPr>
          <p:cNvPr id="26" name="图片 25">
            <a:extLst>
              <a:ext uri="{FF2B5EF4-FFF2-40B4-BE49-F238E27FC236}">
                <a16:creationId xmlns:a16="http://schemas.microsoft.com/office/drawing/2014/main" id="{2FA80F99-3329-2369-58A9-43B9430B8B8D}"/>
              </a:ext>
            </a:extLst>
          </p:cNvPr>
          <p:cNvPicPr>
            <a:picLocks noChangeAspect="1"/>
          </p:cNvPicPr>
          <p:nvPr/>
        </p:nvPicPr>
        <p:blipFill>
          <a:blip r:embed="rId3"/>
          <a:stretch>
            <a:fillRect/>
          </a:stretch>
        </p:blipFill>
        <p:spPr>
          <a:xfrm>
            <a:off x="618761" y="2971775"/>
            <a:ext cx="3600980" cy="2218785"/>
          </a:xfrm>
          <a:prstGeom prst="rect">
            <a:avLst/>
          </a:prstGeom>
        </p:spPr>
      </p:pic>
      <p:cxnSp>
        <p:nvCxnSpPr>
          <p:cNvPr id="28" name="直线箭头连接符 27">
            <a:extLst>
              <a:ext uri="{FF2B5EF4-FFF2-40B4-BE49-F238E27FC236}">
                <a16:creationId xmlns:a16="http://schemas.microsoft.com/office/drawing/2014/main" id="{CCAEA49C-8380-3439-CB7E-EBEBECFA74E8}"/>
              </a:ext>
            </a:extLst>
          </p:cNvPr>
          <p:cNvCxnSpPr>
            <a:cxnSpLocks/>
          </p:cNvCxnSpPr>
          <p:nvPr/>
        </p:nvCxnSpPr>
        <p:spPr>
          <a:xfrm flipH="1">
            <a:off x="1127147" y="4052728"/>
            <a:ext cx="1166529"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740278D2-B1B0-CAEB-46D7-9C8685EA352A}"/>
              </a:ext>
            </a:extLst>
          </p:cNvPr>
          <p:cNvCxnSpPr>
            <a:cxnSpLocks/>
          </p:cNvCxnSpPr>
          <p:nvPr/>
        </p:nvCxnSpPr>
        <p:spPr>
          <a:xfrm flipV="1">
            <a:off x="1127147" y="3583281"/>
            <a:ext cx="0" cy="469447"/>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0DA7F1AB-BDF9-8C22-0868-9391392A36DE}"/>
              </a:ext>
            </a:extLst>
          </p:cNvPr>
          <p:cNvCxnSpPr>
            <a:cxnSpLocks/>
          </p:cNvCxnSpPr>
          <p:nvPr/>
        </p:nvCxnSpPr>
        <p:spPr>
          <a:xfrm flipV="1">
            <a:off x="2293675" y="4052728"/>
            <a:ext cx="0" cy="842494"/>
          </a:xfrm>
          <a:prstGeom prst="straightConnector1">
            <a:avLst/>
          </a:prstGeom>
          <a:ln w="25400">
            <a:headEnd type="arrow"/>
            <a:tailEnd type="none" w="lg"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53C566B8-1379-B090-3A85-ECBF5125EE98}"/>
              </a:ext>
            </a:extLst>
          </p:cNvPr>
          <p:cNvSpPr txBox="1"/>
          <p:nvPr/>
        </p:nvSpPr>
        <p:spPr>
          <a:xfrm>
            <a:off x="938405" y="2521350"/>
            <a:ext cx="2710541" cy="590931"/>
          </a:xfrm>
          <a:prstGeom prst="rect">
            <a:avLst/>
          </a:prstGeom>
          <a:solidFill>
            <a:schemeClr val="bg1"/>
          </a:solidFill>
        </p:spPr>
        <p:txBody>
          <a:bodyPr wrap="square">
            <a:spAutoFit/>
          </a:bodyPr>
          <a:lstStyle/>
          <a:p>
            <a:pPr algn="ctr"/>
            <a:r>
              <a:rPr kumimoji="1" lang="en-US" altLang="zh-CN" sz="1620" dirty="0"/>
              <a:t>RDMA of path #3 overuses the PCIe bandwidth</a:t>
            </a:r>
          </a:p>
        </p:txBody>
      </p:sp>
      <p:cxnSp>
        <p:nvCxnSpPr>
          <p:cNvPr id="33" name="直线箭头连接符 32">
            <a:extLst>
              <a:ext uri="{FF2B5EF4-FFF2-40B4-BE49-F238E27FC236}">
                <a16:creationId xmlns:a16="http://schemas.microsoft.com/office/drawing/2014/main" id="{A87937C3-6264-E115-062D-8369A761C6EB}"/>
              </a:ext>
            </a:extLst>
          </p:cNvPr>
          <p:cNvCxnSpPr>
            <a:cxnSpLocks/>
          </p:cNvCxnSpPr>
          <p:nvPr/>
        </p:nvCxnSpPr>
        <p:spPr>
          <a:xfrm flipH="1">
            <a:off x="1865462" y="3113835"/>
            <a:ext cx="114250" cy="32693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6" name="组合 5">
            <a:extLst>
              <a:ext uri="{FF2B5EF4-FFF2-40B4-BE49-F238E27FC236}">
                <a16:creationId xmlns:a16="http://schemas.microsoft.com/office/drawing/2014/main" id="{675AF87E-4A65-58AC-F902-4DA09E9BC419}"/>
              </a:ext>
            </a:extLst>
          </p:cNvPr>
          <p:cNvGrpSpPr/>
          <p:nvPr/>
        </p:nvGrpSpPr>
        <p:grpSpPr>
          <a:xfrm>
            <a:off x="6256988" y="633736"/>
            <a:ext cx="2849599" cy="1455311"/>
            <a:chOff x="6952208" y="386651"/>
            <a:chExt cx="3166221" cy="1617012"/>
          </a:xfrm>
        </p:grpSpPr>
        <p:cxnSp>
          <p:nvCxnSpPr>
            <p:cNvPr id="134" name="直线箭头连接符 133">
              <a:extLst>
                <a:ext uri="{FF2B5EF4-FFF2-40B4-BE49-F238E27FC236}">
                  <a16:creationId xmlns:a16="http://schemas.microsoft.com/office/drawing/2014/main" id="{820671A8-ED3D-E1EB-736A-B540059D7EE8}"/>
                </a:ext>
              </a:extLst>
            </p:cNvPr>
            <p:cNvCxnSpPr>
              <a:cxnSpLocks/>
            </p:cNvCxnSpPr>
            <p:nvPr/>
          </p:nvCxnSpPr>
          <p:spPr>
            <a:xfrm>
              <a:off x="8683419" y="1512308"/>
              <a:ext cx="178202" cy="392560"/>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3" name="直线箭头连接符 132">
              <a:extLst>
                <a:ext uri="{FF2B5EF4-FFF2-40B4-BE49-F238E27FC236}">
                  <a16:creationId xmlns:a16="http://schemas.microsoft.com/office/drawing/2014/main" id="{F49B5D65-5CA1-3B98-6B10-AB2FBE3229CC}"/>
                </a:ext>
              </a:extLst>
            </p:cNvPr>
            <p:cNvCxnSpPr>
              <a:cxnSpLocks/>
            </p:cNvCxnSpPr>
            <p:nvPr/>
          </p:nvCxnSpPr>
          <p:spPr>
            <a:xfrm>
              <a:off x="8430396" y="1499509"/>
              <a:ext cx="178202" cy="392560"/>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2" name="直线箭头连接符 131">
              <a:extLst>
                <a:ext uri="{FF2B5EF4-FFF2-40B4-BE49-F238E27FC236}">
                  <a16:creationId xmlns:a16="http://schemas.microsoft.com/office/drawing/2014/main" id="{469D60A9-EAC4-7F85-5F49-E7C4B6ED90EF}"/>
                </a:ext>
              </a:extLst>
            </p:cNvPr>
            <p:cNvCxnSpPr>
              <a:cxnSpLocks/>
            </p:cNvCxnSpPr>
            <p:nvPr/>
          </p:nvCxnSpPr>
          <p:spPr>
            <a:xfrm>
              <a:off x="8434612" y="895586"/>
              <a:ext cx="216024" cy="564579"/>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31" name="直线箭头连接符 130">
              <a:extLst>
                <a:ext uri="{FF2B5EF4-FFF2-40B4-BE49-F238E27FC236}">
                  <a16:creationId xmlns:a16="http://schemas.microsoft.com/office/drawing/2014/main" id="{3F84056A-D71E-C652-D3D5-78BE006F4BBC}"/>
                </a:ext>
              </a:extLst>
            </p:cNvPr>
            <p:cNvCxnSpPr>
              <a:cxnSpLocks/>
            </p:cNvCxnSpPr>
            <p:nvPr/>
          </p:nvCxnSpPr>
          <p:spPr>
            <a:xfrm>
              <a:off x="8182852" y="912511"/>
              <a:ext cx="216024" cy="564579"/>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F43D065B-24EC-6D07-E5F4-3CEC2703D827}"/>
                </a:ext>
              </a:extLst>
            </p:cNvPr>
            <p:cNvGrpSpPr/>
            <p:nvPr/>
          </p:nvGrpSpPr>
          <p:grpSpPr>
            <a:xfrm>
              <a:off x="6952208" y="771010"/>
              <a:ext cx="2880320" cy="1232653"/>
              <a:chOff x="2343696" y="3254415"/>
              <a:chExt cx="2880320" cy="1232653"/>
            </a:xfrm>
          </p:grpSpPr>
          <p:cxnSp>
            <p:nvCxnSpPr>
              <p:cNvPr id="60" name="直线连接符 59">
                <a:extLst>
                  <a:ext uri="{FF2B5EF4-FFF2-40B4-BE49-F238E27FC236}">
                    <a16:creationId xmlns:a16="http://schemas.microsoft.com/office/drawing/2014/main" id="{11CAA507-AB08-76AE-9BFB-709BDBE33D23}"/>
                  </a:ext>
                </a:extLst>
              </p:cNvPr>
              <p:cNvCxnSpPr>
                <a:cxnSpLocks/>
              </p:cNvCxnSpPr>
              <p:nvPr/>
            </p:nvCxnSpPr>
            <p:spPr>
              <a:xfrm>
                <a:off x="3135784" y="3361556"/>
                <a:ext cx="2088232" cy="0"/>
              </a:xfrm>
              <a:prstGeom prst="line">
                <a:avLst/>
              </a:prstGeom>
              <a:ln w="1270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FE56A849-33B0-D1EB-F408-83831267E00C}"/>
                  </a:ext>
                </a:extLst>
              </p:cNvPr>
              <p:cNvCxnSpPr>
                <a:cxnSpLocks/>
              </p:cNvCxnSpPr>
              <p:nvPr/>
            </p:nvCxnSpPr>
            <p:spPr>
              <a:xfrm>
                <a:off x="3135784" y="3982915"/>
                <a:ext cx="2088232" cy="0"/>
              </a:xfrm>
              <a:prstGeom prst="line">
                <a:avLst/>
              </a:prstGeom>
              <a:ln w="1270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1A90A972-E037-6B41-459A-43A4D2F7C9D9}"/>
                  </a:ext>
                </a:extLst>
              </p:cNvPr>
              <p:cNvCxnSpPr>
                <a:cxnSpLocks/>
              </p:cNvCxnSpPr>
              <p:nvPr/>
            </p:nvCxnSpPr>
            <p:spPr>
              <a:xfrm>
                <a:off x="3135784" y="4404801"/>
                <a:ext cx="2088232"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69807FC2-A4D6-AD0C-70A1-34EE23A56E57}"/>
                  </a:ext>
                </a:extLst>
              </p:cNvPr>
              <p:cNvSpPr txBox="1"/>
              <p:nvPr/>
            </p:nvSpPr>
            <p:spPr>
              <a:xfrm>
                <a:off x="2343696" y="3254415"/>
                <a:ext cx="1368152" cy="333424"/>
              </a:xfrm>
              <a:prstGeom prst="rect">
                <a:avLst/>
              </a:prstGeom>
              <a:noFill/>
            </p:spPr>
            <p:txBody>
              <a:bodyPr wrap="square">
                <a:spAutoFit/>
              </a:bodyPr>
              <a:lstStyle/>
              <a:p>
                <a:r>
                  <a:rPr kumimoji="1" lang="en-US" altLang="zh-CN" sz="1350" u="sng" dirty="0"/>
                  <a:t>Client</a:t>
                </a:r>
                <a:endParaRPr lang="zh-CN" altLang="en-US" sz="1350" u="sng" dirty="0"/>
              </a:p>
            </p:txBody>
          </p:sp>
          <p:sp>
            <p:nvSpPr>
              <p:cNvPr id="64" name="文本框 63">
                <a:extLst>
                  <a:ext uri="{FF2B5EF4-FFF2-40B4-BE49-F238E27FC236}">
                    <a16:creationId xmlns:a16="http://schemas.microsoft.com/office/drawing/2014/main" id="{B5708A44-7545-06A1-73A9-7FB41A015B3E}"/>
                  </a:ext>
                </a:extLst>
              </p:cNvPr>
              <p:cNvSpPr txBox="1"/>
              <p:nvPr/>
            </p:nvSpPr>
            <p:spPr>
              <a:xfrm>
                <a:off x="2343696" y="3793604"/>
                <a:ext cx="1368152" cy="333424"/>
              </a:xfrm>
              <a:prstGeom prst="rect">
                <a:avLst/>
              </a:prstGeom>
              <a:noFill/>
            </p:spPr>
            <p:txBody>
              <a:bodyPr wrap="square">
                <a:spAutoFit/>
              </a:bodyPr>
              <a:lstStyle/>
              <a:p>
                <a:r>
                  <a:rPr kumimoji="1" lang="en-US" altLang="zh-CN" sz="1350" dirty="0"/>
                  <a:t>SoC</a:t>
                </a:r>
                <a:endParaRPr lang="zh-CN" altLang="en-US" sz="1350" dirty="0"/>
              </a:p>
            </p:txBody>
          </p:sp>
          <p:sp>
            <p:nvSpPr>
              <p:cNvPr id="65" name="文本框 64">
                <a:extLst>
                  <a:ext uri="{FF2B5EF4-FFF2-40B4-BE49-F238E27FC236}">
                    <a16:creationId xmlns:a16="http://schemas.microsoft.com/office/drawing/2014/main" id="{BB359F2C-8A91-1F33-06E6-9326E1CD45FD}"/>
                  </a:ext>
                </a:extLst>
              </p:cNvPr>
              <p:cNvSpPr txBox="1"/>
              <p:nvPr/>
            </p:nvSpPr>
            <p:spPr>
              <a:xfrm>
                <a:off x="2343696" y="4153644"/>
                <a:ext cx="1368152" cy="333424"/>
              </a:xfrm>
              <a:prstGeom prst="rect">
                <a:avLst/>
              </a:prstGeom>
              <a:noFill/>
            </p:spPr>
            <p:txBody>
              <a:bodyPr wrap="square">
                <a:spAutoFit/>
              </a:bodyPr>
              <a:lstStyle/>
              <a:p>
                <a:r>
                  <a:rPr kumimoji="1" lang="en-US" altLang="zh-CN" sz="1350" u="sng" dirty="0"/>
                  <a:t>Host</a:t>
                </a:r>
                <a:endParaRPr lang="zh-CN" altLang="en-US" sz="1350" u="sng" dirty="0"/>
              </a:p>
            </p:txBody>
          </p:sp>
          <p:cxnSp>
            <p:nvCxnSpPr>
              <p:cNvPr id="67" name="直线箭头连接符 66">
                <a:extLst>
                  <a:ext uri="{FF2B5EF4-FFF2-40B4-BE49-F238E27FC236}">
                    <a16:creationId xmlns:a16="http://schemas.microsoft.com/office/drawing/2014/main" id="{8CC0E501-AF60-9867-D218-1BB37546291F}"/>
                  </a:ext>
                </a:extLst>
              </p:cNvPr>
              <p:cNvCxnSpPr>
                <a:cxnSpLocks/>
              </p:cNvCxnSpPr>
              <p:nvPr/>
            </p:nvCxnSpPr>
            <p:spPr>
              <a:xfrm>
                <a:off x="3351413" y="3390607"/>
                <a:ext cx="216024" cy="564579"/>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E892B346-349E-E062-EA51-933EFEAFA867}"/>
                  </a:ext>
                </a:extLst>
              </p:cNvPr>
              <p:cNvCxnSpPr>
                <a:cxnSpLocks/>
              </p:cNvCxnSpPr>
              <p:nvPr/>
            </p:nvCxnSpPr>
            <p:spPr>
              <a:xfrm>
                <a:off x="3577255" y="3982914"/>
                <a:ext cx="178202" cy="392560"/>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74" name="矩形 73">
                <a:extLst>
                  <a:ext uri="{FF2B5EF4-FFF2-40B4-BE49-F238E27FC236}">
                    <a16:creationId xmlns:a16="http://schemas.microsoft.com/office/drawing/2014/main" id="{6C5C0967-FDAB-6C1C-D519-3B9C05AB14FF}"/>
                  </a:ext>
                </a:extLst>
              </p:cNvPr>
              <p:cNvSpPr/>
              <p:nvPr/>
            </p:nvSpPr>
            <p:spPr>
              <a:xfrm>
                <a:off x="4169005" y="3610607"/>
                <a:ext cx="759261" cy="304271"/>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sp>
          <p:nvSpPr>
            <p:cNvPr id="59" name="文本框 58">
              <a:extLst>
                <a:ext uri="{FF2B5EF4-FFF2-40B4-BE49-F238E27FC236}">
                  <a16:creationId xmlns:a16="http://schemas.microsoft.com/office/drawing/2014/main" id="{8889CF95-CA72-221D-48F8-635231F02BF4}"/>
                </a:ext>
              </a:extLst>
            </p:cNvPr>
            <p:cNvSpPr txBox="1"/>
            <p:nvPr/>
          </p:nvSpPr>
          <p:spPr>
            <a:xfrm>
              <a:off x="7239670" y="386651"/>
              <a:ext cx="2821933" cy="379591"/>
            </a:xfrm>
            <a:prstGeom prst="rect">
              <a:avLst/>
            </a:prstGeom>
            <a:noFill/>
          </p:spPr>
          <p:txBody>
            <a:bodyPr wrap="square">
              <a:spAutoFit/>
            </a:bodyPr>
            <a:lstStyle/>
            <a:p>
              <a:r>
                <a:rPr kumimoji="1" lang="en-US" altLang="zh-CN" sz="1620" b="1" dirty="0"/>
                <a:t>Client </a:t>
              </a:r>
              <a:r>
                <a:rPr kumimoji="1" lang="en-US" altLang="zh-CN" sz="1620" b="1" dirty="0">
                  <a:sym typeface="Wingdings" pitchFamily="2" charset="2"/>
                </a:rPr>
                <a:t> SoC  Host</a:t>
              </a:r>
              <a:endParaRPr lang="zh-CN" altLang="en-US" sz="1620" b="1" dirty="0"/>
            </a:p>
          </p:txBody>
        </p:sp>
        <p:sp>
          <p:nvSpPr>
            <p:cNvPr id="92" name="文本框 91">
              <a:extLst>
                <a:ext uri="{FF2B5EF4-FFF2-40B4-BE49-F238E27FC236}">
                  <a16:creationId xmlns:a16="http://schemas.microsoft.com/office/drawing/2014/main" id="{DAE9D6CC-3795-5566-E3CC-3284F9E59DF4}"/>
                </a:ext>
              </a:extLst>
            </p:cNvPr>
            <p:cNvSpPr txBox="1"/>
            <p:nvPr/>
          </p:nvSpPr>
          <p:spPr>
            <a:xfrm>
              <a:off x="8104336" y="962133"/>
              <a:ext cx="830323" cy="318036"/>
            </a:xfrm>
            <a:prstGeom prst="rect">
              <a:avLst/>
            </a:prstGeom>
            <a:solidFill>
              <a:schemeClr val="bg1"/>
            </a:solidFill>
          </p:spPr>
          <p:txBody>
            <a:bodyPr wrap="square">
              <a:spAutoFit/>
            </a:bodyPr>
            <a:lstStyle/>
            <a:p>
              <a:r>
                <a:rPr kumimoji="1" lang="en-US" altLang="zh-CN" sz="1260" dirty="0"/>
                <a:t>Path #2</a:t>
              </a:r>
              <a:endParaRPr lang="zh-CN" altLang="en-US" sz="1260" dirty="0"/>
            </a:p>
          </p:txBody>
        </p:sp>
        <p:sp>
          <p:nvSpPr>
            <p:cNvPr id="93" name="文本框 92">
              <a:extLst>
                <a:ext uri="{FF2B5EF4-FFF2-40B4-BE49-F238E27FC236}">
                  <a16:creationId xmlns:a16="http://schemas.microsoft.com/office/drawing/2014/main" id="{DED35014-20B8-3DCE-2920-65B1E356230B}"/>
                </a:ext>
              </a:extLst>
            </p:cNvPr>
            <p:cNvSpPr txBox="1"/>
            <p:nvPr/>
          </p:nvSpPr>
          <p:spPr>
            <a:xfrm>
              <a:off x="8395875" y="1510193"/>
              <a:ext cx="830323" cy="318036"/>
            </a:xfrm>
            <a:prstGeom prst="rect">
              <a:avLst/>
            </a:prstGeom>
            <a:solidFill>
              <a:schemeClr val="bg1"/>
            </a:solidFill>
          </p:spPr>
          <p:txBody>
            <a:bodyPr wrap="square">
              <a:spAutoFit/>
            </a:bodyPr>
            <a:lstStyle/>
            <a:p>
              <a:r>
                <a:rPr kumimoji="1" lang="en-US" altLang="zh-CN" sz="1260" dirty="0"/>
                <a:t>Path #3</a:t>
              </a:r>
              <a:endParaRPr lang="zh-CN" altLang="en-US" sz="1260" dirty="0"/>
            </a:p>
          </p:txBody>
        </p:sp>
        <p:cxnSp>
          <p:nvCxnSpPr>
            <p:cNvPr id="120" name="直线连接符 119">
              <a:extLst>
                <a:ext uri="{FF2B5EF4-FFF2-40B4-BE49-F238E27FC236}">
                  <a16:creationId xmlns:a16="http://schemas.microsoft.com/office/drawing/2014/main" id="{2AC93D0B-BD3A-3D26-60E8-FB39D4BA6166}"/>
                </a:ext>
              </a:extLst>
            </p:cNvPr>
            <p:cNvCxnSpPr/>
            <p:nvPr/>
          </p:nvCxnSpPr>
          <p:spPr>
            <a:xfrm>
              <a:off x="9652000" y="878151"/>
              <a:ext cx="0" cy="621358"/>
            </a:xfrm>
            <a:prstGeom prst="line">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21" name="直线连接符 120">
              <a:extLst>
                <a:ext uri="{FF2B5EF4-FFF2-40B4-BE49-F238E27FC236}">
                  <a16:creationId xmlns:a16="http://schemas.microsoft.com/office/drawing/2014/main" id="{77B7BA85-C247-B14F-3BBE-39AF0F9D5769}"/>
                </a:ext>
              </a:extLst>
            </p:cNvPr>
            <p:cNvCxnSpPr>
              <a:cxnSpLocks/>
            </p:cNvCxnSpPr>
            <p:nvPr/>
          </p:nvCxnSpPr>
          <p:spPr>
            <a:xfrm>
              <a:off x="9652000" y="1471781"/>
              <a:ext cx="0" cy="420288"/>
            </a:xfrm>
            <a:prstGeom prst="line">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DAEC9105-EB7A-0225-F70D-3AAB26C16C4B}"/>
                </a:ext>
              </a:extLst>
            </p:cNvPr>
            <p:cNvSpPr txBox="1"/>
            <p:nvPr/>
          </p:nvSpPr>
          <p:spPr>
            <a:xfrm>
              <a:off x="9022063" y="975286"/>
              <a:ext cx="954806" cy="318036"/>
            </a:xfrm>
            <a:prstGeom prst="rect">
              <a:avLst/>
            </a:prstGeom>
            <a:solidFill>
              <a:schemeClr val="bg1"/>
            </a:solidFill>
          </p:spPr>
          <p:txBody>
            <a:bodyPr wrap="square">
              <a:spAutoFit/>
            </a:bodyPr>
            <a:lstStyle/>
            <a:p>
              <a:r>
                <a:rPr kumimoji="1" lang="en-US" altLang="zh-CN" sz="1260" dirty="0"/>
                <a:t>200Gbps</a:t>
              </a:r>
              <a:endParaRPr lang="zh-CN" altLang="en-US" sz="1260" dirty="0"/>
            </a:p>
          </p:txBody>
        </p:sp>
        <p:sp>
          <p:nvSpPr>
            <p:cNvPr id="124" name="文本框 123">
              <a:extLst>
                <a:ext uri="{FF2B5EF4-FFF2-40B4-BE49-F238E27FC236}">
                  <a16:creationId xmlns:a16="http://schemas.microsoft.com/office/drawing/2014/main" id="{28AA96C3-23B6-AF67-4F73-38A43EE2FC39}"/>
                </a:ext>
              </a:extLst>
            </p:cNvPr>
            <p:cNvSpPr txBox="1"/>
            <p:nvPr/>
          </p:nvSpPr>
          <p:spPr>
            <a:xfrm>
              <a:off x="9163623" y="1532612"/>
              <a:ext cx="954806" cy="318036"/>
            </a:xfrm>
            <a:prstGeom prst="rect">
              <a:avLst/>
            </a:prstGeom>
            <a:solidFill>
              <a:schemeClr val="bg1"/>
            </a:solidFill>
          </p:spPr>
          <p:txBody>
            <a:bodyPr wrap="square">
              <a:spAutoFit/>
            </a:bodyPr>
            <a:lstStyle/>
            <a:p>
              <a:r>
                <a:rPr kumimoji="1" lang="en-US" altLang="zh-CN" sz="1260" dirty="0"/>
                <a:t>256Gbps</a:t>
              </a:r>
              <a:endParaRPr lang="zh-CN" altLang="en-US" sz="1260" dirty="0"/>
            </a:p>
          </p:txBody>
        </p:sp>
      </p:grpSp>
      <p:pic>
        <p:nvPicPr>
          <p:cNvPr id="125" name="图片 124">
            <a:extLst>
              <a:ext uri="{FF2B5EF4-FFF2-40B4-BE49-F238E27FC236}">
                <a16:creationId xmlns:a16="http://schemas.microsoft.com/office/drawing/2014/main" id="{2EB4F6F8-9C9D-8983-EC29-FD30BE3B269C}"/>
              </a:ext>
            </a:extLst>
          </p:cNvPr>
          <p:cNvPicPr>
            <a:picLocks noChangeAspect="1"/>
          </p:cNvPicPr>
          <p:nvPr/>
        </p:nvPicPr>
        <p:blipFill>
          <a:blip r:embed="rId4"/>
          <a:stretch>
            <a:fillRect/>
          </a:stretch>
        </p:blipFill>
        <p:spPr>
          <a:xfrm>
            <a:off x="7829137" y="3843957"/>
            <a:ext cx="1226306" cy="1226306"/>
          </a:xfrm>
          <a:prstGeom prst="rect">
            <a:avLst/>
          </a:prstGeom>
        </p:spPr>
      </p:pic>
      <p:sp>
        <p:nvSpPr>
          <p:cNvPr id="126" name="云形标注 125">
            <a:extLst>
              <a:ext uri="{FF2B5EF4-FFF2-40B4-BE49-F238E27FC236}">
                <a16:creationId xmlns:a16="http://schemas.microsoft.com/office/drawing/2014/main" id="{3EA7DD7A-EBDF-B762-87A3-6B1F85E31564}"/>
              </a:ext>
            </a:extLst>
          </p:cNvPr>
          <p:cNvSpPr/>
          <p:nvPr/>
        </p:nvSpPr>
        <p:spPr>
          <a:xfrm>
            <a:off x="5143561" y="2825913"/>
            <a:ext cx="3896546" cy="1119673"/>
          </a:xfrm>
          <a:prstGeom prst="cloudCallout">
            <a:avLst>
              <a:gd name="adj1" fmla="val 21849"/>
              <a:gd name="adj2" fmla="val 118177"/>
            </a:avLst>
          </a:prstGeom>
          <a:noFill/>
          <a:ln w="6350">
            <a:solidFill>
              <a:schemeClr val="tx1"/>
            </a:solidFill>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28" name="矩形 127">
            <a:extLst>
              <a:ext uri="{FF2B5EF4-FFF2-40B4-BE49-F238E27FC236}">
                <a16:creationId xmlns:a16="http://schemas.microsoft.com/office/drawing/2014/main" id="{4D245B8B-E07B-C09C-95FB-8C29C92DCDAE}"/>
              </a:ext>
            </a:extLst>
          </p:cNvPr>
          <p:cNvSpPr/>
          <p:nvPr/>
        </p:nvSpPr>
        <p:spPr>
          <a:xfrm>
            <a:off x="8041193" y="2669940"/>
            <a:ext cx="384716" cy="311652"/>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27" name="文本框 126">
            <a:extLst>
              <a:ext uri="{FF2B5EF4-FFF2-40B4-BE49-F238E27FC236}">
                <a16:creationId xmlns:a16="http://schemas.microsoft.com/office/drawing/2014/main" id="{4B55668C-9A26-0A6F-B2C9-BB8BE73C66BD}"/>
              </a:ext>
            </a:extLst>
          </p:cNvPr>
          <p:cNvSpPr txBox="1"/>
          <p:nvPr/>
        </p:nvSpPr>
        <p:spPr>
          <a:xfrm>
            <a:off x="5729455" y="3057294"/>
            <a:ext cx="3142293" cy="590931"/>
          </a:xfrm>
          <a:prstGeom prst="rect">
            <a:avLst/>
          </a:prstGeom>
          <a:noFill/>
        </p:spPr>
        <p:txBody>
          <a:bodyPr wrap="square">
            <a:spAutoFit/>
          </a:bodyPr>
          <a:lstStyle/>
          <a:p>
            <a:r>
              <a:rPr kumimoji="1" lang="en-US" altLang="zh-CN" sz="1620" dirty="0"/>
              <a:t>What is the performance of path#2 + path#3?</a:t>
            </a:r>
            <a:endParaRPr lang="zh-CN" altLang="en-US" sz="1620" dirty="0"/>
          </a:p>
        </p:txBody>
      </p:sp>
      <p:sp>
        <p:nvSpPr>
          <p:cNvPr id="129" name="文本框 128">
            <a:extLst>
              <a:ext uri="{FF2B5EF4-FFF2-40B4-BE49-F238E27FC236}">
                <a16:creationId xmlns:a16="http://schemas.microsoft.com/office/drawing/2014/main" id="{F698C6E7-4629-62D2-5769-7E7BFD0CB1A9}"/>
              </a:ext>
            </a:extLst>
          </p:cNvPr>
          <p:cNvSpPr txBox="1"/>
          <p:nvPr/>
        </p:nvSpPr>
        <p:spPr>
          <a:xfrm>
            <a:off x="6201017" y="2116874"/>
            <a:ext cx="2710541" cy="590931"/>
          </a:xfrm>
          <a:prstGeom prst="rect">
            <a:avLst/>
          </a:prstGeom>
          <a:solidFill>
            <a:schemeClr val="bg1"/>
          </a:solidFill>
        </p:spPr>
        <p:txBody>
          <a:bodyPr wrap="square">
            <a:spAutoFit/>
          </a:bodyPr>
          <a:lstStyle/>
          <a:p>
            <a:pPr algn="r"/>
            <a:r>
              <a:rPr kumimoji="1" lang="en-US" altLang="zh-CN" sz="1620" b="1" dirty="0"/>
              <a:t>Case study</a:t>
            </a:r>
            <a:r>
              <a:rPr kumimoji="1" lang="en-US" altLang="zh-CN" sz="1620" dirty="0"/>
              <a:t>: file replication in </a:t>
            </a:r>
            <a:r>
              <a:rPr kumimoji="1" lang="en-US" altLang="zh-CN" sz="1620" dirty="0" err="1"/>
              <a:t>LineFS</a:t>
            </a:r>
            <a:r>
              <a:rPr kumimoji="1" lang="en-US" altLang="zh-CN" sz="1620" dirty="0"/>
              <a:t> [SOSP’21]</a:t>
            </a:r>
          </a:p>
        </p:txBody>
      </p:sp>
      <p:sp>
        <p:nvSpPr>
          <p:cNvPr id="130" name="矩形 129">
            <a:extLst>
              <a:ext uri="{FF2B5EF4-FFF2-40B4-BE49-F238E27FC236}">
                <a16:creationId xmlns:a16="http://schemas.microsoft.com/office/drawing/2014/main" id="{487C469F-E72D-506F-FCFC-CEDF17BCC4E1}"/>
              </a:ext>
            </a:extLst>
          </p:cNvPr>
          <p:cNvSpPr/>
          <p:nvPr/>
        </p:nvSpPr>
        <p:spPr>
          <a:xfrm>
            <a:off x="1652381" y="3242545"/>
            <a:ext cx="457367" cy="1100332"/>
          </a:xfrm>
          <a:prstGeom prst="rect">
            <a:avLst/>
          </a:pr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135" name="直线箭头连接符 134">
            <a:extLst>
              <a:ext uri="{FF2B5EF4-FFF2-40B4-BE49-F238E27FC236}">
                <a16:creationId xmlns:a16="http://schemas.microsoft.com/office/drawing/2014/main" id="{FDCC33F8-4E28-6093-088C-509CA9043163}"/>
              </a:ext>
            </a:extLst>
          </p:cNvPr>
          <p:cNvCxnSpPr>
            <a:cxnSpLocks/>
          </p:cNvCxnSpPr>
          <p:nvPr/>
        </p:nvCxnSpPr>
        <p:spPr>
          <a:xfrm flipH="1">
            <a:off x="1127147" y="3583281"/>
            <a:ext cx="2602360"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459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P spid="127" grpId="0"/>
      <p:bldP spid="1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457200" y="1777380"/>
            <a:ext cx="8229600"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kumimoji="0" lang="en-US" altLang="zh-CN" b="0" kern="0" dirty="0">
                <a:solidFill>
                  <a:srgbClr val="BE384B"/>
                </a:solidFill>
                <a:latin typeface="+mn-lt"/>
                <a:ea typeface="+mn-ea"/>
                <a:cs typeface="Courier New" panose="02070309020205020404" pitchFamily="49" charset="0"/>
              </a:rPr>
              <a:t>Note: not a hard conclusion! </a:t>
            </a:r>
          </a:p>
          <a:p>
            <a:pPr algn="ctr"/>
            <a:r>
              <a:rPr lang="en-US" altLang="zh-CN" b="0" kern="0" dirty="0">
                <a:solidFill>
                  <a:srgbClr val="BE384B"/>
                </a:solidFill>
                <a:latin typeface="+mn-lt"/>
                <a:ea typeface="+mn-ea"/>
                <a:cs typeface="Courier New" panose="02070309020205020404" pitchFamily="49" charset="0"/>
              </a:rPr>
              <a:t>Different hardware may yield different performance</a:t>
            </a:r>
            <a:endParaRPr kumimoji="0" lang="en-US" altLang="zh-CN" b="0" kern="0" dirty="0">
              <a:solidFill>
                <a:srgbClr val="BE384B"/>
              </a:solidFill>
              <a:latin typeface="+mn-lt"/>
              <a:ea typeface="+mn-ea"/>
              <a:cs typeface="Courier New" panose="02070309020205020404" pitchFamily="49" charset="0"/>
            </a:endParaRP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887405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 name="直线连接符 37">
            <a:extLst>
              <a:ext uri="{FF2B5EF4-FFF2-40B4-BE49-F238E27FC236}">
                <a16:creationId xmlns:a16="http://schemas.microsoft.com/office/drawing/2014/main" id="{CA2017DC-97FD-1440-51C8-3575C6B1C684}"/>
              </a:ext>
            </a:extLst>
          </p:cNvPr>
          <p:cNvCxnSpPr>
            <a:cxnSpLocks/>
          </p:cNvCxnSpPr>
          <p:nvPr/>
        </p:nvCxnSpPr>
        <p:spPr>
          <a:xfrm>
            <a:off x="4899343" y="3577678"/>
            <a:ext cx="3787457"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88" name="直线连接符 87">
            <a:extLst>
              <a:ext uri="{FF2B5EF4-FFF2-40B4-BE49-F238E27FC236}">
                <a16:creationId xmlns:a16="http://schemas.microsoft.com/office/drawing/2014/main" id="{27CE30B2-6635-CD83-8291-8844CF69CA7E}"/>
              </a:ext>
            </a:extLst>
          </p:cNvPr>
          <p:cNvCxnSpPr>
            <a:cxnSpLocks/>
          </p:cNvCxnSpPr>
          <p:nvPr/>
        </p:nvCxnSpPr>
        <p:spPr>
          <a:xfrm>
            <a:off x="4946524" y="3902029"/>
            <a:ext cx="3787457"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89" name="直线连接符 88">
            <a:extLst>
              <a:ext uri="{FF2B5EF4-FFF2-40B4-BE49-F238E27FC236}">
                <a16:creationId xmlns:a16="http://schemas.microsoft.com/office/drawing/2014/main" id="{5400EBCF-247C-E733-646C-5B04F6275AD7}"/>
              </a:ext>
            </a:extLst>
          </p:cNvPr>
          <p:cNvCxnSpPr>
            <a:cxnSpLocks/>
          </p:cNvCxnSpPr>
          <p:nvPr/>
        </p:nvCxnSpPr>
        <p:spPr>
          <a:xfrm>
            <a:off x="4946524" y="4249877"/>
            <a:ext cx="3787457"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90" name="直线连接符 89">
            <a:extLst>
              <a:ext uri="{FF2B5EF4-FFF2-40B4-BE49-F238E27FC236}">
                <a16:creationId xmlns:a16="http://schemas.microsoft.com/office/drawing/2014/main" id="{2C3F82EC-40CE-69BB-2282-7CDF8B773A11}"/>
              </a:ext>
            </a:extLst>
          </p:cNvPr>
          <p:cNvCxnSpPr>
            <a:cxnSpLocks/>
          </p:cNvCxnSpPr>
          <p:nvPr/>
        </p:nvCxnSpPr>
        <p:spPr>
          <a:xfrm>
            <a:off x="4946524" y="4598605"/>
            <a:ext cx="3787457"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91" name="直线连接符 90">
            <a:extLst>
              <a:ext uri="{FF2B5EF4-FFF2-40B4-BE49-F238E27FC236}">
                <a16:creationId xmlns:a16="http://schemas.microsoft.com/office/drawing/2014/main" id="{D07E2074-C24B-8BD9-7B10-383E8083BCCA}"/>
              </a:ext>
            </a:extLst>
          </p:cNvPr>
          <p:cNvCxnSpPr>
            <a:cxnSpLocks/>
          </p:cNvCxnSpPr>
          <p:nvPr/>
        </p:nvCxnSpPr>
        <p:spPr>
          <a:xfrm>
            <a:off x="4978927" y="4988210"/>
            <a:ext cx="3787457"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CA33CE5A-1C2D-565D-6FC3-33B1CA303101}"/>
              </a:ext>
            </a:extLst>
          </p:cNvPr>
          <p:cNvSpPr>
            <a:spLocks noGrp="1"/>
          </p:cNvSpPr>
          <p:nvPr>
            <p:ph type="title"/>
          </p:nvPr>
        </p:nvSpPr>
        <p:spPr/>
        <p:txBody>
          <a:bodyPr/>
          <a:lstStyle/>
          <a:p>
            <a:r>
              <a:rPr kumimoji="1" lang="en-US" altLang="zh-CN" dirty="0"/>
              <a:t>Finding 4. Path #3 has trade-offs </a:t>
            </a:r>
            <a:endParaRPr kumimoji="1" lang="zh-CN" altLang="en-US" dirty="0"/>
          </a:p>
        </p:txBody>
      </p:sp>
      <p:sp>
        <p:nvSpPr>
          <p:cNvPr id="3" name="内容占位符 2">
            <a:extLst>
              <a:ext uri="{FF2B5EF4-FFF2-40B4-BE49-F238E27FC236}">
                <a16:creationId xmlns:a16="http://schemas.microsoft.com/office/drawing/2014/main" id="{AE5713A7-939B-B26C-AF07-08122D565EB9}"/>
              </a:ext>
            </a:extLst>
          </p:cNvPr>
          <p:cNvSpPr>
            <a:spLocks noGrp="1"/>
          </p:cNvSpPr>
          <p:nvPr>
            <p:ph idx="1"/>
          </p:nvPr>
        </p:nvSpPr>
        <p:spPr>
          <a:xfrm>
            <a:off x="457200" y="1212391"/>
            <a:ext cx="8229600" cy="1152519"/>
          </a:xfrm>
        </p:spPr>
        <p:txBody>
          <a:bodyPr>
            <a:normAutofit lnSpcReduction="10000"/>
          </a:bodyPr>
          <a:lstStyle/>
          <a:p>
            <a:r>
              <a:rPr kumimoji="1" lang="en-US" altLang="zh-CN" dirty="0"/>
              <a:t>RDMA, though simple,  has two problems for Path #3</a:t>
            </a:r>
          </a:p>
          <a:p>
            <a:pPr lvl="1"/>
            <a:r>
              <a:rPr kumimoji="1" lang="en-US" altLang="zh-CN" dirty="0">
                <a:solidFill>
                  <a:schemeClr val="accent6"/>
                </a:solidFill>
              </a:rPr>
              <a:t>High latency due to additionally passes hardware units </a:t>
            </a:r>
          </a:p>
          <a:p>
            <a:pPr lvl="1"/>
            <a:r>
              <a:rPr kumimoji="1" lang="en-US" altLang="zh-CN" dirty="0"/>
              <a:t>Bandwidth interference to the others  </a:t>
            </a:r>
          </a:p>
          <a:p>
            <a:pPr lvl="1"/>
            <a:endParaRPr kumimoji="1" lang="zh-CN" altLang="en-US" dirty="0"/>
          </a:p>
        </p:txBody>
      </p:sp>
      <p:sp>
        <p:nvSpPr>
          <p:cNvPr id="4" name="灯片编号占位符 3">
            <a:extLst>
              <a:ext uri="{FF2B5EF4-FFF2-40B4-BE49-F238E27FC236}">
                <a16:creationId xmlns:a16="http://schemas.microsoft.com/office/drawing/2014/main" id="{BB92B220-0B0C-037A-CF79-9D205E62E944}"/>
              </a:ext>
            </a:extLst>
          </p:cNvPr>
          <p:cNvSpPr>
            <a:spLocks noGrp="1"/>
          </p:cNvSpPr>
          <p:nvPr>
            <p:ph type="sldNum" sz="quarter" idx="12"/>
          </p:nvPr>
        </p:nvSpPr>
        <p:spPr/>
        <p:txBody>
          <a:bodyPr/>
          <a:lstStyle/>
          <a:p>
            <a:fld id="{ADE361C3-C043-4A6E-BDCE-8DA1E7D90A3B}" type="slidenum">
              <a:rPr lang="zh-CN" altLang="en-US" smtClean="0"/>
              <a:pPr/>
              <a:t>160</a:t>
            </a:fld>
            <a:endParaRPr lang="zh-CN" altLang="en-US" dirty="0"/>
          </a:p>
        </p:txBody>
      </p:sp>
      <p:pic>
        <p:nvPicPr>
          <p:cNvPr id="26" name="图片 25">
            <a:extLst>
              <a:ext uri="{FF2B5EF4-FFF2-40B4-BE49-F238E27FC236}">
                <a16:creationId xmlns:a16="http://schemas.microsoft.com/office/drawing/2014/main" id="{2FA80F99-3329-2369-58A9-43B9430B8B8D}"/>
              </a:ext>
            </a:extLst>
          </p:cNvPr>
          <p:cNvPicPr>
            <a:picLocks noChangeAspect="1"/>
          </p:cNvPicPr>
          <p:nvPr/>
        </p:nvPicPr>
        <p:blipFill>
          <a:blip r:embed="rId3"/>
          <a:stretch>
            <a:fillRect/>
          </a:stretch>
        </p:blipFill>
        <p:spPr>
          <a:xfrm>
            <a:off x="618761" y="2971775"/>
            <a:ext cx="3600980" cy="2218785"/>
          </a:xfrm>
          <a:prstGeom prst="rect">
            <a:avLst/>
          </a:prstGeom>
        </p:spPr>
      </p:pic>
      <p:cxnSp>
        <p:nvCxnSpPr>
          <p:cNvPr id="28" name="直线箭头连接符 27">
            <a:extLst>
              <a:ext uri="{FF2B5EF4-FFF2-40B4-BE49-F238E27FC236}">
                <a16:creationId xmlns:a16="http://schemas.microsoft.com/office/drawing/2014/main" id="{CCAEA49C-8380-3439-CB7E-EBEBECFA74E8}"/>
              </a:ext>
            </a:extLst>
          </p:cNvPr>
          <p:cNvCxnSpPr>
            <a:cxnSpLocks/>
          </p:cNvCxnSpPr>
          <p:nvPr/>
        </p:nvCxnSpPr>
        <p:spPr>
          <a:xfrm flipH="1">
            <a:off x="1127147" y="4052728"/>
            <a:ext cx="1166529"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740278D2-B1B0-CAEB-46D7-9C8685EA352A}"/>
              </a:ext>
            </a:extLst>
          </p:cNvPr>
          <p:cNvCxnSpPr>
            <a:cxnSpLocks/>
          </p:cNvCxnSpPr>
          <p:nvPr/>
        </p:nvCxnSpPr>
        <p:spPr>
          <a:xfrm flipV="1">
            <a:off x="1127147" y="3583281"/>
            <a:ext cx="0" cy="469447"/>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0DA7F1AB-BDF9-8C22-0868-9391392A36DE}"/>
              </a:ext>
            </a:extLst>
          </p:cNvPr>
          <p:cNvCxnSpPr>
            <a:cxnSpLocks/>
          </p:cNvCxnSpPr>
          <p:nvPr/>
        </p:nvCxnSpPr>
        <p:spPr>
          <a:xfrm flipV="1">
            <a:off x="2293675" y="4052728"/>
            <a:ext cx="0" cy="842494"/>
          </a:xfrm>
          <a:prstGeom prst="straightConnector1">
            <a:avLst/>
          </a:prstGeom>
          <a:ln w="25400">
            <a:headEnd type="arrow"/>
            <a:tailEnd type="none" w="lg" len="lg"/>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83838A12-4FFB-6901-1F6D-22409410AE87}"/>
              </a:ext>
            </a:extLst>
          </p:cNvPr>
          <p:cNvSpPr/>
          <p:nvPr/>
        </p:nvSpPr>
        <p:spPr>
          <a:xfrm>
            <a:off x="1652381" y="3242545"/>
            <a:ext cx="457367" cy="1100332"/>
          </a:xfrm>
          <a:prstGeom prst="rect">
            <a:avLst/>
          </a:pr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2" name="文本框 31">
            <a:extLst>
              <a:ext uri="{FF2B5EF4-FFF2-40B4-BE49-F238E27FC236}">
                <a16:creationId xmlns:a16="http://schemas.microsoft.com/office/drawing/2014/main" id="{53C566B8-1379-B090-3A85-ECBF5125EE98}"/>
              </a:ext>
            </a:extLst>
          </p:cNvPr>
          <p:cNvSpPr txBox="1"/>
          <p:nvPr/>
        </p:nvSpPr>
        <p:spPr>
          <a:xfrm>
            <a:off x="938405" y="2521350"/>
            <a:ext cx="2710541" cy="590931"/>
          </a:xfrm>
          <a:prstGeom prst="rect">
            <a:avLst/>
          </a:prstGeom>
          <a:solidFill>
            <a:schemeClr val="bg1"/>
          </a:solidFill>
        </p:spPr>
        <p:txBody>
          <a:bodyPr wrap="square">
            <a:spAutoFit/>
          </a:bodyPr>
          <a:lstStyle/>
          <a:p>
            <a:pPr algn="ctr"/>
            <a:r>
              <a:rPr kumimoji="1" lang="en-US" altLang="zh-CN" sz="1620" dirty="0"/>
              <a:t>RDMA of path #3 overuses the PCIe bandwidth</a:t>
            </a:r>
          </a:p>
        </p:txBody>
      </p:sp>
      <p:cxnSp>
        <p:nvCxnSpPr>
          <p:cNvPr id="33" name="直线箭头连接符 32">
            <a:extLst>
              <a:ext uri="{FF2B5EF4-FFF2-40B4-BE49-F238E27FC236}">
                <a16:creationId xmlns:a16="http://schemas.microsoft.com/office/drawing/2014/main" id="{A87937C3-6264-E115-062D-8369A761C6EB}"/>
              </a:ext>
            </a:extLst>
          </p:cNvPr>
          <p:cNvCxnSpPr>
            <a:cxnSpLocks/>
          </p:cNvCxnSpPr>
          <p:nvPr/>
        </p:nvCxnSpPr>
        <p:spPr>
          <a:xfrm flipH="1">
            <a:off x="1865462" y="3113835"/>
            <a:ext cx="114250" cy="32693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161C0851-96C1-AED6-BFD9-C3B3C8F6B970}"/>
              </a:ext>
            </a:extLst>
          </p:cNvPr>
          <p:cNvCxnSpPr>
            <a:cxnSpLocks/>
          </p:cNvCxnSpPr>
          <p:nvPr/>
        </p:nvCxnSpPr>
        <p:spPr>
          <a:xfrm>
            <a:off x="4899343" y="2905736"/>
            <a:ext cx="3787457"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EA761BEB-7289-E85B-72CD-439EE6DCD8DF}"/>
              </a:ext>
            </a:extLst>
          </p:cNvPr>
          <p:cNvSpPr txBox="1"/>
          <p:nvPr/>
        </p:nvSpPr>
        <p:spPr>
          <a:xfrm>
            <a:off x="4445755" y="2708515"/>
            <a:ext cx="690323" cy="300082"/>
          </a:xfrm>
          <a:prstGeom prst="rect">
            <a:avLst/>
          </a:prstGeom>
          <a:solidFill>
            <a:schemeClr val="bg1"/>
          </a:solidFill>
        </p:spPr>
        <p:txBody>
          <a:bodyPr wrap="square">
            <a:spAutoFit/>
          </a:bodyPr>
          <a:lstStyle/>
          <a:p>
            <a:r>
              <a:rPr kumimoji="1" lang="en-US" altLang="zh-CN" sz="1350" dirty="0"/>
              <a:t>Client</a:t>
            </a:r>
            <a:endParaRPr lang="zh-CN" altLang="en-US" sz="1350" dirty="0"/>
          </a:p>
        </p:txBody>
      </p:sp>
      <p:sp>
        <p:nvSpPr>
          <p:cNvPr id="56" name="文本框 55">
            <a:extLst>
              <a:ext uri="{FF2B5EF4-FFF2-40B4-BE49-F238E27FC236}">
                <a16:creationId xmlns:a16="http://schemas.microsoft.com/office/drawing/2014/main" id="{565682EF-A354-6CA4-0C53-1A2F00EAA5DA}"/>
              </a:ext>
            </a:extLst>
          </p:cNvPr>
          <p:cNvSpPr txBox="1"/>
          <p:nvPr/>
        </p:nvSpPr>
        <p:spPr>
          <a:xfrm>
            <a:off x="4444472" y="3440765"/>
            <a:ext cx="701044" cy="300082"/>
          </a:xfrm>
          <a:prstGeom prst="rect">
            <a:avLst/>
          </a:prstGeom>
          <a:solidFill>
            <a:schemeClr val="bg1"/>
          </a:solidFill>
        </p:spPr>
        <p:txBody>
          <a:bodyPr wrap="square">
            <a:spAutoFit/>
          </a:bodyPr>
          <a:lstStyle/>
          <a:p>
            <a:r>
              <a:rPr kumimoji="1" lang="en-US" altLang="zh-CN" sz="1350" dirty="0"/>
              <a:t>NIC</a:t>
            </a:r>
            <a:endParaRPr lang="zh-CN" altLang="en-US" sz="1350" dirty="0"/>
          </a:p>
        </p:txBody>
      </p:sp>
      <p:sp>
        <p:nvSpPr>
          <p:cNvPr id="83" name="文本框 82">
            <a:extLst>
              <a:ext uri="{FF2B5EF4-FFF2-40B4-BE49-F238E27FC236}">
                <a16:creationId xmlns:a16="http://schemas.microsoft.com/office/drawing/2014/main" id="{43DED447-F83A-F63F-7185-588ADA49287B}"/>
              </a:ext>
            </a:extLst>
          </p:cNvPr>
          <p:cNvSpPr txBox="1"/>
          <p:nvPr/>
        </p:nvSpPr>
        <p:spPr>
          <a:xfrm>
            <a:off x="4440394" y="3750938"/>
            <a:ext cx="701044" cy="300082"/>
          </a:xfrm>
          <a:prstGeom prst="rect">
            <a:avLst/>
          </a:prstGeom>
          <a:solidFill>
            <a:schemeClr val="bg1"/>
          </a:solidFill>
        </p:spPr>
        <p:txBody>
          <a:bodyPr wrap="square">
            <a:spAutoFit/>
          </a:bodyPr>
          <a:lstStyle/>
          <a:p>
            <a:r>
              <a:rPr kumimoji="1" lang="en-US" altLang="zh-CN" sz="1350" dirty="0"/>
              <a:t>PCIe1</a:t>
            </a:r>
            <a:endParaRPr lang="zh-CN" altLang="en-US" sz="1350" dirty="0"/>
          </a:p>
        </p:txBody>
      </p:sp>
      <p:sp>
        <p:nvSpPr>
          <p:cNvPr id="84" name="文本框 83">
            <a:extLst>
              <a:ext uri="{FF2B5EF4-FFF2-40B4-BE49-F238E27FC236}">
                <a16:creationId xmlns:a16="http://schemas.microsoft.com/office/drawing/2014/main" id="{EA9EAC32-755F-F219-FE17-CDA838931C3E}"/>
              </a:ext>
            </a:extLst>
          </p:cNvPr>
          <p:cNvSpPr txBox="1"/>
          <p:nvPr/>
        </p:nvSpPr>
        <p:spPr>
          <a:xfrm>
            <a:off x="4444472" y="4092397"/>
            <a:ext cx="701044" cy="300082"/>
          </a:xfrm>
          <a:prstGeom prst="rect">
            <a:avLst/>
          </a:prstGeom>
          <a:solidFill>
            <a:schemeClr val="bg1"/>
          </a:solidFill>
        </p:spPr>
        <p:txBody>
          <a:bodyPr wrap="square">
            <a:spAutoFit/>
          </a:bodyPr>
          <a:lstStyle/>
          <a:p>
            <a:r>
              <a:rPr kumimoji="1" lang="en-US" altLang="zh-CN" sz="1350" dirty="0"/>
              <a:t>SoC</a:t>
            </a:r>
            <a:endParaRPr lang="zh-CN" altLang="en-US" sz="1350" dirty="0"/>
          </a:p>
        </p:txBody>
      </p:sp>
      <p:sp>
        <p:nvSpPr>
          <p:cNvPr id="85" name="文本框 84">
            <a:extLst>
              <a:ext uri="{FF2B5EF4-FFF2-40B4-BE49-F238E27FC236}">
                <a16:creationId xmlns:a16="http://schemas.microsoft.com/office/drawing/2014/main" id="{AF15C5BE-1A72-DC7C-ED4E-7FD3EAD7A7CC}"/>
              </a:ext>
            </a:extLst>
          </p:cNvPr>
          <p:cNvSpPr txBox="1"/>
          <p:nvPr/>
        </p:nvSpPr>
        <p:spPr>
          <a:xfrm>
            <a:off x="4440394" y="4453181"/>
            <a:ext cx="701044" cy="300082"/>
          </a:xfrm>
          <a:prstGeom prst="rect">
            <a:avLst/>
          </a:prstGeom>
          <a:solidFill>
            <a:schemeClr val="bg1"/>
          </a:solidFill>
        </p:spPr>
        <p:txBody>
          <a:bodyPr wrap="square">
            <a:spAutoFit/>
          </a:bodyPr>
          <a:lstStyle/>
          <a:p>
            <a:r>
              <a:rPr kumimoji="1" lang="en-US" altLang="zh-CN" sz="1350" dirty="0"/>
              <a:t>PCIe0</a:t>
            </a:r>
            <a:endParaRPr lang="zh-CN" altLang="en-US" sz="1350" dirty="0"/>
          </a:p>
        </p:txBody>
      </p:sp>
      <p:sp>
        <p:nvSpPr>
          <p:cNvPr id="86" name="文本框 85">
            <a:extLst>
              <a:ext uri="{FF2B5EF4-FFF2-40B4-BE49-F238E27FC236}">
                <a16:creationId xmlns:a16="http://schemas.microsoft.com/office/drawing/2014/main" id="{5A77D027-8613-0BB6-91BE-DB46242F41D8}"/>
              </a:ext>
            </a:extLst>
          </p:cNvPr>
          <p:cNvSpPr txBox="1"/>
          <p:nvPr/>
        </p:nvSpPr>
        <p:spPr>
          <a:xfrm>
            <a:off x="4444472" y="4836186"/>
            <a:ext cx="701044" cy="300082"/>
          </a:xfrm>
          <a:prstGeom prst="rect">
            <a:avLst/>
          </a:prstGeom>
          <a:solidFill>
            <a:schemeClr val="bg1"/>
          </a:solidFill>
        </p:spPr>
        <p:txBody>
          <a:bodyPr wrap="square">
            <a:spAutoFit/>
          </a:bodyPr>
          <a:lstStyle/>
          <a:p>
            <a:r>
              <a:rPr kumimoji="1" lang="en-US" altLang="zh-CN" sz="1350" dirty="0"/>
              <a:t>Host</a:t>
            </a:r>
            <a:endParaRPr lang="zh-CN" altLang="en-US" sz="1350" dirty="0"/>
          </a:p>
        </p:txBody>
      </p:sp>
      <p:sp>
        <p:nvSpPr>
          <p:cNvPr id="94" name="矩形 93">
            <a:extLst>
              <a:ext uri="{FF2B5EF4-FFF2-40B4-BE49-F238E27FC236}">
                <a16:creationId xmlns:a16="http://schemas.microsoft.com/office/drawing/2014/main" id="{8019B7F5-B9A1-DEE6-943F-FA81DFDE776A}"/>
              </a:ext>
            </a:extLst>
          </p:cNvPr>
          <p:cNvSpPr/>
          <p:nvPr/>
        </p:nvSpPr>
        <p:spPr>
          <a:xfrm>
            <a:off x="4440394" y="3440765"/>
            <a:ext cx="695684" cy="1303265"/>
          </a:xfrm>
          <a:prstGeom prst="rect">
            <a:avLst/>
          </a:prstGeom>
          <a:noFill/>
          <a:ln w="9525">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97" name="直线箭头连接符 96">
            <a:extLst>
              <a:ext uri="{FF2B5EF4-FFF2-40B4-BE49-F238E27FC236}">
                <a16:creationId xmlns:a16="http://schemas.microsoft.com/office/drawing/2014/main" id="{146D60CF-0770-CFAE-A53F-963E0363484E}"/>
              </a:ext>
            </a:extLst>
          </p:cNvPr>
          <p:cNvCxnSpPr>
            <a:cxnSpLocks/>
          </p:cNvCxnSpPr>
          <p:nvPr/>
        </p:nvCxnSpPr>
        <p:spPr>
          <a:xfrm>
            <a:off x="5264881" y="2904381"/>
            <a:ext cx="324786" cy="67890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62DFA769-6ECA-D9A3-03E2-316ED93A00FA}"/>
              </a:ext>
            </a:extLst>
          </p:cNvPr>
          <p:cNvCxnSpPr>
            <a:cxnSpLocks/>
          </p:cNvCxnSpPr>
          <p:nvPr/>
        </p:nvCxnSpPr>
        <p:spPr>
          <a:xfrm>
            <a:off x="5585852" y="3572575"/>
            <a:ext cx="308804" cy="677302"/>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E41F0DCE-74D4-538B-8D9F-44265FECA395}"/>
              </a:ext>
            </a:extLst>
          </p:cNvPr>
          <p:cNvCxnSpPr>
            <a:cxnSpLocks/>
          </p:cNvCxnSpPr>
          <p:nvPr/>
        </p:nvCxnSpPr>
        <p:spPr>
          <a:xfrm flipV="1">
            <a:off x="5923812" y="3540826"/>
            <a:ext cx="308804" cy="727090"/>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3" name="直线箭头连接符 102">
            <a:extLst>
              <a:ext uri="{FF2B5EF4-FFF2-40B4-BE49-F238E27FC236}">
                <a16:creationId xmlns:a16="http://schemas.microsoft.com/office/drawing/2014/main" id="{DB18FD7C-A05A-5C27-23C8-9F274CCF933A}"/>
              </a:ext>
            </a:extLst>
          </p:cNvPr>
          <p:cNvCxnSpPr>
            <a:cxnSpLocks/>
          </p:cNvCxnSpPr>
          <p:nvPr/>
        </p:nvCxnSpPr>
        <p:spPr>
          <a:xfrm>
            <a:off x="6247048" y="3572766"/>
            <a:ext cx="441374" cy="1016801"/>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DC9EC49C-A5F7-D032-F3D1-0CF00A335AB3}"/>
              </a:ext>
            </a:extLst>
          </p:cNvPr>
          <p:cNvCxnSpPr>
            <a:cxnSpLocks/>
          </p:cNvCxnSpPr>
          <p:nvPr/>
        </p:nvCxnSpPr>
        <p:spPr>
          <a:xfrm>
            <a:off x="6702855" y="4597726"/>
            <a:ext cx="168195" cy="383884"/>
          </a:xfrm>
          <a:prstGeom prst="straightConnector1">
            <a:avLst/>
          </a:prstGeom>
          <a:ln w="190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9" name="直线箭头连接符 108">
            <a:extLst>
              <a:ext uri="{FF2B5EF4-FFF2-40B4-BE49-F238E27FC236}">
                <a16:creationId xmlns:a16="http://schemas.microsoft.com/office/drawing/2014/main" id="{734FA661-1565-BF49-F2F3-B3044BF9BD49}"/>
              </a:ext>
            </a:extLst>
          </p:cNvPr>
          <p:cNvCxnSpPr>
            <a:cxnSpLocks/>
          </p:cNvCxnSpPr>
          <p:nvPr/>
        </p:nvCxnSpPr>
        <p:spPr>
          <a:xfrm>
            <a:off x="5485980" y="2904381"/>
            <a:ext cx="314879" cy="658192"/>
          </a:xfrm>
          <a:prstGeom prst="straightConnector1">
            <a:avLst/>
          </a:prstGeom>
          <a:ln w="19050">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
        <p:nvSpPr>
          <p:cNvPr id="111" name="文本框 110">
            <a:extLst>
              <a:ext uri="{FF2B5EF4-FFF2-40B4-BE49-F238E27FC236}">
                <a16:creationId xmlns:a16="http://schemas.microsoft.com/office/drawing/2014/main" id="{295B312C-9EC0-3D54-C4A5-E413CCCA34FA}"/>
              </a:ext>
            </a:extLst>
          </p:cNvPr>
          <p:cNvSpPr txBox="1"/>
          <p:nvPr/>
        </p:nvSpPr>
        <p:spPr>
          <a:xfrm>
            <a:off x="5961301" y="2857343"/>
            <a:ext cx="406450" cy="535531"/>
          </a:xfrm>
          <a:prstGeom prst="rect">
            <a:avLst/>
          </a:prstGeom>
          <a:noFill/>
        </p:spPr>
        <p:txBody>
          <a:bodyPr wrap="square">
            <a:spAutoFit/>
          </a:bodyPr>
          <a:lstStyle/>
          <a:p>
            <a:pPr algn="r"/>
            <a:r>
              <a:rPr kumimoji="1" lang="en-US" altLang="zh-CN" sz="2880" b="1" dirty="0"/>
              <a:t>…</a:t>
            </a:r>
            <a:endParaRPr kumimoji="1" lang="en-US" altLang="zh-CN" sz="2880" dirty="0"/>
          </a:p>
        </p:txBody>
      </p:sp>
      <p:cxnSp>
        <p:nvCxnSpPr>
          <p:cNvPr id="112" name="直线箭头连接符 111">
            <a:extLst>
              <a:ext uri="{FF2B5EF4-FFF2-40B4-BE49-F238E27FC236}">
                <a16:creationId xmlns:a16="http://schemas.microsoft.com/office/drawing/2014/main" id="{FC2B3631-762A-12A7-D2AE-51470015525C}"/>
              </a:ext>
            </a:extLst>
          </p:cNvPr>
          <p:cNvCxnSpPr>
            <a:cxnSpLocks/>
          </p:cNvCxnSpPr>
          <p:nvPr/>
        </p:nvCxnSpPr>
        <p:spPr>
          <a:xfrm>
            <a:off x="5723352" y="2904381"/>
            <a:ext cx="317224" cy="663091"/>
          </a:xfrm>
          <a:prstGeom prst="straightConnector1">
            <a:avLst/>
          </a:prstGeom>
          <a:ln w="19050">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pic>
        <p:nvPicPr>
          <p:cNvPr id="113" name="图片 112">
            <a:extLst>
              <a:ext uri="{FF2B5EF4-FFF2-40B4-BE49-F238E27FC236}">
                <a16:creationId xmlns:a16="http://schemas.microsoft.com/office/drawing/2014/main" id="{38B9282F-96D2-92F9-B425-522C19F24A84}"/>
              </a:ext>
            </a:extLst>
          </p:cNvPr>
          <p:cNvPicPr>
            <a:picLocks noChangeAspect="1"/>
          </p:cNvPicPr>
          <p:nvPr/>
        </p:nvPicPr>
        <p:blipFill>
          <a:blip r:embed="rId4"/>
          <a:stretch>
            <a:fillRect/>
          </a:stretch>
        </p:blipFill>
        <p:spPr>
          <a:xfrm>
            <a:off x="6018542" y="3837964"/>
            <a:ext cx="194400" cy="194400"/>
          </a:xfrm>
          <a:prstGeom prst="rect">
            <a:avLst/>
          </a:prstGeom>
        </p:spPr>
      </p:pic>
      <p:pic>
        <p:nvPicPr>
          <p:cNvPr id="114" name="图片 113">
            <a:extLst>
              <a:ext uri="{FF2B5EF4-FFF2-40B4-BE49-F238E27FC236}">
                <a16:creationId xmlns:a16="http://schemas.microsoft.com/office/drawing/2014/main" id="{5662E0B1-0A44-02EE-7895-74FDCAC30432}"/>
              </a:ext>
            </a:extLst>
          </p:cNvPr>
          <p:cNvPicPr>
            <a:picLocks noChangeAspect="1"/>
          </p:cNvPicPr>
          <p:nvPr/>
        </p:nvPicPr>
        <p:blipFill>
          <a:blip r:embed="rId4"/>
          <a:stretch>
            <a:fillRect/>
          </a:stretch>
        </p:blipFill>
        <p:spPr>
          <a:xfrm>
            <a:off x="6321816" y="3837964"/>
            <a:ext cx="194400" cy="194400"/>
          </a:xfrm>
          <a:prstGeom prst="rect">
            <a:avLst/>
          </a:prstGeom>
        </p:spPr>
      </p:pic>
      <p:pic>
        <p:nvPicPr>
          <p:cNvPr id="115" name="图片 114">
            <a:extLst>
              <a:ext uri="{FF2B5EF4-FFF2-40B4-BE49-F238E27FC236}">
                <a16:creationId xmlns:a16="http://schemas.microsoft.com/office/drawing/2014/main" id="{8CDEB22A-FB19-A1D2-9E67-1AF54D4907BA}"/>
              </a:ext>
            </a:extLst>
          </p:cNvPr>
          <p:cNvPicPr>
            <a:picLocks noChangeAspect="1"/>
          </p:cNvPicPr>
          <p:nvPr/>
        </p:nvPicPr>
        <p:blipFill>
          <a:blip r:embed="rId4"/>
          <a:stretch>
            <a:fillRect/>
          </a:stretch>
        </p:blipFill>
        <p:spPr>
          <a:xfrm>
            <a:off x="5355347" y="3181536"/>
            <a:ext cx="194400" cy="194400"/>
          </a:xfrm>
          <a:prstGeom prst="rect">
            <a:avLst/>
          </a:prstGeom>
        </p:spPr>
      </p:pic>
      <p:pic>
        <p:nvPicPr>
          <p:cNvPr id="116" name="图片 115">
            <a:extLst>
              <a:ext uri="{FF2B5EF4-FFF2-40B4-BE49-F238E27FC236}">
                <a16:creationId xmlns:a16="http://schemas.microsoft.com/office/drawing/2014/main" id="{FC1C7D0A-469C-B093-F327-3AAA268B47BC}"/>
              </a:ext>
            </a:extLst>
          </p:cNvPr>
          <p:cNvPicPr>
            <a:picLocks noChangeAspect="1"/>
          </p:cNvPicPr>
          <p:nvPr/>
        </p:nvPicPr>
        <p:blipFill>
          <a:blip r:embed="rId4"/>
          <a:stretch>
            <a:fillRect/>
          </a:stretch>
        </p:blipFill>
        <p:spPr>
          <a:xfrm>
            <a:off x="5658588" y="3837964"/>
            <a:ext cx="194400" cy="194400"/>
          </a:xfrm>
          <a:prstGeom prst="rect">
            <a:avLst/>
          </a:prstGeom>
        </p:spPr>
      </p:pic>
      <p:sp>
        <p:nvSpPr>
          <p:cNvPr id="5" name="文本框 4">
            <a:extLst>
              <a:ext uri="{FF2B5EF4-FFF2-40B4-BE49-F238E27FC236}">
                <a16:creationId xmlns:a16="http://schemas.microsoft.com/office/drawing/2014/main" id="{34A30AE3-C116-07CB-066D-3A58D00AB074}"/>
              </a:ext>
            </a:extLst>
          </p:cNvPr>
          <p:cNvSpPr txBox="1"/>
          <p:nvPr/>
        </p:nvSpPr>
        <p:spPr>
          <a:xfrm>
            <a:off x="6201017" y="2116874"/>
            <a:ext cx="2710541" cy="590931"/>
          </a:xfrm>
          <a:prstGeom prst="rect">
            <a:avLst/>
          </a:prstGeom>
          <a:solidFill>
            <a:schemeClr val="bg1"/>
          </a:solidFill>
        </p:spPr>
        <p:txBody>
          <a:bodyPr wrap="square">
            <a:spAutoFit/>
          </a:bodyPr>
          <a:lstStyle/>
          <a:p>
            <a:pPr algn="r"/>
            <a:r>
              <a:rPr kumimoji="1" lang="en-US" altLang="zh-CN" sz="1620" b="1" dirty="0"/>
              <a:t>Case study</a:t>
            </a:r>
            <a:r>
              <a:rPr kumimoji="1" lang="en-US" altLang="zh-CN" sz="1620" dirty="0"/>
              <a:t>: file replication in </a:t>
            </a:r>
            <a:r>
              <a:rPr kumimoji="1" lang="en-US" altLang="zh-CN" sz="1620" dirty="0" err="1"/>
              <a:t>LineFS</a:t>
            </a:r>
            <a:r>
              <a:rPr kumimoji="1" lang="en-US" altLang="zh-CN" sz="1620" dirty="0"/>
              <a:t> [SOSP’21]</a:t>
            </a:r>
          </a:p>
        </p:txBody>
      </p:sp>
      <p:grpSp>
        <p:nvGrpSpPr>
          <p:cNvPr id="44" name="组合 43">
            <a:extLst>
              <a:ext uri="{FF2B5EF4-FFF2-40B4-BE49-F238E27FC236}">
                <a16:creationId xmlns:a16="http://schemas.microsoft.com/office/drawing/2014/main" id="{093828DD-1793-811C-F826-09BB35EDD885}"/>
              </a:ext>
            </a:extLst>
          </p:cNvPr>
          <p:cNvGrpSpPr/>
          <p:nvPr/>
        </p:nvGrpSpPr>
        <p:grpSpPr>
          <a:xfrm>
            <a:off x="6860540" y="2857343"/>
            <a:ext cx="2761829" cy="2203602"/>
            <a:chOff x="7622822" y="2857325"/>
            <a:chExt cx="3068699" cy="2448447"/>
          </a:xfrm>
        </p:grpSpPr>
        <p:sp>
          <p:nvSpPr>
            <p:cNvPr id="117" name="矩形 116">
              <a:extLst>
                <a:ext uri="{FF2B5EF4-FFF2-40B4-BE49-F238E27FC236}">
                  <a16:creationId xmlns:a16="http://schemas.microsoft.com/office/drawing/2014/main" id="{A9204116-1728-3E08-704F-9676F8C1616D}"/>
                </a:ext>
              </a:extLst>
            </p:cNvPr>
            <p:cNvSpPr/>
            <p:nvPr/>
          </p:nvSpPr>
          <p:spPr>
            <a:xfrm>
              <a:off x="7622822" y="2857325"/>
              <a:ext cx="2432394" cy="2448447"/>
            </a:xfrm>
            <a:prstGeom prst="rect">
              <a:avLst/>
            </a:prstGeom>
            <a:solidFill>
              <a:schemeClr val="accent6">
                <a:lumMod val="20000"/>
                <a:lumOff val="80000"/>
              </a:schemeClr>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6" name="文本框 5">
              <a:extLst>
                <a:ext uri="{FF2B5EF4-FFF2-40B4-BE49-F238E27FC236}">
                  <a16:creationId xmlns:a16="http://schemas.microsoft.com/office/drawing/2014/main" id="{859FCA64-7156-CD73-AB86-BCA8886EDB94}"/>
                </a:ext>
              </a:extLst>
            </p:cNvPr>
            <p:cNvSpPr txBox="1"/>
            <p:nvPr/>
          </p:nvSpPr>
          <p:spPr>
            <a:xfrm>
              <a:off x="7661314" y="2966122"/>
              <a:ext cx="3011712" cy="564257"/>
            </a:xfrm>
            <a:prstGeom prst="rect">
              <a:avLst/>
            </a:prstGeom>
            <a:noFill/>
          </p:spPr>
          <p:txBody>
            <a:bodyPr wrap="square">
              <a:spAutoFit/>
            </a:bodyPr>
            <a:lstStyle/>
            <a:p>
              <a:r>
                <a:rPr kumimoji="1" lang="en-US" altLang="zh-CN" sz="1350" b="1" dirty="0"/>
                <a:t>PCIe 1 &amp; 2 bandwidth</a:t>
              </a:r>
            </a:p>
            <a:p>
              <a:r>
                <a:rPr kumimoji="1" lang="en-US" altLang="zh-CN" sz="1350" dirty="0"/>
                <a:t>Bi-directional: </a:t>
              </a:r>
              <a:r>
                <a:rPr kumimoji="1" lang="en-US" altLang="zh-CN" sz="1350" b="1" dirty="0">
                  <a:solidFill>
                    <a:srgbClr val="C00000"/>
                  </a:solidFill>
                </a:rPr>
                <a:t>256Gbps</a:t>
              </a:r>
            </a:p>
          </p:txBody>
        </p:sp>
        <p:sp>
          <p:nvSpPr>
            <p:cNvPr id="7" name="文本框 6">
              <a:extLst>
                <a:ext uri="{FF2B5EF4-FFF2-40B4-BE49-F238E27FC236}">
                  <a16:creationId xmlns:a16="http://schemas.microsoft.com/office/drawing/2014/main" id="{CC62F03D-42B6-6629-607F-FD00BBDC6D2F}"/>
                </a:ext>
              </a:extLst>
            </p:cNvPr>
            <p:cNvSpPr txBox="1"/>
            <p:nvPr/>
          </p:nvSpPr>
          <p:spPr>
            <a:xfrm>
              <a:off x="7679809" y="3676014"/>
              <a:ext cx="3011712" cy="810478"/>
            </a:xfrm>
            <a:prstGeom prst="rect">
              <a:avLst/>
            </a:prstGeom>
            <a:noFill/>
          </p:spPr>
          <p:txBody>
            <a:bodyPr wrap="square">
              <a:spAutoFit/>
            </a:bodyPr>
            <a:lstStyle/>
            <a:p>
              <a:r>
                <a:rPr kumimoji="1" lang="en-US" altLang="zh-CN" sz="1350" b="1" dirty="0"/>
                <a:t>Data passes PCIe1 twice</a:t>
              </a:r>
              <a:endParaRPr kumimoji="1" lang="en-US" altLang="zh-CN" sz="1350" dirty="0"/>
            </a:p>
            <a:p>
              <a:r>
                <a:rPr kumimoji="1" lang="en-US" altLang="zh-CN" sz="1350" dirty="0"/>
                <a:t>1. NIC </a:t>
              </a:r>
              <a:r>
                <a:rPr kumimoji="1" lang="en-US" altLang="zh-CN" sz="1440" dirty="0">
                  <a:sym typeface="Wingdings" pitchFamily="2" charset="2"/>
                </a:rPr>
                <a:t> SoC</a:t>
              </a:r>
              <a:endParaRPr kumimoji="1" lang="en-US" altLang="zh-CN" sz="1350" dirty="0">
                <a:sym typeface="Wingdings" pitchFamily="2" charset="2"/>
              </a:endParaRPr>
            </a:p>
            <a:p>
              <a:r>
                <a:rPr kumimoji="1" lang="en-US" altLang="zh-CN" sz="1350" dirty="0">
                  <a:sym typeface="Wingdings" pitchFamily="2" charset="2"/>
                </a:rPr>
                <a:t>2. SoC </a:t>
              </a:r>
              <a:r>
                <a:rPr kumimoji="1" lang="en-US" altLang="zh-CN" sz="1260" dirty="0">
                  <a:sym typeface="Wingdings" pitchFamily="2" charset="2"/>
                </a:rPr>
                <a:t></a:t>
              </a:r>
              <a:r>
                <a:rPr kumimoji="1" lang="en-US" altLang="zh-CN" sz="1350" dirty="0">
                  <a:sym typeface="Wingdings" pitchFamily="2" charset="2"/>
                </a:rPr>
                <a:t> NIC </a:t>
              </a:r>
              <a:endParaRPr kumimoji="1" lang="en-US" altLang="zh-CN" sz="1440" dirty="0">
                <a:sym typeface="Wingdings" pitchFamily="2" charset="2"/>
              </a:endParaRPr>
            </a:p>
          </p:txBody>
        </p:sp>
        <p:sp>
          <p:nvSpPr>
            <p:cNvPr id="8" name="文本框 7">
              <a:extLst>
                <a:ext uri="{FF2B5EF4-FFF2-40B4-BE49-F238E27FC236}">
                  <a16:creationId xmlns:a16="http://schemas.microsoft.com/office/drawing/2014/main" id="{AD0F464A-1EFD-F180-EAA6-DABCD3673340}"/>
                </a:ext>
              </a:extLst>
            </p:cNvPr>
            <p:cNvSpPr txBox="1"/>
            <p:nvPr/>
          </p:nvSpPr>
          <p:spPr>
            <a:xfrm>
              <a:off x="7661314" y="4551904"/>
              <a:ext cx="3011712" cy="564257"/>
            </a:xfrm>
            <a:prstGeom prst="rect">
              <a:avLst/>
            </a:prstGeom>
            <a:noFill/>
          </p:spPr>
          <p:txBody>
            <a:bodyPr wrap="square">
              <a:spAutoFit/>
            </a:bodyPr>
            <a:lstStyle/>
            <a:p>
              <a:r>
                <a:rPr kumimoji="1" lang="en-US" altLang="zh-CN" sz="1350" b="1" dirty="0"/>
                <a:t>Path#2 + Path#3</a:t>
              </a:r>
              <a:endParaRPr kumimoji="1" lang="en-US" altLang="zh-CN" sz="1350" dirty="0"/>
            </a:p>
            <a:p>
              <a:r>
                <a:rPr kumimoji="1" lang="en-US" altLang="zh-CN" sz="1350" dirty="0"/>
                <a:t>Peak at </a:t>
              </a:r>
              <a:r>
                <a:rPr kumimoji="1" lang="en-US" altLang="zh-CN" sz="1350" b="1" dirty="0">
                  <a:solidFill>
                    <a:srgbClr val="C00000"/>
                  </a:solidFill>
                </a:rPr>
                <a:t>128Gbps</a:t>
              </a:r>
              <a:r>
                <a:rPr kumimoji="1" lang="en-US" altLang="zh-CN" sz="1350" dirty="0"/>
                <a:t>!</a:t>
              </a:r>
              <a:endParaRPr kumimoji="1" lang="en-US" altLang="zh-CN" sz="1440" dirty="0">
                <a:sym typeface="Wingdings" pitchFamily="2" charset="2"/>
              </a:endParaRPr>
            </a:p>
          </p:txBody>
        </p:sp>
      </p:grpSp>
      <p:cxnSp>
        <p:nvCxnSpPr>
          <p:cNvPr id="9" name="直线箭头连接符 8">
            <a:extLst>
              <a:ext uri="{FF2B5EF4-FFF2-40B4-BE49-F238E27FC236}">
                <a16:creationId xmlns:a16="http://schemas.microsoft.com/office/drawing/2014/main" id="{81E19336-547E-D3CD-A145-427229214C5D}"/>
              </a:ext>
            </a:extLst>
          </p:cNvPr>
          <p:cNvCxnSpPr>
            <a:cxnSpLocks/>
          </p:cNvCxnSpPr>
          <p:nvPr/>
        </p:nvCxnSpPr>
        <p:spPr>
          <a:xfrm>
            <a:off x="7815077" y="1646827"/>
            <a:ext cx="160382" cy="353304"/>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ED2C5E1D-EA28-1FAA-5F2D-29614C803C10}"/>
              </a:ext>
            </a:extLst>
          </p:cNvPr>
          <p:cNvCxnSpPr>
            <a:cxnSpLocks/>
          </p:cNvCxnSpPr>
          <p:nvPr/>
        </p:nvCxnSpPr>
        <p:spPr>
          <a:xfrm>
            <a:off x="7587356" y="1635308"/>
            <a:ext cx="160382" cy="353304"/>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8648555D-B101-98BB-7606-7B655D23DF33}"/>
              </a:ext>
            </a:extLst>
          </p:cNvPr>
          <p:cNvCxnSpPr>
            <a:cxnSpLocks/>
          </p:cNvCxnSpPr>
          <p:nvPr/>
        </p:nvCxnSpPr>
        <p:spPr>
          <a:xfrm>
            <a:off x="7591151" y="1091778"/>
            <a:ext cx="194422" cy="508121"/>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853D08A0-C380-326D-5FBD-64521C172620}"/>
              </a:ext>
            </a:extLst>
          </p:cNvPr>
          <p:cNvCxnSpPr>
            <a:cxnSpLocks/>
          </p:cNvCxnSpPr>
          <p:nvPr/>
        </p:nvCxnSpPr>
        <p:spPr>
          <a:xfrm>
            <a:off x="7364567" y="1107010"/>
            <a:ext cx="194422" cy="508121"/>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A2D1CFA5-00AE-0458-6D8C-63B5B2C6FFC1}"/>
              </a:ext>
            </a:extLst>
          </p:cNvPr>
          <p:cNvGrpSpPr/>
          <p:nvPr/>
        </p:nvGrpSpPr>
        <p:grpSpPr>
          <a:xfrm>
            <a:off x="6256987" y="633736"/>
            <a:ext cx="2798456" cy="1455311"/>
            <a:chOff x="6860139" y="532615"/>
            <a:chExt cx="3109395" cy="1617012"/>
          </a:xfrm>
        </p:grpSpPr>
        <p:grpSp>
          <p:nvGrpSpPr>
            <p:cNvPr id="14" name="组合 13">
              <a:extLst>
                <a:ext uri="{FF2B5EF4-FFF2-40B4-BE49-F238E27FC236}">
                  <a16:creationId xmlns:a16="http://schemas.microsoft.com/office/drawing/2014/main" id="{FCE5D1A6-AED4-E02D-353D-8A29DBC64915}"/>
                </a:ext>
              </a:extLst>
            </p:cNvPr>
            <p:cNvGrpSpPr/>
            <p:nvPr/>
          </p:nvGrpSpPr>
          <p:grpSpPr>
            <a:xfrm>
              <a:off x="6860139" y="916974"/>
              <a:ext cx="2880320" cy="1232653"/>
              <a:chOff x="2343696" y="3254415"/>
              <a:chExt cx="2880320" cy="1232653"/>
            </a:xfrm>
          </p:grpSpPr>
          <p:cxnSp>
            <p:nvCxnSpPr>
              <p:cNvPr id="16" name="直线连接符 15">
                <a:extLst>
                  <a:ext uri="{FF2B5EF4-FFF2-40B4-BE49-F238E27FC236}">
                    <a16:creationId xmlns:a16="http://schemas.microsoft.com/office/drawing/2014/main" id="{49985281-9302-0CBF-24B4-F96325967BEE}"/>
                  </a:ext>
                </a:extLst>
              </p:cNvPr>
              <p:cNvCxnSpPr>
                <a:cxnSpLocks/>
              </p:cNvCxnSpPr>
              <p:nvPr/>
            </p:nvCxnSpPr>
            <p:spPr>
              <a:xfrm>
                <a:off x="3135784" y="3361556"/>
                <a:ext cx="2088232" cy="0"/>
              </a:xfrm>
              <a:prstGeom prst="line">
                <a:avLst/>
              </a:prstGeom>
              <a:ln w="1270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988F1396-58E4-6CB9-0798-64387A0A2458}"/>
                  </a:ext>
                </a:extLst>
              </p:cNvPr>
              <p:cNvCxnSpPr>
                <a:cxnSpLocks/>
              </p:cNvCxnSpPr>
              <p:nvPr/>
            </p:nvCxnSpPr>
            <p:spPr>
              <a:xfrm>
                <a:off x="3135784" y="3982915"/>
                <a:ext cx="2088232" cy="0"/>
              </a:xfrm>
              <a:prstGeom prst="line">
                <a:avLst/>
              </a:prstGeom>
              <a:ln w="1270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F6DE26E1-41A8-3418-E264-A095597CA2F3}"/>
                  </a:ext>
                </a:extLst>
              </p:cNvPr>
              <p:cNvSpPr txBox="1"/>
              <p:nvPr/>
            </p:nvSpPr>
            <p:spPr>
              <a:xfrm>
                <a:off x="2343696" y="3254415"/>
                <a:ext cx="1368152" cy="333424"/>
              </a:xfrm>
              <a:prstGeom prst="rect">
                <a:avLst/>
              </a:prstGeom>
              <a:noFill/>
            </p:spPr>
            <p:txBody>
              <a:bodyPr wrap="square">
                <a:spAutoFit/>
              </a:bodyPr>
              <a:lstStyle/>
              <a:p>
                <a:r>
                  <a:rPr kumimoji="1" lang="en-US" altLang="zh-CN" sz="1350" u="sng" dirty="0"/>
                  <a:t>Client</a:t>
                </a:r>
                <a:endParaRPr lang="zh-CN" altLang="en-US" sz="1350" u="sng" dirty="0"/>
              </a:p>
            </p:txBody>
          </p:sp>
          <p:sp>
            <p:nvSpPr>
              <p:cNvPr id="20" name="文本框 19">
                <a:extLst>
                  <a:ext uri="{FF2B5EF4-FFF2-40B4-BE49-F238E27FC236}">
                    <a16:creationId xmlns:a16="http://schemas.microsoft.com/office/drawing/2014/main" id="{0CD7278B-3AE7-A580-DB53-FC7172E1C2C3}"/>
                  </a:ext>
                </a:extLst>
              </p:cNvPr>
              <p:cNvSpPr txBox="1"/>
              <p:nvPr/>
            </p:nvSpPr>
            <p:spPr>
              <a:xfrm>
                <a:off x="2343696" y="3793604"/>
                <a:ext cx="1368152" cy="333424"/>
              </a:xfrm>
              <a:prstGeom prst="rect">
                <a:avLst/>
              </a:prstGeom>
              <a:noFill/>
            </p:spPr>
            <p:txBody>
              <a:bodyPr wrap="square">
                <a:spAutoFit/>
              </a:bodyPr>
              <a:lstStyle/>
              <a:p>
                <a:r>
                  <a:rPr kumimoji="1" lang="en-US" altLang="zh-CN" sz="1350" dirty="0"/>
                  <a:t>SoC</a:t>
                </a:r>
                <a:endParaRPr lang="zh-CN" altLang="en-US" sz="1350" dirty="0"/>
              </a:p>
            </p:txBody>
          </p:sp>
          <p:sp>
            <p:nvSpPr>
              <p:cNvPr id="21" name="文本框 20">
                <a:extLst>
                  <a:ext uri="{FF2B5EF4-FFF2-40B4-BE49-F238E27FC236}">
                    <a16:creationId xmlns:a16="http://schemas.microsoft.com/office/drawing/2014/main" id="{8CDC3538-C81C-5391-ADDB-7156BF6C5CF3}"/>
                  </a:ext>
                </a:extLst>
              </p:cNvPr>
              <p:cNvSpPr txBox="1"/>
              <p:nvPr/>
            </p:nvSpPr>
            <p:spPr>
              <a:xfrm>
                <a:off x="2343696" y="4153644"/>
                <a:ext cx="1368152" cy="333424"/>
              </a:xfrm>
              <a:prstGeom prst="rect">
                <a:avLst/>
              </a:prstGeom>
              <a:noFill/>
            </p:spPr>
            <p:txBody>
              <a:bodyPr wrap="square">
                <a:spAutoFit/>
              </a:bodyPr>
              <a:lstStyle/>
              <a:p>
                <a:r>
                  <a:rPr kumimoji="1" lang="en-US" altLang="zh-CN" sz="1350" u="sng" dirty="0"/>
                  <a:t>Host</a:t>
                </a:r>
                <a:endParaRPr lang="zh-CN" altLang="en-US" sz="1350" u="sng" dirty="0"/>
              </a:p>
            </p:txBody>
          </p:sp>
          <p:cxnSp>
            <p:nvCxnSpPr>
              <p:cNvPr id="22" name="直线箭头连接符 21">
                <a:extLst>
                  <a:ext uri="{FF2B5EF4-FFF2-40B4-BE49-F238E27FC236}">
                    <a16:creationId xmlns:a16="http://schemas.microsoft.com/office/drawing/2014/main" id="{30407699-2B88-C3BD-BB13-AE59AB660623}"/>
                  </a:ext>
                </a:extLst>
              </p:cNvPr>
              <p:cNvCxnSpPr>
                <a:cxnSpLocks/>
              </p:cNvCxnSpPr>
              <p:nvPr/>
            </p:nvCxnSpPr>
            <p:spPr>
              <a:xfrm>
                <a:off x="3351413" y="3390607"/>
                <a:ext cx="216024" cy="564579"/>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DF3B6F2F-689C-452C-5401-8C3CE40E7CFD}"/>
                  </a:ext>
                </a:extLst>
              </p:cNvPr>
              <p:cNvCxnSpPr>
                <a:cxnSpLocks/>
              </p:cNvCxnSpPr>
              <p:nvPr/>
            </p:nvCxnSpPr>
            <p:spPr>
              <a:xfrm>
                <a:off x="3577255" y="3982914"/>
                <a:ext cx="178202" cy="392560"/>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8D3EAA9F-FCC0-172C-B742-2E7F376F0E07}"/>
                  </a:ext>
                </a:extLst>
              </p:cNvPr>
              <p:cNvSpPr/>
              <p:nvPr/>
            </p:nvSpPr>
            <p:spPr>
              <a:xfrm>
                <a:off x="4169005" y="3610607"/>
                <a:ext cx="759261" cy="304271"/>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sp>
          <p:nvSpPr>
            <p:cNvPr id="15" name="文本框 14">
              <a:extLst>
                <a:ext uri="{FF2B5EF4-FFF2-40B4-BE49-F238E27FC236}">
                  <a16:creationId xmlns:a16="http://schemas.microsoft.com/office/drawing/2014/main" id="{C3B3F614-B30B-5DE4-D8C1-D43CAA60EF75}"/>
                </a:ext>
              </a:extLst>
            </p:cNvPr>
            <p:cNvSpPr txBox="1"/>
            <p:nvPr/>
          </p:nvSpPr>
          <p:spPr>
            <a:xfrm>
              <a:off x="7147601" y="532615"/>
              <a:ext cx="2821933" cy="379591"/>
            </a:xfrm>
            <a:prstGeom prst="rect">
              <a:avLst/>
            </a:prstGeom>
            <a:noFill/>
          </p:spPr>
          <p:txBody>
            <a:bodyPr wrap="square">
              <a:spAutoFit/>
            </a:bodyPr>
            <a:lstStyle/>
            <a:p>
              <a:r>
                <a:rPr kumimoji="1" lang="en-US" altLang="zh-CN" sz="1620" b="1" dirty="0"/>
                <a:t>Client </a:t>
              </a:r>
              <a:r>
                <a:rPr kumimoji="1" lang="en-US" altLang="zh-CN" sz="1620" b="1" dirty="0">
                  <a:sym typeface="Wingdings" pitchFamily="2" charset="2"/>
                </a:rPr>
                <a:t> SoC  Host</a:t>
              </a:r>
              <a:endParaRPr lang="zh-CN" altLang="en-US" sz="1620" b="1" dirty="0"/>
            </a:p>
          </p:txBody>
        </p:sp>
      </p:grpSp>
      <p:sp>
        <p:nvSpPr>
          <p:cNvPr id="25" name="文本框 24">
            <a:extLst>
              <a:ext uri="{FF2B5EF4-FFF2-40B4-BE49-F238E27FC236}">
                <a16:creationId xmlns:a16="http://schemas.microsoft.com/office/drawing/2014/main" id="{B9EAEA0A-0BA3-7C25-06BF-1BBFC904D22D}"/>
              </a:ext>
            </a:extLst>
          </p:cNvPr>
          <p:cNvSpPr txBox="1"/>
          <p:nvPr/>
        </p:nvSpPr>
        <p:spPr>
          <a:xfrm>
            <a:off x="7293903" y="1151670"/>
            <a:ext cx="747291" cy="286232"/>
          </a:xfrm>
          <a:prstGeom prst="rect">
            <a:avLst/>
          </a:prstGeom>
          <a:solidFill>
            <a:schemeClr val="bg1"/>
          </a:solidFill>
        </p:spPr>
        <p:txBody>
          <a:bodyPr wrap="square">
            <a:spAutoFit/>
          </a:bodyPr>
          <a:lstStyle/>
          <a:p>
            <a:r>
              <a:rPr kumimoji="1" lang="en-US" altLang="zh-CN" sz="1260" dirty="0"/>
              <a:t>Path #2</a:t>
            </a:r>
            <a:endParaRPr lang="zh-CN" altLang="en-US" sz="1260" dirty="0"/>
          </a:p>
        </p:txBody>
      </p:sp>
      <p:sp>
        <p:nvSpPr>
          <p:cNvPr id="34" name="文本框 33">
            <a:extLst>
              <a:ext uri="{FF2B5EF4-FFF2-40B4-BE49-F238E27FC236}">
                <a16:creationId xmlns:a16="http://schemas.microsoft.com/office/drawing/2014/main" id="{B50704E0-D4E7-B7FA-8958-1A0C8E4B995D}"/>
              </a:ext>
            </a:extLst>
          </p:cNvPr>
          <p:cNvSpPr txBox="1"/>
          <p:nvPr/>
        </p:nvSpPr>
        <p:spPr>
          <a:xfrm>
            <a:off x="7556288" y="1644924"/>
            <a:ext cx="747291" cy="286232"/>
          </a:xfrm>
          <a:prstGeom prst="rect">
            <a:avLst/>
          </a:prstGeom>
          <a:solidFill>
            <a:schemeClr val="bg1"/>
          </a:solidFill>
        </p:spPr>
        <p:txBody>
          <a:bodyPr wrap="square">
            <a:spAutoFit/>
          </a:bodyPr>
          <a:lstStyle/>
          <a:p>
            <a:r>
              <a:rPr kumimoji="1" lang="en-US" altLang="zh-CN" sz="1260" dirty="0"/>
              <a:t>Path #3</a:t>
            </a:r>
            <a:endParaRPr lang="zh-CN" altLang="en-US" sz="1260" dirty="0"/>
          </a:p>
        </p:txBody>
      </p:sp>
      <p:cxnSp>
        <p:nvCxnSpPr>
          <p:cNvPr id="35" name="直线连接符 34">
            <a:extLst>
              <a:ext uri="{FF2B5EF4-FFF2-40B4-BE49-F238E27FC236}">
                <a16:creationId xmlns:a16="http://schemas.microsoft.com/office/drawing/2014/main" id="{49E69254-FB9A-0F52-1C3F-C739FC2EAA7E}"/>
              </a:ext>
            </a:extLst>
          </p:cNvPr>
          <p:cNvCxnSpPr/>
          <p:nvPr/>
        </p:nvCxnSpPr>
        <p:spPr>
          <a:xfrm>
            <a:off x="8686800" y="1076086"/>
            <a:ext cx="0" cy="559222"/>
          </a:xfrm>
          <a:prstGeom prst="line">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9D2805FA-5EBD-BA0F-6B95-2C57949705C8}"/>
              </a:ext>
            </a:extLst>
          </p:cNvPr>
          <p:cNvCxnSpPr>
            <a:cxnSpLocks/>
          </p:cNvCxnSpPr>
          <p:nvPr/>
        </p:nvCxnSpPr>
        <p:spPr>
          <a:xfrm>
            <a:off x="8686800" y="1610353"/>
            <a:ext cx="0" cy="378259"/>
          </a:xfrm>
          <a:prstGeom prst="line">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1B8F0D9F-77E6-8F51-F026-816C992B75A6}"/>
              </a:ext>
            </a:extLst>
          </p:cNvPr>
          <p:cNvSpPr txBox="1"/>
          <p:nvPr/>
        </p:nvSpPr>
        <p:spPr>
          <a:xfrm>
            <a:off x="8119858" y="1163507"/>
            <a:ext cx="859325" cy="286232"/>
          </a:xfrm>
          <a:prstGeom prst="rect">
            <a:avLst/>
          </a:prstGeom>
          <a:solidFill>
            <a:schemeClr val="bg1"/>
          </a:solidFill>
        </p:spPr>
        <p:txBody>
          <a:bodyPr wrap="square">
            <a:spAutoFit/>
          </a:bodyPr>
          <a:lstStyle/>
          <a:p>
            <a:r>
              <a:rPr kumimoji="1" lang="en-US" altLang="zh-CN" sz="1260" dirty="0"/>
              <a:t>200Gbps</a:t>
            </a:r>
            <a:endParaRPr lang="zh-CN" altLang="en-US" sz="1260" dirty="0"/>
          </a:p>
        </p:txBody>
      </p:sp>
      <p:sp>
        <p:nvSpPr>
          <p:cNvPr id="40" name="文本框 39">
            <a:extLst>
              <a:ext uri="{FF2B5EF4-FFF2-40B4-BE49-F238E27FC236}">
                <a16:creationId xmlns:a16="http://schemas.microsoft.com/office/drawing/2014/main" id="{6E741E86-BB4A-29AA-B358-F17894E9C343}"/>
              </a:ext>
            </a:extLst>
          </p:cNvPr>
          <p:cNvSpPr txBox="1"/>
          <p:nvPr/>
        </p:nvSpPr>
        <p:spPr>
          <a:xfrm>
            <a:off x="8247261" y="1665101"/>
            <a:ext cx="859325" cy="286232"/>
          </a:xfrm>
          <a:prstGeom prst="rect">
            <a:avLst/>
          </a:prstGeom>
          <a:solidFill>
            <a:schemeClr val="bg1"/>
          </a:solidFill>
        </p:spPr>
        <p:txBody>
          <a:bodyPr wrap="square">
            <a:spAutoFit/>
          </a:bodyPr>
          <a:lstStyle/>
          <a:p>
            <a:r>
              <a:rPr kumimoji="1" lang="en-US" altLang="zh-CN" sz="1260" dirty="0"/>
              <a:t>256Gbps</a:t>
            </a:r>
            <a:endParaRPr lang="zh-CN" altLang="en-US" sz="1260" dirty="0"/>
          </a:p>
        </p:txBody>
      </p:sp>
      <p:cxnSp>
        <p:nvCxnSpPr>
          <p:cNvPr id="41" name="直线箭头连接符 40">
            <a:extLst>
              <a:ext uri="{FF2B5EF4-FFF2-40B4-BE49-F238E27FC236}">
                <a16:creationId xmlns:a16="http://schemas.microsoft.com/office/drawing/2014/main" id="{D763784B-0219-5EDC-9E2C-3DECC8D3D7BA}"/>
              </a:ext>
            </a:extLst>
          </p:cNvPr>
          <p:cNvCxnSpPr>
            <a:cxnSpLocks/>
          </p:cNvCxnSpPr>
          <p:nvPr/>
        </p:nvCxnSpPr>
        <p:spPr>
          <a:xfrm flipH="1">
            <a:off x="1127147" y="3583281"/>
            <a:ext cx="2602360"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66236976-8F41-7859-5655-C59CAA1539AC}"/>
              </a:ext>
            </a:extLst>
          </p:cNvPr>
          <p:cNvCxnSpPr>
            <a:cxnSpLocks/>
          </p:cNvCxnSpPr>
          <p:nvPr/>
        </p:nvCxnSpPr>
        <p:spPr>
          <a:xfrm>
            <a:off x="6969866" y="2015006"/>
            <a:ext cx="1879409"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B1E33821-319E-A2E5-8109-E394794EF51E}"/>
              </a:ext>
            </a:extLst>
          </p:cNvPr>
          <p:cNvCxnSpPr>
            <a:cxnSpLocks/>
          </p:cNvCxnSpPr>
          <p:nvPr/>
        </p:nvCxnSpPr>
        <p:spPr>
          <a:xfrm>
            <a:off x="5789907" y="3560942"/>
            <a:ext cx="314879" cy="658192"/>
          </a:xfrm>
          <a:prstGeom prst="straightConnector1">
            <a:avLst/>
          </a:prstGeom>
          <a:ln w="19050">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59F0E462-A1A3-20EA-20A0-D9DBBDF1A9FD}"/>
              </a:ext>
            </a:extLst>
          </p:cNvPr>
          <p:cNvCxnSpPr>
            <a:cxnSpLocks/>
          </p:cNvCxnSpPr>
          <p:nvPr/>
        </p:nvCxnSpPr>
        <p:spPr>
          <a:xfrm>
            <a:off x="6066306" y="3551472"/>
            <a:ext cx="314879" cy="658192"/>
          </a:xfrm>
          <a:prstGeom prst="straightConnector1">
            <a:avLst/>
          </a:prstGeom>
          <a:ln w="19050">
            <a:solidFill>
              <a:schemeClr val="accent6"/>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888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E413D1-9717-A9AE-4C86-C92B6D1C1710}"/>
              </a:ext>
            </a:extLst>
          </p:cNvPr>
          <p:cNvSpPr>
            <a:spLocks noGrp="1"/>
          </p:cNvSpPr>
          <p:nvPr>
            <p:ph type="title"/>
          </p:nvPr>
        </p:nvSpPr>
        <p:spPr/>
        <p:txBody>
          <a:bodyPr/>
          <a:lstStyle/>
          <a:p>
            <a:r>
              <a:rPr kumimoji="1" lang="en-US" altLang="zh-CN" dirty="0"/>
              <a:t>Finding 4. Path #3 has trade-offs </a:t>
            </a:r>
            <a:endParaRPr kumimoji="1" lang="zh-CN" altLang="en-US" dirty="0"/>
          </a:p>
        </p:txBody>
      </p:sp>
      <p:sp>
        <p:nvSpPr>
          <p:cNvPr id="3" name="内容占位符 2">
            <a:extLst>
              <a:ext uri="{FF2B5EF4-FFF2-40B4-BE49-F238E27FC236}">
                <a16:creationId xmlns:a16="http://schemas.microsoft.com/office/drawing/2014/main" id="{D370B6AE-393A-DFD4-F56D-97EEF4668FE0}"/>
              </a:ext>
            </a:extLst>
          </p:cNvPr>
          <p:cNvSpPr>
            <a:spLocks noGrp="1"/>
          </p:cNvSpPr>
          <p:nvPr>
            <p:ph idx="1"/>
          </p:nvPr>
        </p:nvSpPr>
        <p:spPr>
          <a:xfrm>
            <a:off x="457200" y="1212390"/>
            <a:ext cx="8229600" cy="1296144"/>
          </a:xfrm>
        </p:spPr>
        <p:txBody>
          <a:bodyPr/>
          <a:lstStyle/>
          <a:p>
            <a:r>
              <a:rPr kumimoji="1" lang="en-US" altLang="zh-CN" dirty="0"/>
              <a:t>DMA: another alternative for path #3 </a:t>
            </a:r>
          </a:p>
          <a:p>
            <a:pPr lvl="1"/>
            <a:r>
              <a:rPr kumimoji="1" lang="en-US" altLang="zh-CN" dirty="0"/>
              <a:t>Unlike RDMA, the SoC has a DMA engine for path #3 (i.e., DOCA DMA)</a:t>
            </a:r>
          </a:p>
          <a:p>
            <a:pPr lvl="1"/>
            <a:r>
              <a:rPr kumimoji="1" lang="en-US" altLang="zh-CN" dirty="0"/>
              <a:t>DMA bypasses PCIe for communication between SoC and host  </a:t>
            </a:r>
            <a:endParaRPr kumimoji="1" lang="zh-CN" altLang="en-US" dirty="0"/>
          </a:p>
        </p:txBody>
      </p:sp>
      <p:sp>
        <p:nvSpPr>
          <p:cNvPr id="4" name="灯片编号占位符 3">
            <a:extLst>
              <a:ext uri="{FF2B5EF4-FFF2-40B4-BE49-F238E27FC236}">
                <a16:creationId xmlns:a16="http://schemas.microsoft.com/office/drawing/2014/main" id="{1AC9A4C6-D75B-B0D7-2B06-A5B1E720E06F}"/>
              </a:ext>
            </a:extLst>
          </p:cNvPr>
          <p:cNvSpPr>
            <a:spLocks noGrp="1"/>
          </p:cNvSpPr>
          <p:nvPr>
            <p:ph type="sldNum" sz="quarter" idx="12"/>
          </p:nvPr>
        </p:nvSpPr>
        <p:spPr/>
        <p:txBody>
          <a:bodyPr/>
          <a:lstStyle/>
          <a:p>
            <a:fld id="{ADE361C3-C043-4A6E-BDCE-8DA1E7D90A3B}" type="slidenum">
              <a:rPr lang="zh-CN" altLang="en-US" smtClean="0"/>
              <a:pPr/>
              <a:t>161</a:t>
            </a:fld>
            <a:endParaRPr lang="zh-CN" altLang="en-US" dirty="0"/>
          </a:p>
        </p:txBody>
      </p:sp>
      <p:pic>
        <p:nvPicPr>
          <p:cNvPr id="5" name="图片 4">
            <a:extLst>
              <a:ext uri="{FF2B5EF4-FFF2-40B4-BE49-F238E27FC236}">
                <a16:creationId xmlns:a16="http://schemas.microsoft.com/office/drawing/2014/main" id="{E28EABDC-3DCE-147F-B888-3A8EAECF5DC7}"/>
              </a:ext>
            </a:extLst>
          </p:cNvPr>
          <p:cNvPicPr>
            <a:picLocks noChangeAspect="1"/>
          </p:cNvPicPr>
          <p:nvPr/>
        </p:nvPicPr>
        <p:blipFill>
          <a:blip r:embed="rId3"/>
          <a:stretch>
            <a:fillRect/>
          </a:stretch>
        </p:blipFill>
        <p:spPr>
          <a:xfrm>
            <a:off x="618761" y="2971775"/>
            <a:ext cx="3600980" cy="2218785"/>
          </a:xfrm>
          <a:prstGeom prst="rect">
            <a:avLst/>
          </a:prstGeom>
        </p:spPr>
      </p:pic>
      <p:cxnSp>
        <p:nvCxnSpPr>
          <p:cNvPr id="6" name="直线箭头连接符 5">
            <a:extLst>
              <a:ext uri="{FF2B5EF4-FFF2-40B4-BE49-F238E27FC236}">
                <a16:creationId xmlns:a16="http://schemas.microsoft.com/office/drawing/2014/main" id="{199F865A-0F39-404A-2ED5-B61D20A2A38A}"/>
              </a:ext>
            </a:extLst>
          </p:cNvPr>
          <p:cNvCxnSpPr>
            <a:cxnSpLocks/>
          </p:cNvCxnSpPr>
          <p:nvPr/>
        </p:nvCxnSpPr>
        <p:spPr>
          <a:xfrm flipH="1">
            <a:off x="1127147" y="3583281"/>
            <a:ext cx="2602360"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7" name="直线箭头连接符 6">
            <a:extLst>
              <a:ext uri="{FF2B5EF4-FFF2-40B4-BE49-F238E27FC236}">
                <a16:creationId xmlns:a16="http://schemas.microsoft.com/office/drawing/2014/main" id="{8BD5565E-74B9-CE7E-7AD1-A5AC73B16C07}"/>
              </a:ext>
            </a:extLst>
          </p:cNvPr>
          <p:cNvCxnSpPr>
            <a:cxnSpLocks/>
          </p:cNvCxnSpPr>
          <p:nvPr/>
        </p:nvCxnSpPr>
        <p:spPr>
          <a:xfrm flipH="1">
            <a:off x="1127147" y="4052728"/>
            <a:ext cx="1166529"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009B7788-6C24-BA80-54A7-E010C6454DDF}"/>
              </a:ext>
            </a:extLst>
          </p:cNvPr>
          <p:cNvCxnSpPr>
            <a:cxnSpLocks/>
          </p:cNvCxnSpPr>
          <p:nvPr/>
        </p:nvCxnSpPr>
        <p:spPr>
          <a:xfrm flipV="1">
            <a:off x="1127147" y="3583281"/>
            <a:ext cx="0" cy="469447"/>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E8FA6072-846E-FFFD-2C4B-709C593299F1}"/>
              </a:ext>
            </a:extLst>
          </p:cNvPr>
          <p:cNvCxnSpPr>
            <a:cxnSpLocks/>
          </p:cNvCxnSpPr>
          <p:nvPr/>
        </p:nvCxnSpPr>
        <p:spPr>
          <a:xfrm flipV="1">
            <a:off x="2293675" y="4052728"/>
            <a:ext cx="0" cy="842494"/>
          </a:xfrm>
          <a:prstGeom prst="straightConnector1">
            <a:avLst/>
          </a:prstGeom>
          <a:ln w="25400">
            <a:headEnd type="arrow"/>
            <a:tailEnd type="none" w="lg" len="lg"/>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7F7D092E-EC0B-625E-6921-5E8C6236C370}"/>
              </a:ext>
            </a:extLst>
          </p:cNvPr>
          <p:cNvCxnSpPr>
            <a:cxnSpLocks/>
          </p:cNvCxnSpPr>
          <p:nvPr/>
        </p:nvCxnSpPr>
        <p:spPr>
          <a:xfrm flipH="1">
            <a:off x="2757398" y="3829608"/>
            <a:ext cx="972108" cy="0"/>
          </a:xfrm>
          <a:prstGeom prst="straightConnector1">
            <a:avLst/>
          </a:prstGeom>
          <a:ln w="25400">
            <a:solidFill>
              <a:srgbClr val="0432FF"/>
            </a:solidFill>
            <a:tailEnd type="non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43D25BBE-4043-914F-36E8-AA15CF370822}"/>
              </a:ext>
            </a:extLst>
          </p:cNvPr>
          <p:cNvCxnSpPr>
            <a:cxnSpLocks/>
          </p:cNvCxnSpPr>
          <p:nvPr/>
        </p:nvCxnSpPr>
        <p:spPr>
          <a:xfrm flipV="1">
            <a:off x="2757398" y="3829608"/>
            <a:ext cx="0" cy="1065614"/>
          </a:xfrm>
          <a:prstGeom prst="straightConnector1">
            <a:avLst/>
          </a:prstGeom>
          <a:ln w="25400">
            <a:solidFill>
              <a:srgbClr val="0432FF"/>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B8388195-18EC-BF71-C6F2-240976413018}"/>
              </a:ext>
            </a:extLst>
          </p:cNvPr>
          <p:cNvCxnSpPr>
            <a:cxnSpLocks/>
          </p:cNvCxnSpPr>
          <p:nvPr/>
        </p:nvCxnSpPr>
        <p:spPr>
          <a:xfrm>
            <a:off x="618761" y="2736997"/>
            <a:ext cx="259229" cy="0"/>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FF9C1A0D-5B7A-E004-6014-F3D939771320}"/>
              </a:ext>
            </a:extLst>
          </p:cNvPr>
          <p:cNvSpPr txBox="1"/>
          <p:nvPr/>
        </p:nvSpPr>
        <p:spPr>
          <a:xfrm>
            <a:off x="877990" y="2568360"/>
            <a:ext cx="1695059" cy="341632"/>
          </a:xfrm>
          <a:prstGeom prst="rect">
            <a:avLst/>
          </a:prstGeom>
          <a:noFill/>
        </p:spPr>
        <p:txBody>
          <a:bodyPr wrap="square">
            <a:spAutoFit/>
          </a:bodyPr>
          <a:lstStyle/>
          <a:p>
            <a:r>
              <a:rPr kumimoji="1" lang="en-US" altLang="zh-CN" sz="1620" dirty="0">
                <a:solidFill>
                  <a:srgbClr val="C00000"/>
                </a:solidFill>
              </a:rPr>
              <a:t>Path #3 (RDMA)</a:t>
            </a:r>
            <a:endParaRPr lang="zh-CN" altLang="en-US" sz="1620" dirty="0">
              <a:solidFill>
                <a:srgbClr val="C00000"/>
              </a:solidFill>
            </a:endParaRPr>
          </a:p>
        </p:txBody>
      </p:sp>
      <p:cxnSp>
        <p:nvCxnSpPr>
          <p:cNvPr id="24" name="直线箭头连接符 23">
            <a:extLst>
              <a:ext uri="{FF2B5EF4-FFF2-40B4-BE49-F238E27FC236}">
                <a16:creationId xmlns:a16="http://schemas.microsoft.com/office/drawing/2014/main" id="{8F66FC7B-23A9-AC0B-7E1F-4654E0EAE6B0}"/>
              </a:ext>
            </a:extLst>
          </p:cNvPr>
          <p:cNvCxnSpPr>
            <a:cxnSpLocks/>
          </p:cNvCxnSpPr>
          <p:nvPr/>
        </p:nvCxnSpPr>
        <p:spPr>
          <a:xfrm>
            <a:off x="2733777" y="2739435"/>
            <a:ext cx="259229" cy="0"/>
          </a:xfrm>
          <a:prstGeom prst="straightConnector1">
            <a:avLst/>
          </a:prstGeom>
          <a:ln w="25400">
            <a:solidFill>
              <a:srgbClr val="0432FF"/>
            </a:solidFill>
            <a:tailEnd type="arrow" w="lg" len="lg"/>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B6E4CDE-4DFB-81BA-C6F4-E6186978B433}"/>
              </a:ext>
            </a:extLst>
          </p:cNvPr>
          <p:cNvSpPr txBox="1"/>
          <p:nvPr/>
        </p:nvSpPr>
        <p:spPr>
          <a:xfrm>
            <a:off x="2993006" y="2570798"/>
            <a:ext cx="1695059" cy="341632"/>
          </a:xfrm>
          <a:prstGeom prst="rect">
            <a:avLst/>
          </a:prstGeom>
          <a:noFill/>
        </p:spPr>
        <p:txBody>
          <a:bodyPr wrap="square">
            <a:spAutoFit/>
          </a:bodyPr>
          <a:lstStyle/>
          <a:p>
            <a:r>
              <a:rPr kumimoji="1" lang="en-US" altLang="zh-CN" sz="1620" dirty="0">
                <a:solidFill>
                  <a:srgbClr val="0432FF"/>
                </a:solidFill>
              </a:rPr>
              <a:t>Path #3 (DMA)</a:t>
            </a:r>
            <a:endParaRPr lang="zh-CN" altLang="en-US" sz="1620" dirty="0">
              <a:solidFill>
                <a:srgbClr val="0432FF"/>
              </a:solidFill>
            </a:endParaRPr>
          </a:p>
        </p:txBody>
      </p:sp>
      <p:grpSp>
        <p:nvGrpSpPr>
          <p:cNvPr id="10" name="组合 9">
            <a:extLst>
              <a:ext uri="{FF2B5EF4-FFF2-40B4-BE49-F238E27FC236}">
                <a16:creationId xmlns:a16="http://schemas.microsoft.com/office/drawing/2014/main" id="{408C082C-DFB4-FB0C-9F91-9661EB2C4285}"/>
              </a:ext>
            </a:extLst>
          </p:cNvPr>
          <p:cNvGrpSpPr/>
          <p:nvPr/>
        </p:nvGrpSpPr>
        <p:grpSpPr>
          <a:xfrm>
            <a:off x="4831229" y="2857500"/>
            <a:ext cx="3239265" cy="2392727"/>
            <a:chOff x="5368032" y="2857500"/>
            <a:chExt cx="3599183" cy="2658586"/>
          </a:xfrm>
        </p:grpSpPr>
        <p:graphicFrame>
          <p:nvGraphicFramePr>
            <p:cNvPr id="27" name="图表 26">
              <a:extLst>
                <a:ext uri="{FF2B5EF4-FFF2-40B4-BE49-F238E27FC236}">
                  <a16:creationId xmlns:a16="http://schemas.microsoft.com/office/drawing/2014/main" id="{AE259F01-A165-68D9-9AEC-859DECEAEAC6}"/>
                </a:ext>
              </a:extLst>
            </p:cNvPr>
            <p:cNvGraphicFramePr/>
            <p:nvPr/>
          </p:nvGraphicFramePr>
          <p:xfrm>
            <a:off x="5368032" y="2857500"/>
            <a:ext cx="3599183" cy="2658586"/>
          </p:xfrm>
          <a:graphic>
            <a:graphicData uri="http://schemas.openxmlformats.org/drawingml/2006/chart">
              <c:chart xmlns:c="http://schemas.openxmlformats.org/drawingml/2006/chart" xmlns:r="http://schemas.openxmlformats.org/officeDocument/2006/relationships" r:id="rId4"/>
            </a:graphicData>
          </a:graphic>
        </p:graphicFrame>
        <p:sp>
          <p:nvSpPr>
            <p:cNvPr id="28" name="文本框 27">
              <a:extLst>
                <a:ext uri="{FF2B5EF4-FFF2-40B4-BE49-F238E27FC236}">
                  <a16:creationId xmlns:a16="http://schemas.microsoft.com/office/drawing/2014/main" id="{15FA0C95-1D2A-2094-1BCF-A8A4B4AF038F}"/>
                </a:ext>
              </a:extLst>
            </p:cNvPr>
            <p:cNvSpPr txBox="1"/>
            <p:nvPr/>
          </p:nvSpPr>
          <p:spPr>
            <a:xfrm>
              <a:off x="5368033" y="2929508"/>
              <a:ext cx="1556904" cy="318036"/>
            </a:xfrm>
            <a:prstGeom prst="rect">
              <a:avLst/>
            </a:prstGeom>
            <a:solidFill>
              <a:schemeClr val="bg1"/>
            </a:solidFill>
          </p:spPr>
          <p:txBody>
            <a:bodyPr wrap="square">
              <a:spAutoFit/>
            </a:bodyPr>
            <a:lstStyle/>
            <a:p>
              <a:r>
                <a:rPr kumimoji="1" lang="en-US" altLang="zh-CN" sz="1260" b="1" dirty="0"/>
                <a:t>Latency (us)</a:t>
              </a:r>
              <a:endParaRPr lang="zh-CN" altLang="en-US" sz="1260" b="1" dirty="0"/>
            </a:p>
          </p:txBody>
        </p:sp>
      </p:grpSp>
      <p:pic>
        <p:nvPicPr>
          <p:cNvPr id="29" name="图片 28">
            <a:extLst>
              <a:ext uri="{FF2B5EF4-FFF2-40B4-BE49-F238E27FC236}">
                <a16:creationId xmlns:a16="http://schemas.microsoft.com/office/drawing/2014/main" id="{CEB9D6E9-B3BC-4BF5-8456-5C23606BE5AA}"/>
              </a:ext>
            </a:extLst>
          </p:cNvPr>
          <p:cNvPicPr>
            <a:picLocks noChangeAspect="1"/>
          </p:cNvPicPr>
          <p:nvPr/>
        </p:nvPicPr>
        <p:blipFill>
          <a:blip r:embed="rId5"/>
          <a:stretch>
            <a:fillRect/>
          </a:stretch>
        </p:blipFill>
        <p:spPr>
          <a:xfrm>
            <a:off x="7839425" y="1659570"/>
            <a:ext cx="1226306" cy="1226306"/>
          </a:xfrm>
          <a:prstGeom prst="rect">
            <a:avLst/>
          </a:prstGeom>
        </p:spPr>
      </p:pic>
      <p:sp>
        <p:nvSpPr>
          <p:cNvPr id="30" name="云形标注 29">
            <a:extLst>
              <a:ext uri="{FF2B5EF4-FFF2-40B4-BE49-F238E27FC236}">
                <a16:creationId xmlns:a16="http://schemas.microsoft.com/office/drawing/2014/main" id="{80C22ADC-3BA4-CBD1-5D6D-829A0EF7DB71}"/>
              </a:ext>
            </a:extLst>
          </p:cNvPr>
          <p:cNvSpPr/>
          <p:nvPr/>
        </p:nvSpPr>
        <p:spPr>
          <a:xfrm>
            <a:off x="6840790" y="641527"/>
            <a:ext cx="1784209" cy="1119673"/>
          </a:xfrm>
          <a:prstGeom prst="cloudCallout">
            <a:avLst>
              <a:gd name="adj1" fmla="val 21849"/>
              <a:gd name="adj2" fmla="val 118177"/>
            </a:avLst>
          </a:prstGeom>
          <a:noFill/>
          <a:ln w="6350">
            <a:solidFill>
              <a:schemeClr val="tx1"/>
            </a:solidFill>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1" name="文本框 30">
            <a:extLst>
              <a:ext uri="{FF2B5EF4-FFF2-40B4-BE49-F238E27FC236}">
                <a16:creationId xmlns:a16="http://schemas.microsoft.com/office/drawing/2014/main" id="{8C0968D4-AAAA-6443-2E3B-4EC972A722F6}"/>
              </a:ext>
            </a:extLst>
          </p:cNvPr>
          <p:cNvSpPr txBox="1"/>
          <p:nvPr/>
        </p:nvSpPr>
        <p:spPr>
          <a:xfrm>
            <a:off x="6840790" y="911613"/>
            <a:ext cx="1571147" cy="590931"/>
          </a:xfrm>
          <a:prstGeom prst="rect">
            <a:avLst/>
          </a:prstGeom>
          <a:noFill/>
        </p:spPr>
        <p:txBody>
          <a:bodyPr wrap="square">
            <a:spAutoFit/>
          </a:bodyPr>
          <a:lstStyle/>
          <a:p>
            <a:pPr algn="ctr"/>
            <a:r>
              <a:rPr kumimoji="1" lang="en-US" altLang="zh-CN" sz="1620" dirty="0"/>
              <a:t>DMA always </a:t>
            </a:r>
          </a:p>
          <a:p>
            <a:pPr algn="ctr"/>
            <a:r>
              <a:rPr kumimoji="1" lang="en-US" altLang="zh-CN" sz="1620" dirty="0"/>
              <a:t>better? </a:t>
            </a:r>
            <a:endParaRPr lang="zh-CN" altLang="en-US" sz="1620" dirty="0"/>
          </a:p>
        </p:txBody>
      </p:sp>
      <p:pic>
        <p:nvPicPr>
          <p:cNvPr id="32" name="图片 31">
            <a:extLst>
              <a:ext uri="{FF2B5EF4-FFF2-40B4-BE49-F238E27FC236}">
                <a16:creationId xmlns:a16="http://schemas.microsoft.com/office/drawing/2014/main" id="{1668D8C9-C4DD-6DFE-97BB-B143FEB33BE7}"/>
              </a:ext>
            </a:extLst>
          </p:cNvPr>
          <p:cNvPicPr>
            <a:picLocks noChangeAspect="1"/>
          </p:cNvPicPr>
          <p:nvPr/>
        </p:nvPicPr>
        <p:blipFill>
          <a:blip r:embed="rId6"/>
          <a:stretch>
            <a:fillRect/>
          </a:stretch>
        </p:blipFill>
        <p:spPr>
          <a:xfrm>
            <a:off x="3663204" y="3471493"/>
            <a:ext cx="162000" cy="162000"/>
          </a:xfrm>
          <a:prstGeom prst="rect">
            <a:avLst/>
          </a:prstGeom>
          <a:solidFill>
            <a:schemeClr val="bg1"/>
          </a:solidFill>
        </p:spPr>
      </p:pic>
      <p:pic>
        <p:nvPicPr>
          <p:cNvPr id="33" name="图片 32">
            <a:extLst>
              <a:ext uri="{FF2B5EF4-FFF2-40B4-BE49-F238E27FC236}">
                <a16:creationId xmlns:a16="http://schemas.microsoft.com/office/drawing/2014/main" id="{11F1E6C9-9644-E330-55D1-5E3432A9E7AE}"/>
              </a:ext>
            </a:extLst>
          </p:cNvPr>
          <p:cNvPicPr>
            <a:picLocks noChangeAspect="1"/>
          </p:cNvPicPr>
          <p:nvPr/>
        </p:nvPicPr>
        <p:blipFill>
          <a:blip r:embed="rId6"/>
          <a:stretch>
            <a:fillRect/>
          </a:stretch>
        </p:blipFill>
        <p:spPr>
          <a:xfrm>
            <a:off x="3907248" y="3471493"/>
            <a:ext cx="162000" cy="162000"/>
          </a:xfrm>
          <a:prstGeom prst="rect">
            <a:avLst/>
          </a:prstGeom>
          <a:solidFill>
            <a:schemeClr val="bg1"/>
          </a:solidFill>
        </p:spPr>
      </p:pic>
      <p:pic>
        <p:nvPicPr>
          <p:cNvPr id="34" name="图片 33">
            <a:extLst>
              <a:ext uri="{FF2B5EF4-FFF2-40B4-BE49-F238E27FC236}">
                <a16:creationId xmlns:a16="http://schemas.microsoft.com/office/drawing/2014/main" id="{84D63BC0-1D76-1EE4-8945-5CECE7C28C15}"/>
              </a:ext>
            </a:extLst>
          </p:cNvPr>
          <p:cNvPicPr>
            <a:picLocks noChangeAspect="1"/>
          </p:cNvPicPr>
          <p:nvPr/>
        </p:nvPicPr>
        <p:blipFill>
          <a:blip r:embed="rId6"/>
          <a:stretch>
            <a:fillRect/>
          </a:stretch>
        </p:blipFill>
        <p:spPr>
          <a:xfrm>
            <a:off x="3663204" y="3748608"/>
            <a:ext cx="162000" cy="162000"/>
          </a:xfrm>
          <a:prstGeom prst="rect">
            <a:avLst/>
          </a:prstGeom>
          <a:solidFill>
            <a:schemeClr val="bg1"/>
          </a:solidFill>
        </p:spPr>
      </p:pic>
      <p:pic>
        <p:nvPicPr>
          <p:cNvPr id="35" name="图片 34">
            <a:extLst>
              <a:ext uri="{FF2B5EF4-FFF2-40B4-BE49-F238E27FC236}">
                <a16:creationId xmlns:a16="http://schemas.microsoft.com/office/drawing/2014/main" id="{BE05DDB7-FA61-9556-9915-A91B3266C800}"/>
              </a:ext>
            </a:extLst>
          </p:cNvPr>
          <p:cNvPicPr>
            <a:picLocks noChangeAspect="1"/>
          </p:cNvPicPr>
          <p:nvPr/>
        </p:nvPicPr>
        <p:blipFill>
          <a:blip r:embed="rId6"/>
          <a:stretch>
            <a:fillRect/>
          </a:stretch>
        </p:blipFill>
        <p:spPr>
          <a:xfrm>
            <a:off x="3907248" y="3748608"/>
            <a:ext cx="162000" cy="162000"/>
          </a:xfrm>
          <a:prstGeom prst="rect">
            <a:avLst/>
          </a:prstGeom>
          <a:solidFill>
            <a:schemeClr val="bg1"/>
          </a:solidFill>
        </p:spPr>
      </p:pic>
    </p:spTree>
    <p:extLst>
      <p:ext uri="{BB962C8B-B14F-4D97-AF65-F5344CB8AC3E}">
        <p14:creationId xmlns:p14="http://schemas.microsoft.com/office/powerpoint/2010/main" val="316386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right)">
                                      <p:cBhvr>
                                        <p:cTn id="7" dur="500"/>
                                        <p:tgtEl>
                                          <p:spTgt spid="11"/>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5944F6-FF7D-396D-C796-8FC184FAB706}"/>
              </a:ext>
            </a:extLst>
          </p:cNvPr>
          <p:cNvSpPr>
            <a:spLocks noGrp="1"/>
          </p:cNvSpPr>
          <p:nvPr>
            <p:ph type="title"/>
          </p:nvPr>
        </p:nvSpPr>
        <p:spPr/>
        <p:txBody>
          <a:bodyPr/>
          <a:lstStyle/>
          <a:p>
            <a:r>
              <a:rPr kumimoji="1" lang="en-US" altLang="zh-CN" dirty="0"/>
              <a:t>Finding 4. Path #3 has trade-offs </a:t>
            </a:r>
            <a:endParaRPr kumimoji="1" lang="zh-CN" altLang="en-US" dirty="0"/>
          </a:p>
        </p:txBody>
      </p:sp>
      <p:sp>
        <p:nvSpPr>
          <p:cNvPr id="3" name="内容占位符 2">
            <a:extLst>
              <a:ext uri="{FF2B5EF4-FFF2-40B4-BE49-F238E27FC236}">
                <a16:creationId xmlns:a16="http://schemas.microsoft.com/office/drawing/2014/main" id="{208F43D8-36D5-C73F-8470-E684EF2173FD}"/>
              </a:ext>
            </a:extLst>
          </p:cNvPr>
          <p:cNvSpPr>
            <a:spLocks noGrp="1"/>
          </p:cNvSpPr>
          <p:nvPr>
            <p:ph idx="1"/>
          </p:nvPr>
        </p:nvSpPr>
        <p:spPr>
          <a:xfrm>
            <a:off x="457200" y="1212390"/>
            <a:ext cx="8229600" cy="1380868"/>
          </a:xfrm>
        </p:spPr>
        <p:txBody>
          <a:bodyPr/>
          <a:lstStyle/>
          <a:p>
            <a:r>
              <a:rPr kumimoji="1" lang="en-US" altLang="zh-CN" dirty="0"/>
              <a:t>The engine capabilities of RDMA and DMA is different </a:t>
            </a:r>
          </a:p>
          <a:p>
            <a:pPr lvl="1"/>
            <a:r>
              <a:rPr kumimoji="1" lang="en-US" altLang="zh-CN" dirty="0"/>
              <a:t>RDMA engine (NIC) is more powerful than DMA engine (SoC)</a:t>
            </a:r>
          </a:p>
          <a:p>
            <a:pPr lvl="1"/>
            <a:r>
              <a:rPr kumimoji="1" lang="en-US" altLang="zh-CN" dirty="0"/>
              <a:t>So RDMA is faster for transferring small data </a:t>
            </a:r>
            <a:endParaRPr kumimoji="1" lang="zh-CN" altLang="en-US" dirty="0"/>
          </a:p>
        </p:txBody>
      </p:sp>
      <p:sp>
        <p:nvSpPr>
          <p:cNvPr id="4" name="灯片编号占位符 3">
            <a:extLst>
              <a:ext uri="{FF2B5EF4-FFF2-40B4-BE49-F238E27FC236}">
                <a16:creationId xmlns:a16="http://schemas.microsoft.com/office/drawing/2014/main" id="{FE967A52-8BD8-3B9B-5A83-45A68BA01994}"/>
              </a:ext>
            </a:extLst>
          </p:cNvPr>
          <p:cNvSpPr>
            <a:spLocks noGrp="1"/>
          </p:cNvSpPr>
          <p:nvPr>
            <p:ph type="sldNum" sz="quarter" idx="12"/>
          </p:nvPr>
        </p:nvSpPr>
        <p:spPr/>
        <p:txBody>
          <a:bodyPr/>
          <a:lstStyle/>
          <a:p>
            <a:fld id="{ADE361C3-C043-4A6E-BDCE-8DA1E7D90A3B}" type="slidenum">
              <a:rPr lang="zh-CN" altLang="en-US" smtClean="0"/>
              <a:pPr/>
              <a:t>162</a:t>
            </a:fld>
            <a:endParaRPr lang="zh-CN" altLang="en-US" dirty="0"/>
          </a:p>
        </p:txBody>
      </p:sp>
      <p:pic>
        <p:nvPicPr>
          <p:cNvPr id="5" name="图片 4">
            <a:extLst>
              <a:ext uri="{FF2B5EF4-FFF2-40B4-BE49-F238E27FC236}">
                <a16:creationId xmlns:a16="http://schemas.microsoft.com/office/drawing/2014/main" id="{E3DDD439-F3F5-05B6-715A-7A29D98C1126}"/>
              </a:ext>
            </a:extLst>
          </p:cNvPr>
          <p:cNvPicPr>
            <a:picLocks noChangeAspect="1"/>
          </p:cNvPicPr>
          <p:nvPr/>
        </p:nvPicPr>
        <p:blipFill>
          <a:blip r:embed="rId3"/>
          <a:stretch>
            <a:fillRect/>
          </a:stretch>
        </p:blipFill>
        <p:spPr>
          <a:xfrm>
            <a:off x="618761" y="2971775"/>
            <a:ext cx="3600980" cy="2218785"/>
          </a:xfrm>
          <a:prstGeom prst="rect">
            <a:avLst/>
          </a:prstGeom>
        </p:spPr>
      </p:pic>
      <p:cxnSp>
        <p:nvCxnSpPr>
          <p:cNvPr id="6" name="直线箭头连接符 5">
            <a:extLst>
              <a:ext uri="{FF2B5EF4-FFF2-40B4-BE49-F238E27FC236}">
                <a16:creationId xmlns:a16="http://schemas.microsoft.com/office/drawing/2014/main" id="{C5FC81FF-8849-2FEC-EC82-DF57D78F1F40}"/>
              </a:ext>
            </a:extLst>
          </p:cNvPr>
          <p:cNvCxnSpPr>
            <a:cxnSpLocks/>
          </p:cNvCxnSpPr>
          <p:nvPr/>
        </p:nvCxnSpPr>
        <p:spPr>
          <a:xfrm flipH="1">
            <a:off x="1127147" y="3583281"/>
            <a:ext cx="2602360"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7" name="直线箭头连接符 6">
            <a:extLst>
              <a:ext uri="{FF2B5EF4-FFF2-40B4-BE49-F238E27FC236}">
                <a16:creationId xmlns:a16="http://schemas.microsoft.com/office/drawing/2014/main" id="{5376360A-5D4E-F10E-AC95-B795F4B8A28C}"/>
              </a:ext>
            </a:extLst>
          </p:cNvPr>
          <p:cNvCxnSpPr>
            <a:cxnSpLocks/>
          </p:cNvCxnSpPr>
          <p:nvPr/>
        </p:nvCxnSpPr>
        <p:spPr>
          <a:xfrm flipH="1">
            <a:off x="1127147" y="4052728"/>
            <a:ext cx="1166529"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7E2C1080-ACCE-7003-67B0-3BCE3031868B}"/>
              </a:ext>
            </a:extLst>
          </p:cNvPr>
          <p:cNvCxnSpPr>
            <a:cxnSpLocks/>
          </p:cNvCxnSpPr>
          <p:nvPr/>
        </p:nvCxnSpPr>
        <p:spPr>
          <a:xfrm flipV="1">
            <a:off x="1127147" y="3583281"/>
            <a:ext cx="0" cy="469447"/>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9" name="直线箭头连接符 8">
            <a:extLst>
              <a:ext uri="{FF2B5EF4-FFF2-40B4-BE49-F238E27FC236}">
                <a16:creationId xmlns:a16="http://schemas.microsoft.com/office/drawing/2014/main" id="{78494A3E-9594-E230-9710-58F3D48C1754}"/>
              </a:ext>
            </a:extLst>
          </p:cNvPr>
          <p:cNvCxnSpPr>
            <a:cxnSpLocks/>
          </p:cNvCxnSpPr>
          <p:nvPr/>
        </p:nvCxnSpPr>
        <p:spPr>
          <a:xfrm flipV="1">
            <a:off x="2293675" y="4052728"/>
            <a:ext cx="0" cy="842494"/>
          </a:xfrm>
          <a:prstGeom prst="straightConnector1">
            <a:avLst/>
          </a:prstGeom>
          <a:ln w="25400">
            <a:headEnd type="arrow"/>
            <a:tailEnd type="none" w="lg" len="lg"/>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B957DAD9-79DE-2DCB-BAEE-0997259B20B8}"/>
              </a:ext>
            </a:extLst>
          </p:cNvPr>
          <p:cNvCxnSpPr>
            <a:cxnSpLocks/>
          </p:cNvCxnSpPr>
          <p:nvPr/>
        </p:nvCxnSpPr>
        <p:spPr>
          <a:xfrm flipH="1">
            <a:off x="2757398" y="3829608"/>
            <a:ext cx="972108" cy="0"/>
          </a:xfrm>
          <a:prstGeom prst="straightConnector1">
            <a:avLst/>
          </a:prstGeom>
          <a:ln w="25400">
            <a:solidFill>
              <a:srgbClr val="0432FF"/>
            </a:solidFill>
            <a:tailEnd type="none"/>
          </a:ln>
        </p:spPr>
        <p:style>
          <a:lnRef idx="1">
            <a:schemeClr val="accent1"/>
          </a:lnRef>
          <a:fillRef idx="0">
            <a:schemeClr val="accent1"/>
          </a:fillRef>
          <a:effectRef idx="0">
            <a:schemeClr val="accent1"/>
          </a:effectRef>
          <a:fontRef idx="minor">
            <a:schemeClr val="tx1"/>
          </a:fontRef>
        </p:style>
      </p:cxnSp>
      <p:cxnSp>
        <p:nvCxnSpPr>
          <p:cNvPr id="11" name="直线箭头连接符 10">
            <a:extLst>
              <a:ext uri="{FF2B5EF4-FFF2-40B4-BE49-F238E27FC236}">
                <a16:creationId xmlns:a16="http://schemas.microsoft.com/office/drawing/2014/main" id="{B03ED159-C278-D3A2-F1F0-56F77666D9F0}"/>
              </a:ext>
            </a:extLst>
          </p:cNvPr>
          <p:cNvCxnSpPr>
            <a:cxnSpLocks/>
          </p:cNvCxnSpPr>
          <p:nvPr/>
        </p:nvCxnSpPr>
        <p:spPr>
          <a:xfrm flipV="1">
            <a:off x="2757398" y="3829608"/>
            <a:ext cx="0" cy="1065614"/>
          </a:xfrm>
          <a:prstGeom prst="straightConnector1">
            <a:avLst/>
          </a:prstGeom>
          <a:ln w="25400">
            <a:solidFill>
              <a:srgbClr val="0432FF"/>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12" name="直线箭头连接符 11">
            <a:extLst>
              <a:ext uri="{FF2B5EF4-FFF2-40B4-BE49-F238E27FC236}">
                <a16:creationId xmlns:a16="http://schemas.microsoft.com/office/drawing/2014/main" id="{D7F0E129-E53C-9767-50A8-375D682BE2AA}"/>
              </a:ext>
            </a:extLst>
          </p:cNvPr>
          <p:cNvCxnSpPr>
            <a:cxnSpLocks/>
          </p:cNvCxnSpPr>
          <p:nvPr/>
        </p:nvCxnSpPr>
        <p:spPr>
          <a:xfrm>
            <a:off x="618761" y="2736997"/>
            <a:ext cx="259229" cy="0"/>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8514656-FFF8-AA98-2A35-821D80F0DB5D}"/>
              </a:ext>
            </a:extLst>
          </p:cNvPr>
          <p:cNvSpPr txBox="1"/>
          <p:nvPr/>
        </p:nvSpPr>
        <p:spPr>
          <a:xfrm>
            <a:off x="877990" y="2568360"/>
            <a:ext cx="1695059" cy="341632"/>
          </a:xfrm>
          <a:prstGeom prst="rect">
            <a:avLst/>
          </a:prstGeom>
          <a:noFill/>
        </p:spPr>
        <p:txBody>
          <a:bodyPr wrap="square">
            <a:spAutoFit/>
          </a:bodyPr>
          <a:lstStyle/>
          <a:p>
            <a:r>
              <a:rPr kumimoji="1" lang="en-US" altLang="zh-CN" sz="1620" dirty="0">
                <a:solidFill>
                  <a:srgbClr val="C00000"/>
                </a:solidFill>
              </a:rPr>
              <a:t>Path #3 (RDMA)</a:t>
            </a:r>
            <a:endParaRPr lang="zh-CN" altLang="en-US" sz="1620" dirty="0">
              <a:solidFill>
                <a:srgbClr val="C00000"/>
              </a:solidFill>
            </a:endParaRPr>
          </a:p>
        </p:txBody>
      </p:sp>
      <p:cxnSp>
        <p:nvCxnSpPr>
          <p:cNvPr id="14" name="直线箭头连接符 13">
            <a:extLst>
              <a:ext uri="{FF2B5EF4-FFF2-40B4-BE49-F238E27FC236}">
                <a16:creationId xmlns:a16="http://schemas.microsoft.com/office/drawing/2014/main" id="{A9205780-93BF-5472-EA2C-BE1DA10145F9}"/>
              </a:ext>
            </a:extLst>
          </p:cNvPr>
          <p:cNvCxnSpPr>
            <a:cxnSpLocks/>
          </p:cNvCxnSpPr>
          <p:nvPr/>
        </p:nvCxnSpPr>
        <p:spPr>
          <a:xfrm>
            <a:off x="2733777" y="2739435"/>
            <a:ext cx="259229" cy="0"/>
          </a:xfrm>
          <a:prstGeom prst="straightConnector1">
            <a:avLst/>
          </a:prstGeom>
          <a:ln w="25400">
            <a:solidFill>
              <a:srgbClr val="0432FF"/>
            </a:solidFill>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834EF9E-5851-9A9A-0D1D-16354ECB0A8E}"/>
              </a:ext>
            </a:extLst>
          </p:cNvPr>
          <p:cNvSpPr txBox="1"/>
          <p:nvPr/>
        </p:nvSpPr>
        <p:spPr>
          <a:xfrm>
            <a:off x="2993006" y="2570798"/>
            <a:ext cx="1695059" cy="341632"/>
          </a:xfrm>
          <a:prstGeom prst="rect">
            <a:avLst/>
          </a:prstGeom>
          <a:noFill/>
        </p:spPr>
        <p:txBody>
          <a:bodyPr wrap="square">
            <a:spAutoFit/>
          </a:bodyPr>
          <a:lstStyle/>
          <a:p>
            <a:r>
              <a:rPr kumimoji="1" lang="en-US" altLang="zh-CN" sz="1620" dirty="0">
                <a:solidFill>
                  <a:srgbClr val="0432FF"/>
                </a:solidFill>
              </a:rPr>
              <a:t>Path #3 (DMA)</a:t>
            </a:r>
            <a:endParaRPr lang="zh-CN" altLang="en-US" sz="1620" dirty="0">
              <a:solidFill>
                <a:srgbClr val="0432FF"/>
              </a:solidFill>
            </a:endParaRPr>
          </a:p>
        </p:txBody>
      </p:sp>
      <p:sp>
        <p:nvSpPr>
          <p:cNvPr id="16" name="矩形 15">
            <a:extLst>
              <a:ext uri="{FF2B5EF4-FFF2-40B4-BE49-F238E27FC236}">
                <a16:creationId xmlns:a16="http://schemas.microsoft.com/office/drawing/2014/main" id="{BD153A3E-C407-9C06-D773-D314C6F68922}"/>
              </a:ext>
            </a:extLst>
          </p:cNvPr>
          <p:cNvSpPr/>
          <p:nvPr/>
        </p:nvSpPr>
        <p:spPr>
          <a:xfrm>
            <a:off x="1013987" y="3360576"/>
            <a:ext cx="656819" cy="842486"/>
          </a:xfrm>
          <a:prstGeom prst="rect">
            <a:avLst/>
          </a:prstGeom>
          <a:noFill/>
          <a:ln w="28575">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pic>
        <p:nvPicPr>
          <p:cNvPr id="17" name="图片 16">
            <a:extLst>
              <a:ext uri="{FF2B5EF4-FFF2-40B4-BE49-F238E27FC236}">
                <a16:creationId xmlns:a16="http://schemas.microsoft.com/office/drawing/2014/main" id="{4E192B61-0C78-4C14-4B26-6FE4E65AC156}"/>
              </a:ext>
            </a:extLst>
          </p:cNvPr>
          <p:cNvPicPr>
            <a:picLocks noChangeAspect="1"/>
          </p:cNvPicPr>
          <p:nvPr/>
        </p:nvPicPr>
        <p:blipFill>
          <a:blip r:embed="rId4"/>
          <a:stretch>
            <a:fillRect/>
          </a:stretch>
        </p:blipFill>
        <p:spPr>
          <a:xfrm>
            <a:off x="3663204" y="3471493"/>
            <a:ext cx="162000" cy="162000"/>
          </a:xfrm>
          <a:prstGeom prst="rect">
            <a:avLst/>
          </a:prstGeom>
          <a:solidFill>
            <a:schemeClr val="bg1"/>
          </a:solidFill>
        </p:spPr>
      </p:pic>
      <p:pic>
        <p:nvPicPr>
          <p:cNvPr id="18" name="图片 17">
            <a:extLst>
              <a:ext uri="{FF2B5EF4-FFF2-40B4-BE49-F238E27FC236}">
                <a16:creationId xmlns:a16="http://schemas.microsoft.com/office/drawing/2014/main" id="{54157FC0-9370-7348-D8FC-3D7766043B2D}"/>
              </a:ext>
            </a:extLst>
          </p:cNvPr>
          <p:cNvPicPr>
            <a:picLocks noChangeAspect="1"/>
          </p:cNvPicPr>
          <p:nvPr/>
        </p:nvPicPr>
        <p:blipFill>
          <a:blip r:embed="rId4"/>
          <a:stretch>
            <a:fillRect/>
          </a:stretch>
        </p:blipFill>
        <p:spPr>
          <a:xfrm>
            <a:off x="3907248" y="3471493"/>
            <a:ext cx="162000" cy="162000"/>
          </a:xfrm>
          <a:prstGeom prst="rect">
            <a:avLst/>
          </a:prstGeom>
          <a:solidFill>
            <a:schemeClr val="bg1"/>
          </a:solidFill>
        </p:spPr>
      </p:pic>
      <p:pic>
        <p:nvPicPr>
          <p:cNvPr id="19" name="图片 18">
            <a:extLst>
              <a:ext uri="{FF2B5EF4-FFF2-40B4-BE49-F238E27FC236}">
                <a16:creationId xmlns:a16="http://schemas.microsoft.com/office/drawing/2014/main" id="{D746FBF2-FA5B-EF8F-3DCE-CADAD3A1B2F4}"/>
              </a:ext>
            </a:extLst>
          </p:cNvPr>
          <p:cNvPicPr>
            <a:picLocks noChangeAspect="1"/>
          </p:cNvPicPr>
          <p:nvPr/>
        </p:nvPicPr>
        <p:blipFill>
          <a:blip r:embed="rId4"/>
          <a:stretch>
            <a:fillRect/>
          </a:stretch>
        </p:blipFill>
        <p:spPr>
          <a:xfrm>
            <a:off x="3663204" y="3748608"/>
            <a:ext cx="162000" cy="162000"/>
          </a:xfrm>
          <a:prstGeom prst="rect">
            <a:avLst/>
          </a:prstGeom>
          <a:solidFill>
            <a:schemeClr val="bg1"/>
          </a:solidFill>
        </p:spPr>
      </p:pic>
      <p:pic>
        <p:nvPicPr>
          <p:cNvPr id="20" name="图片 19">
            <a:extLst>
              <a:ext uri="{FF2B5EF4-FFF2-40B4-BE49-F238E27FC236}">
                <a16:creationId xmlns:a16="http://schemas.microsoft.com/office/drawing/2014/main" id="{9A807D8D-E142-CA8E-8003-D183902FDF60}"/>
              </a:ext>
            </a:extLst>
          </p:cNvPr>
          <p:cNvPicPr>
            <a:picLocks noChangeAspect="1"/>
          </p:cNvPicPr>
          <p:nvPr/>
        </p:nvPicPr>
        <p:blipFill>
          <a:blip r:embed="rId4"/>
          <a:stretch>
            <a:fillRect/>
          </a:stretch>
        </p:blipFill>
        <p:spPr>
          <a:xfrm>
            <a:off x="3907248" y="3748608"/>
            <a:ext cx="162000" cy="162000"/>
          </a:xfrm>
          <a:prstGeom prst="rect">
            <a:avLst/>
          </a:prstGeom>
          <a:solidFill>
            <a:schemeClr val="bg1"/>
          </a:solidFill>
        </p:spPr>
      </p:pic>
      <p:sp>
        <p:nvSpPr>
          <p:cNvPr id="21" name="矩形 20">
            <a:extLst>
              <a:ext uri="{FF2B5EF4-FFF2-40B4-BE49-F238E27FC236}">
                <a16:creationId xmlns:a16="http://schemas.microsoft.com/office/drawing/2014/main" id="{FC8D11E8-0E85-60D9-04F8-4BA853C17573}"/>
              </a:ext>
            </a:extLst>
          </p:cNvPr>
          <p:cNvSpPr/>
          <p:nvPr/>
        </p:nvSpPr>
        <p:spPr>
          <a:xfrm>
            <a:off x="3525589" y="3364547"/>
            <a:ext cx="656819" cy="688177"/>
          </a:xfrm>
          <a:prstGeom prst="rect">
            <a:avLst/>
          </a:prstGeom>
          <a:noFill/>
          <a:ln w="28575">
            <a:solidFill>
              <a:srgbClr val="0432FF"/>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2" name="文本框 21">
            <a:extLst>
              <a:ext uri="{FF2B5EF4-FFF2-40B4-BE49-F238E27FC236}">
                <a16:creationId xmlns:a16="http://schemas.microsoft.com/office/drawing/2014/main" id="{5A6A52C1-6E06-338A-F2E9-08C21687AB09}"/>
              </a:ext>
            </a:extLst>
          </p:cNvPr>
          <p:cNvSpPr txBox="1"/>
          <p:nvPr/>
        </p:nvSpPr>
        <p:spPr>
          <a:xfrm>
            <a:off x="131530" y="4430857"/>
            <a:ext cx="1912987" cy="590931"/>
          </a:xfrm>
          <a:prstGeom prst="rect">
            <a:avLst/>
          </a:prstGeom>
          <a:solidFill>
            <a:schemeClr val="bg1"/>
          </a:solidFill>
        </p:spPr>
        <p:txBody>
          <a:bodyPr wrap="square">
            <a:spAutoFit/>
          </a:bodyPr>
          <a:lstStyle/>
          <a:p>
            <a:r>
              <a:rPr kumimoji="1" lang="en-US" altLang="zh-CN" sz="1620" dirty="0">
                <a:solidFill>
                  <a:srgbClr val="C00000"/>
                </a:solidFill>
              </a:rPr>
              <a:t>RDMA is executed by the NIC</a:t>
            </a:r>
            <a:endParaRPr lang="zh-CN" altLang="en-US" sz="1620" dirty="0">
              <a:solidFill>
                <a:srgbClr val="C00000"/>
              </a:solidFill>
            </a:endParaRPr>
          </a:p>
        </p:txBody>
      </p:sp>
      <p:cxnSp>
        <p:nvCxnSpPr>
          <p:cNvPr id="23" name="直线箭头连接符 22">
            <a:extLst>
              <a:ext uri="{FF2B5EF4-FFF2-40B4-BE49-F238E27FC236}">
                <a16:creationId xmlns:a16="http://schemas.microsoft.com/office/drawing/2014/main" id="{969AE87C-23CB-1E0E-885A-A37C77D98914}"/>
              </a:ext>
            </a:extLst>
          </p:cNvPr>
          <p:cNvCxnSpPr>
            <a:cxnSpLocks/>
            <a:stCxn id="22" idx="0"/>
          </p:cNvCxnSpPr>
          <p:nvPr/>
        </p:nvCxnSpPr>
        <p:spPr>
          <a:xfrm flipV="1">
            <a:off x="1088024" y="3910608"/>
            <a:ext cx="308424" cy="520249"/>
          </a:xfrm>
          <a:prstGeom prst="straightConnector1">
            <a:avLst/>
          </a:prstGeom>
          <a:ln w="22225">
            <a:solidFill>
              <a:srgbClr val="CA002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C9947CA0-7544-8BA1-D45E-0FB375C710A0}"/>
              </a:ext>
            </a:extLst>
          </p:cNvPr>
          <p:cNvCxnSpPr>
            <a:cxnSpLocks/>
            <a:stCxn id="29" idx="0"/>
          </p:cNvCxnSpPr>
          <p:nvPr/>
        </p:nvCxnSpPr>
        <p:spPr>
          <a:xfrm flipH="1" flipV="1">
            <a:off x="4046687" y="3842167"/>
            <a:ext cx="274350" cy="599915"/>
          </a:xfrm>
          <a:prstGeom prst="straightConnector1">
            <a:avLst/>
          </a:prstGeom>
          <a:ln w="22225">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ED7CF531-C233-39A1-BFB0-4237EAB9C985}"/>
              </a:ext>
            </a:extLst>
          </p:cNvPr>
          <p:cNvSpPr txBox="1"/>
          <p:nvPr/>
        </p:nvSpPr>
        <p:spPr>
          <a:xfrm>
            <a:off x="3409663" y="4442082"/>
            <a:ext cx="1822748" cy="590931"/>
          </a:xfrm>
          <a:prstGeom prst="rect">
            <a:avLst/>
          </a:prstGeom>
          <a:solidFill>
            <a:schemeClr val="bg1"/>
          </a:solidFill>
        </p:spPr>
        <p:txBody>
          <a:bodyPr wrap="square">
            <a:spAutoFit/>
          </a:bodyPr>
          <a:lstStyle/>
          <a:p>
            <a:r>
              <a:rPr kumimoji="1" lang="en-US" altLang="zh-CN" sz="1620" dirty="0">
                <a:solidFill>
                  <a:srgbClr val="0432FF"/>
                </a:solidFill>
              </a:rPr>
              <a:t>DMA is executed </a:t>
            </a:r>
          </a:p>
          <a:p>
            <a:r>
              <a:rPr kumimoji="1" lang="en-US" altLang="zh-CN" sz="1620" dirty="0">
                <a:solidFill>
                  <a:srgbClr val="0432FF"/>
                </a:solidFill>
              </a:rPr>
              <a:t>by the SoC</a:t>
            </a:r>
            <a:endParaRPr lang="zh-CN" altLang="en-US" sz="1620" dirty="0">
              <a:solidFill>
                <a:srgbClr val="0432FF"/>
              </a:solidFill>
            </a:endParaRPr>
          </a:p>
        </p:txBody>
      </p:sp>
      <p:grpSp>
        <p:nvGrpSpPr>
          <p:cNvPr id="25" name="组合 24">
            <a:extLst>
              <a:ext uri="{FF2B5EF4-FFF2-40B4-BE49-F238E27FC236}">
                <a16:creationId xmlns:a16="http://schemas.microsoft.com/office/drawing/2014/main" id="{7F69F35E-7838-FF62-6350-7F871D67F62C}"/>
              </a:ext>
            </a:extLst>
          </p:cNvPr>
          <p:cNvGrpSpPr/>
          <p:nvPr/>
        </p:nvGrpSpPr>
        <p:grpSpPr>
          <a:xfrm>
            <a:off x="5304972" y="2403849"/>
            <a:ext cx="3468901" cy="2923013"/>
            <a:chOff x="5894414" y="2353443"/>
            <a:chExt cx="3854334" cy="3247792"/>
          </a:xfrm>
        </p:grpSpPr>
        <p:graphicFrame>
          <p:nvGraphicFramePr>
            <p:cNvPr id="30" name="图表 29">
              <a:extLst>
                <a:ext uri="{FF2B5EF4-FFF2-40B4-BE49-F238E27FC236}">
                  <a16:creationId xmlns:a16="http://schemas.microsoft.com/office/drawing/2014/main" id="{837DDAE6-DA36-1D03-4A71-13D24828933B}"/>
                </a:ext>
              </a:extLst>
            </p:cNvPr>
            <p:cNvGraphicFramePr/>
            <p:nvPr/>
          </p:nvGraphicFramePr>
          <p:xfrm>
            <a:off x="5975455" y="2353443"/>
            <a:ext cx="3773293" cy="3247792"/>
          </p:xfrm>
          <a:graphic>
            <a:graphicData uri="http://schemas.openxmlformats.org/drawingml/2006/chart">
              <c:chart xmlns:c="http://schemas.openxmlformats.org/drawingml/2006/chart" xmlns:r="http://schemas.openxmlformats.org/officeDocument/2006/relationships" r:id="rId5"/>
            </a:graphicData>
          </a:graphic>
        </p:graphicFrame>
        <p:sp>
          <p:nvSpPr>
            <p:cNvPr id="31" name="文本框 30">
              <a:extLst>
                <a:ext uri="{FF2B5EF4-FFF2-40B4-BE49-F238E27FC236}">
                  <a16:creationId xmlns:a16="http://schemas.microsoft.com/office/drawing/2014/main" id="{7B1CF00D-431D-B5D2-BE93-F88F2A9917FE}"/>
                </a:ext>
              </a:extLst>
            </p:cNvPr>
            <p:cNvSpPr txBox="1"/>
            <p:nvPr/>
          </p:nvSpPr>
          <p:spPr>
            <a:xfrm>
              <a:off x="5894414" y="2382344"/>
              <a:ext cx="1633858" cy="318036"/>
            </a:xfrm>
            <a:prstGeom prst="rect">
              <a:avLst/>
            </a:prstGeom>
            <a:solidFill>
              <a:schemeClr val="bg1"/>
            </a:solidFill>
          </p:spPr>
          <p:txBody>
            <a:bodyPr wrap="square">
              <a:spAutoFit/>
            </a:bodyPr>
            <a:lstStyle/>
            <a:p>
              <a:r>
                <a:rPr kumimoji="1" lang="en-US" altLang="zh-CN" sz="1260" b="1" dirty="0" err="1"/>
                <a:t>Thpt</a:t>
              </a:r>
              <a:r>
                <a:rPr kumimoji="1" lang="en-US" altLang="zh-CN" sz="1260" b="1" dirty="0"/>
                <a:t> (</a:t>
              </a:r>
              <a:r>
                <a:rPr kumimoji="1" lang="en-US" altLang="zh-CN" sz="1260" b="1" dirty="0" err="1"/>
                <a:t>Mreqs</a:t>
              </a:r>
              <a:r>
                <a:rPr kumimoji="1" lang="en-US" altLang="zh-CN" sz="1260" b="1" dirty="0"/>
                <a:t>/sec)</a:t>
              </a:r>
              <a:endParaRPr lang="zh-CN" altLang="en-US" sz="1260" b="1" dirty="0"/>
            </a:p>
          </p:txBody>
        </p:sp>
      </p:grpSp>
      <p:grpSp>
        <p:nvGrpSpPr>
          <p:cNvPr id="33" name="组合 32">
            <a:extLst>
              <a:ext uri="{FF2B5EF4-FFF2-40B4-BE49-F238E27FC236}">
                <a16:creationId xmlns:a16="http://schemas.microsoft.com/office/drawing/2014/main" id="{3F4D1D47-AFB2-8438-8017-34993498C812}"/>
              </a:ext>
            </a:extLst>
          </p:cNvPr>
          <p:cNvGrpSpPr/>
          <p:nvPr/>
        </p:nvGrpSpPr>
        <p:grpSpPr>
          <a:xfrm>
            <a:off x="6775445" y="621770"/>
            <a:ext cx="2333059" cy="1467277"/>
            <a:chOff x="6860139" y="519319"/>
            <a:chExt cx="2592288" cy="1630308"/>
          </a:xfrm>
        </p:grpSpPr>
        <p:grpSp>
          <p:nvGrpSpPr>
            <p:cNvPr id="34" name="组合 33">
              <a:extLst>
                <a:ext uri="{FF2B5EF4-FFF2-40B4-BE49-F238E27FC236}">
                  <a16:creationId xmlns:a16="http://schemas.microsoft.com/office/drawing/2014/main" id="{D9D55C32-5F9C-13BB-C5E6-9C772A8173FC}"/>
                </a:ext>
              </a:extLst>
            </p:cNvPr>
            <p:cNvGrpSpPr/>
            <p:nvPr/>
          </p:nvGrpSpPr>
          <p:grpSpPr>
            <a:xfrm>
              <a:off x="6860139" y="916974"/>
              <a:ext cx="2448088" cy="1232653"/>
              <a:chOff x="2343696" y="3254415"/>
              <a:chExt cx="2448088" cy="1232653"/>
            </a:xfrm>
          </p:grpSpPr>
          <p:cxnSp>
            <p:nvCxnSpPr>
              <p:cNvPr id="36" name="直线连接符 35">
                <a:extLst>
                  <a:ext uri="{FF2B5EF4-FFF2-40B4-BE49-F238E27FC236}">
                    <a16:creationId xmlns:a16="http://schemas.microsoft.com/office/drawing/2014/main" id="{855CC5A0-9488-00CD-1C3F-D7388C84DA2A}"/>
                  </a:ext>
                </a:extLst>
              </p:cNvPr>
              <p:cNvCxnSpPr>
                <a:cxnSpLocks/>
              </p:cNvCxnSpPr>
              <p:nvPr/>
            </p:nvCxnSpPr>
            <p:spPr>
              <a:xfrm>
                <a:off x="3135784" y="3361556"/>
                <a:ext cx="1656000" cy="0"/>
              </a:xfrm>
              <a:prstGeom prst="line">
                <a:avLst/>
              </a:prstGeom>
              <a:ln w="12700">
                <a:solidFill>
                  <a:schemeClr val="accent6"/>
                </a:solidFill>
                <a:prstDash val="dash"/>
                <a:tailEnd type="none" w="lg" len="lg"/>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498B80EA-CED1-A472-8C78-9EA60EE64C7D}"/>
                  </a:ext>
                </a:extLst>
              </p:cNvPr>
              <p:cNvCxnSpPr>
                <a:cxnSpLocks/>
              </p:cNvCxnSpPr>
              <p:nvPr/>
            </p:nvCxnSpPr>
            <p:spPr>
              <a:xfrm>
                <a:off x="3135784" y="3982915"/>
                <a:ext cx="1656000" cy="0"/>
              </a:xfrm>
              <a:prstGeom prst="line">
                <a:avLst/>
              </a:prstGeom>
              <a:ln w="12700">
                <a:solidFill>
                  <a:schemeClr val="tx1"/>
                </a:solidFill>
                <a:prstDash val="solid"/>
                <a:tailEnd type="none" w="lg" len="lg"/>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CD6A8A2A-C574-2F40-A545-0CB83507971D}"/>
                  </a:ext>
                </a:extLst>
              </p:cNvPr>
              <p:cNvCxnSpPr>
                <a:cxnSpLocks/>
              </p:cNvCxnSpPr>
              <p:nvPr/>
            </p:nvCxnSpPr>
            <p:spPr>
              <a:xfrm>
                <a:off x="3135784" y="4342955"/>
                <a:ext cx="165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93C4D857-1C45-F8E7-9288-C7FEAC30F646}"/>
                  </a:ext>
                </a:extLst>
              </p:cNvPr>
              <p:cNvSpPr txBox="1"/>
              <p:nvPr/>
            </p:nvSpPr>
            <p:spPr>
              <a:xfrm>
                <a:off x="2343696" y="3254415"/>
                <a:ext cx="1368152" cy="333424"/>
              </a:xfrm>
              <a:prstGeom prst="rect">
                <a:avLst/>
              </a:prstGeom>
              <a:noFill/>
            </p:spPr>
            <p:txBody>
              <a:bodyPr wrap="square">
                <a:spAutoFit/>
              </a:bodyPr>
              <a:lstStyle/>
              <a:p>
                <a:r>
                  <a:rPr kumimoji="1" lang="en-US" altLang="zh-CN" sz="1350" u="sng" dirty="0"/>
                  <a:t>Client</a:t>
                </a:r>
                <a:endParaRPr lang="zh-CN" altLang="en-US" sz="1350" u="sng" dirty="0"/>
              </a:p>
            </p:txBody>
          </p:sp>
          <p:sp>
            <p:nvSpPr>
              <p:cNvPr id="40" name="文本框 39">
                <a:extLst>
                  <a:ext uri="{FF2B5EF4-FFF2-40B4-BE49-F238E27FC236}">
                    <a16:creationId xmlns:a16="http://schemas.microsoft.com/office/drawing/2014/main" id="{89963887-99BC-4495-BC23-CAEF5CA06B56}"/>
                  </a:ext>
                </a:extLst>
              </p:cNvPr>
              <p:cNvSpPr txBox="1"/>
              <p:nvPr/>
            </p:nvSpPr>
            <p:spPr>
              <a:xfrm>
                <a:off x="2343696" y="3793604"/>
                <a:ext cx="1368152" cy="333424"/>
              </a:xfrm>
              <a:prstGeom prst="rect">
                <a:avLst/>
              </a:prstGeom>
              <a:noFill/>
            </p:spPr>
            <p:txBody>
              <a:bodyPr wrap="square">
                <a:spAutoFit/>
              </a:bodyPr>
              <a:lstStyle/>
              <a:p>
                <a:r>
                  <a:rPr kumimoji="1" lang="en-US" altLang="zh-CN" sz="1350" dirty="0"/>
                  <a:t>SoC</a:t>
                </a:r>
                <a:endParaRPr lang="zh-CN" altLang="en-US" sz="1350" dirty="0"/>
              </a:p>
            </p:txBody>
          </p:sp>
          <p:sp>
            <p:nvSpPr>
              <p:cNvPr id="41" name="文本框 40">
                <a:extLst>
                  <a:ext uri="{FF2B5EF4-FFF2-40B4-BE49-F238E27FC236}">
                    <a16:creationId xmlns:a16="http://schemas.microsoft.com/office/drawing/2014/main" id="{4EF6D6F1-13F5-2866-6D67-09B771F0D0D9}"/>
                  </a:ext>
                </a:extLst>
              </p:cNvPr>
              <p:cNvSpPr txBox="1"/>
              <p:nvPr/>
            </p:nvSpPr>
            <p:spPr>
              <a:xfrm>
                <a:off x="2343696" y="4153644"/>
                <a:ext cx="1368152" cy="333424"/>
              </a:xfrm>
              <a:prstGeom prst="rect">
                <a:avLst/>
              </a:prstGeom>
              <a:noFill/>
            </p:spPr>
            <p:txBody>
              <a:bodyPr wrap="square">
                <a:spAutoFit/>
              </a:bodyPr>
              <a:lstStyle/>
              <a:p>
                <a:r>
                  <a:rPr kumimoji="1" lang="en-US" altLang="zh-CN" sz="1350" u="sng" dirty="0"/>
                  <a:t>Host</a:t>
                </a:r>
                <a:endParaRPr lang="zh-CN" altLang="en-US" sz="1350" u="sng" dirty="0"/>
              </a:p>
            </p:txBody>
          </p:sp>
          <p:cxnSp>
            <p:nvCxnSpPr>
              <p:cNvPr id="42" name="直线箭头连接符 41">
                <a:extLst>
                  <a:ext uri="{FF2B5EF4-FFF2-40B4-BE49-F238E27FC236}">
                    <a16:creationId xmlns:a16="http://schemas.microsoft.com/office/drawing/2014/main" id="{D2F36E2A-9AF6-CFBF-D77C-AA8A00E6898C}"/>
                  </a:ext>
                </a:extLst>
              </p:cNvPr>
              <p:cNvCxnSpPr>
                <a:cxnSpLocks/>
              </p:cNvCxnSpPr>
              <p:nvPr/>
            </p:nvCxnSpPr>
            <p:spPr>
              <a:xfrm>
                <a:off x="3486986" y="3982915"/>
                <a:ext cx="114804" cy="367541"/>
              </a:xfrm>
              <a:prstGeom prst="straightConnector1">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0434A182-D6C6-552B-8EAE-1D5F6A8C034E}"/>
                  </a:ext>
                </a:extLst>
              </p:cNvPr>
              <p:cNvCxnSpPr>
                <a:cxnSpLocks/>
              </p:cNvCxnSpPr>
              <p:nvPr/>
            </p:nvCxnSpPr>
            <p:spPr>
              <a:xfrm flipV="1">
                <a:off x="3601790" y="3982915"/>
                <a:ext cx="134993" cy="383269"/>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0F13555B-F37B-7AB1-36F2-011F0F2B50E1}"/>
                  </a:ext>
                </a:extLst>
              </p:cNvPr>
              <p:cNvCxnSpPr>
                <a:cxnSpLocks/>
              </p:cNvCxnSpPr>
              <p:nvPr/>
            </p:nvCxnSpPr>
            <p:spPr>
              <a:xfrm>
                <a:off x="4071109" y="3982915"/>
                <a:ext cx="178202" cy="392560"/>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F3A94DDA-3361-8178-5776-22ACE450269D}"/>
                  </a:ext>
                </a:extLst>
              </p:cNvPr>
              <p:cNvGrpSpPr/>
              <p:nvPr/>
            </p:nvGrpSpPr>
            <p:grpSpPr>
              <a:xfrm>
                <a:off x="2840520" y="3603351"/>
                <a:ext cx="1044741" cy="318035"/>
                <a:chOff x="3344576" y="4674178"/>
                <a:chExt cx="1044741" cy="318035"/>
              </a:xfrm>
            </p:grpSpPr>
            <p:sp>
              <p:nvSpPr>
                <p:cNvPr id="52" name="矩形 51">
                  <a:extLst>
                    <a:ext uri="{FF2B5EF4-FFF2-40B4-BE49-F238E27FC236}">
                      <a16:creationId xmlns:a16="http://schemas.microsoft.com/office/drawing/2014/main" id="{C3002623-A08C-5BFD-38C7-FD9E3AFFFB7A}"/>
                    </a:ext>
                  </a:extLst>
                </p:cNvPr>
                <p:cNvSpPr/>
                <p:nvPr/>
              </p:nvSpPr>
              <p:spPr>
                <a:xfrm>
                  <a:off x="3344576" y="4721578"/>
                  <a:ext cx="511288" cy="180020"/>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53" name="文本框 52">
                  <a:extLst>
                    <a:ext uri="{FF2B5EF4-FFF2-40B4-BE49-F238E27FC236}">
                      <a16:creationId xmlns:a16="http://schemas.microsoft.com/office/drawing/2014/main" id="{6511EC9D-ABD4-7DC8-CDC0-9590B50401B3}"/>
                    </a:ext>
                  </a:extLst>
                </p:cNvPr>
                <p:cNvSpPr txBox="1"/>
                <p:nvPr/>
              </p:nvSpPr>
              <p:spPr>
                <a:xfrm>
                  <a:off x="3558994" y="4674178"/>
                  <a:ext cx="830323" cy="318035"/>
                </a:xfrm>
                <a:prstGeom prst="rect">
                  <a:avLst/>
                </a:prstGeom>
                <a:noFill/>
              </p:spPr>
              <p:txBody>
                <a:bodyPr wrap="square">
                  <a:spAutoFit/>
                </a:bodyPr>
                <a:lstStyle/>
                <a:p>
                  <a:r>
                    <a:rPr kumimoji="1" lang="en-US" altLang="zh-CN" sz="1260" dirty="0"/>
                    <a:t>READ</a:t>
                  </a:r>
                  <a:endParaRPr lang="zh-CN" altLang="en-US" sz="1260" dirty="0"/>
                </a:p>
              </p:txBody>
            </p:sp>
          </p:grpSp>
          <p:sp>
            <p:nvSpPr>
              <p:cNvPr id="48" name="文本框 47">
                <a:extLst>
                  <a:ext uri="{FF2B5EF4-FFF2-40B4-BE49-F238E27FC236}">
                    <a16:creationId xmlns:a16="http://schemas.microsoft.com/office/drawing/2014/main" id="{63879284-BBA8-B159-2121-1276DBBB1E18}"/>
                  </a:ext>
                </a:extLst>
              </p:cNvPr>
              <p:cNvSpPr txBox="1"/>
              <p:nvPr/>
            </p:nvSpPr>
            <p:spPr>
              <a:xfrm>
                <a:off x="3673613" y="3610852"/>
                <a:ext cx="1112758" cy="318035"/>
              </a:xfrm>
              <a:prstGeom prst="rect">
                <a:avLst/>
              </a:prstGeom>
              <a:noFill/>
            </p:spPr>
            <p:txBody>
              <a:bodyPr wrap="square">
                <a:spAutoFit/>
              </a:bodyPr>
              <a:lstStyle/>
              <a:p>
                <a:r>
                  <a:rPr kumimoji="1" lang="en-US" altLang="zh-CN" sz="1260" dirty="0"/>
                  <a:t>WRITE</a:t>
                </a:r>
                <a:endParaRPr lang="zh-CN" altLang="en-US" sz="1260" dirty="0"/>
              </a:p>
            </p:txBody>
          </p:sp>
        </p:grpSp>
        <p:sp>
          <p:nvSpPr>
            <p:cNvPr id="35" name="文本框 34">
              <a:extLst>
                <a:ext uri="{FF2B5EF4-FFF2-40B4-BE49-F238E27FC236}">
                  <a16:creationId xmlns:a16="http://schemas.microsoft.com/office/drawing/2014/main" id="{BFF5DE5A-98D8-98F5-74E5-6A5967AB4E05}"/>
                </a:ext>
              </a:extLst>
            </p:cNvPr>
            <p:cNvSpPr txBox="1"/>
            <p:nvPr/>
          </p:nvSpPr>
          <p:spPr>
            <a:xfrm>
              <a:off x="6911086" y="519319"/>
              <a:ext cx="2541341" cy="379591"/>
            </a:xfrm>
            <a:prstGeom prst="rect">
              <a:avLst/>
            </a:prstGeom>
            <a:noFill/>
          </p:spPr>
          <p:txBody>
            <a:bodyPr wrap="square">
              <a:spAutoFit/>
            </a:bodyPr>
            <a:lstStyle/>
            <a:p>
              <a:r>
                <a:rPr kumimoji="1" lang="en-US" altLang="zh-CN" sz="1620" b="1" dirty="0"/>
                <a:t>Primitives evaluated</a:t>
              </a:r>
              <a:endParaRPr lang="zh-CN" altLang="en-US" sz="1620" b="1" dirty="0"/>
            </a:p>
          </p:txBody>
        </p:sp>
      </p:grpSp>
    </p:spTree>
    <p:extLst>
      <p:ext uri="{BB962C8B-B14F-4D97-AF65-F5344CB8AC3E}">
        <p14:creationId xmlns:p14="http://schemas.microsoft.com/office/powerpoint/2010/main" val="2752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F5AE5-0086-63C8-052F-46692AD8B072}"/>
              </a:ext>
            </a:extLst>
          </p:cNvPr>
          <p:cNvSpPr>
            <a:spLocks noGrp="1"/>
          </p:cNvSpPr>
          <p:nvPr>
            <p:ph type="title"/>
          </p:nvPr>
        </p:nvSpPr>
        <p:spPr/>
        <p:txBody>
          <a:bodyPr/>
          <a:lstStyle/>
          <a:p>
            <a:r>
              <a:rPr kumimoji="1" lang="en-US" altLang="zh-CN" dirty="0"/>
              <a:t>Key takeaway of the above findings </a:t>
            </a:r>
            <a:endParaRPr kumimoji="1" lang="zh-CN" altLang="en-US" dirty="0"/>
          </a:p>
        </p:txBody>
      </p:sp>
      <p:sp>
        <p:nvSpPr>
          <p:cNvPr id="3" name="内容占位符 2">
            <a:extLst>
              <a:ext uri="{FF2B5EF4-FFF2-40B4-BE49-F238E27FC236}">
                <a16:creationId xmlns:a16="http://schemas.microsoft.com/office/drawing/2014/main" id="{53CE8DB9-575D-CEE5-5000-C70EBB414823}"/>
              </a:ext>
            </a:extLst>
          </p:cNvPr>
          <p:cNvSpPr>
            <a:spLocks noGrp="1"/>
          </p:cNvSpPr>
          <p:nvPr>
            <p:ph idx="1"/>
          </p:nvPr>
        </p:nvSpPr>
        <p:spPr>
          <a:xfrm>
            <a:off x="457200" y="1212390"/>
            <a:ext cx="9040147" cy="1231337"/>
          </a:xfrm>
        </p:spPr>
        <p:txBody>
          <a:bodyPr/>
          <a:lstStyle/>
          <a:p>
            <a:r>
              <a:rPr kumimoji="1" lang="en-US" altLang="zh-CN" dirty="0"/>
              <a:t>Each communication path of </a:t>
            </a:r>
            <a:r>
              <a:rPr kumimoji="1" lang="en-US" altLang="zh-CN" dirty="0" err="1"/>
              <a:t>SmartNIC</a:t>
            </a:r>
            <a:r>
              <a:rPr kumimoji="1" lang="en-US" altLang="zh-CN" dirty="0"/>
              <a:t> is not perfect </a:t>
            </a:r>
          </a:p>
          <a:p>
            <a:pPr lvl="1"/>
            <a:r>
              <a:rPr kumimoji="1" lang="en-US" altLang="zh-CN" dirty="0"/>
              <a:t>Inferior performance or performance anomalies needs to take care </a:t>
            </a:r>
            <a:endParaRPr kumimoji="1" lang="zh-CN" altLang="en-US" dirty="0"/>
          </a:p>
        </p:txBody>
      </p:sp>
      <p:sp>
        <p:nvSpPr>
          <p:cNvPr id="4" name="灯片编号占位符 3">
            <a:extLst>
              <a:ext uri="{FF2B5EF4-FFF2-40B4-BE49-F238E27FC236}">
                <a16:creationId xmlns:a16="http://schemas.microsoft.com/office/drawing/2014/main" id="{B6652560-FA2F-391F-4212-3C88DB07AAF5}"/>
              </a:ext>
            </a:extLst>
          </p:cNvPr>
          <p:cNvSpPr>
            <a:spLocks noGrp="1"/>
          </p:cNvSpPr>
          <p:nvPr>
            <p:ph type="sldNum" sz="quarter" idx="12"/>
          </p:nvPr>
        </p:nvSpPr>
        <p:spPr/>
        <p:txBody>
          <a:bodyPr/>
          <a:lstStyle/>
          <a:p>
            <a:fld id="{ADE361C3-C043-4A6E-BDCE-8DA1E7D90A3B}" type="slidenum">
              <a:rPr lang="zh-CN" altLang="en-US" smtClean="0"/>
              <a:pPr/>
              <a:t>163</a:t>
            </a:fld>
            <a:endParaRPr lang="zh-CN" altLang="en-US" dirty="0"/>
          </a:p>
        </p:txBody>
      </p:sp>
      <p:pic>
        <p:nvPicPr>
          <p:cNvPr id="5" name="图片 4">
            <a:extLst>
              <a:ext uri="{FF2B5EF4-FFF2-40B4-BE49-F238E27FC236}">
                <a16:creationId xmlns:a16="http://schemas.microsoft.com/office/drawing/2014/main" id="{5949BFE1-B95D-C123-BA6A-815A5453EBFC}"/>
              </a:ext>
            </a:extLst>
          </p:cNvPr>
          <p:cNvPicPr>
            <a:picLocks noChangeAspect="1"/>
          </p:cNvPicPr>
          <p:nvPr/>
        </p:nvPicPr>
        <p:blipFill>
          <a:blip r:embed="rId3">
            <a:alphaModFix amt="41000"/>
          </a:blip>
          <a:stretch>
            <a:fillRect/>
          </a:stretch>
        </p:blipFill>
        <p:spPr>
          <a:xfrm>
            <a:off x="942797" y="2429065"/>
            <a:ext cx="4183198" cy="2105152"/>
          </a:xfrm>
          <a:prstGeom prst="rect">
            <a:avLst/>
          </a:prstGeom>
          <a:noFill/>
        </p:spPr>
      </p:pic>
      <p:cxnSp>
        <p:nvCxnSpPr>
          <p:cNvPr id="6" name="肘形连接符 5">
            <a:extLst>
              <a:ext uri="{FF2B5EF4-FFF2-40B4-BE49-F238E27FC236}">
                <a16:creationId xmlns:a16="http://schemas.microsoft.com/office/drawing/2014/main" id="{B63345BD-ADD3-2E3D-B7E4-DFC7A2C46EE2}"/>
              </a:ext>
            </a:extLst>
          </p:cNvPr>
          <p:cNvCxnSpPr>
            <a:cxnSpLocks/>
            <a:endCxn id="9" idx="1"/>
          </p:cNvCxnSpPr>
          <p:nvPr/>
        </p:nvCxnSpPr>
        <p:spPr>
          <a:xfrm>
            <a:off x="972108" y="3000682"/>
            <a:ext cx="2288892" cy="1214641"/>
          </a:xfrm>
          <a:prstGeom prst="bentConnector3">
            <a:avLst>
              <a:gd name="adj1" fmla="val 99823"/>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7" name="云形 6">
            <a:extLst>
              <a:ext uri="{FF2B5EF4-FFF2-40B4-BE49-F238E27FC236}">
                <a16:creationId xmlns:a16="http://schemas.microsoft.com/office/drawing/2014/main" id="{EC421556-F331-D2B9-0F12-8091853087B9}"/>
              </a:ext>
            </a:extLst>
          </p:cNvPr>
          <p:cNvSpPr/>
          <p:nvPr/>
        </p:nvSpPr>
        <p:spPr>
          <a:xfrm>
            <a:off x="-972108" y="2629059"/>
            <a:ext cx="1944216" cy="1367638"/>
          </a:xfrm>
          <a:prstGeom prst="cloud">
            <a:avLst/>
          </a:prstGeom>
          <a:solidFill>
            <a:schemeClr val="bg1"/>
          </a:solidFill>
          <a:ln w="635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 name="文本框 7">
            <a:extLst>
              <a:ext uri="{FF2B5EF4-FFF2-40B4-BE49-F238E27FC236}">
                <a16:creationId xmlns:a16="http://schemas.microsoft.com/office/drawing/2014/main" id="{749AA7E3-95DB-9B9D-56A1-9B5AAA4982DA}"/>
              </a:ext>
            </a:extLst>
          </p:cNvPr>
          <p:cNvSpPr txBox="1"/>
          <p:nvPr/>
        </p:nvSpPr>
        <p:spPr>
          <a:xfrm>
            <a:off x="484516" y="4697456"/>
            <a:ext cx="3883292" cy="341632"/>
          </a:xfrm>
          <a:prstGeom prst="rect">
            <a:avLst/>
          </a:prstGeom>
          <a:noFill/>
        </p:spPr>
        <p:txBody>
          <a:bodyPr wrap="square">
            <a:spAutoFit/>
          </a:bodyPr>
          <a:lstStyle/>
          <a:p>
            <a:pPr algn="ctr"/>
            <a:r>
              <a:rPr kumimoji="1" lang="en-US" altLang="zh-CN" sz="1620" b="1" dirty="0" err="1"/>
              <a:t>SmartNIC</a:t>
            </a:r>
            <a:endParaRPr lang="zh-CN" altLang="en-US" sz="1620" b="1" u="sng" dirty="0"/>
          </a:p>
        </p:txBody>
      </p:sp>
      <p:sp>
        <p:nvSpPr>
          <p:cNvPr id="9" name="矩形 8">
            <a:extLst>
              <a:ext uri="{FF2B5EF4-FFF2-40B4-BE49-F238E27FC236}">
                <a16:creationId xmlns:a16="http://schemas.microsoft.com/office/drawing/2014/main" id="{F2B00466-E488-16AA-4379-75A36A2AC758}"/>
              </a:ext>
            </a:extLst>
          </p:cNvPr>
          <p:cNvSpPr/>
          <p:nvPr/>
        </p:nvSpPr>
        <p:spPr>
          <a:xfrm>
            <a:off x="3261000" y="4133703"/>
            <a:ext cx="64807" cy="163239"/>
          </a:xfrm>
          <a:prstGeom prst="rect">
            <a:avLst/>
          </a:prstGeom>
          <a:no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 name="文本框 9">
            <a:extLst>
              <a:ext uri="{FF2B5EF4-FFF2-40B4-BE49-F238E27FC236}">
                <a16:creationId xmlns:a16="http://schemas.microsoft.com/office/drawing/2014/main" id="{66DFB353-4CE7-65E0-2ED0-057909DA420F}"/>
              </a:ext>
            </a:extLst>
          </p:cNvPr>
          <p:cNvSpPr txBox="1"/>
          <p:nvPr/>
        </p:nvSpPr>
        <p:spPr>
          <a:xfrm>
            <a:off x="-288540" y="2959532"/>
            <a:ext cx="1535355" cy="341632"/>
          </a:xfrm>
          <a:prstGeom prst="rect">
            <a:avLst/>
          </a:prstGeom>
          <a:noFill/>
        </p:spPr>
        <p:txBody>
          <a:bodyPr wrap="square">
            <a:spAutoFit/>
          </a:bodyPr>
          <a:lstStyle/>
          <a:p>
            <a:pPr algn="ctr"/>
            <a:r>
              <a:rPr kumimoji="1" lang="en-US" altLang="zh-CN" sz="1620" dirty="0"/>
              <a:t>Network</a:t>
            </a:r>
            <a:endParaRPr lang="zh-CN" altLang="en-US" sz="1620" dirty="0"/>
          </a:p>
        </p:txBody>
      </p:sp>
      <p:sp>
        <p:nvSpPr>
          <p:cNvPr id="11" name="内容占位符 2">
            <a:extLst>
              <a:ext uri="{FF2B5EF4-FFF2-40B4-BE49-F238E27FC236}">
                <a16:creationId xmlns:a16="http://schemas.microsoft.com/office/drawing/2014/main" id="{AF744EAB-6F3C-4ACF-77BF-44CA4136A0DE}"/>
              </a:ext>
            </a:extLst>
          </p:cNvPr>
          <p:cNvSpPr txBox="1">
            <a:spLocks/>
          </p:cNvSpPr>
          <p:nvPr/>
        </p:nvSpPr>
        <p:spPr>
          <a:xfrm>
            <a:off x="4817880" y="2079814"/>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t>Path #1</a:t>
            </a:r>
            <a:r>
              <a:rPr kumimoji="1" lang="en-US" altLang="zh-CN" sz="1620" b="0" dirty="0"/>
              <a:t>: Client </a:t>
            </a:r>
            <a:r>
              <a:rPr kumimoji="1" lang="en-US" altLang="zh-CN" sz="2160" b="0" dirty="0"/>
              <a:t>→</a:t>
            </a:r>
            <a:r>
              <a:rPr kumimoji="1" lang="en-US" altLang="zh-CN" sz="1620" b="0" dirty="0"/>
              <a:t> NIC</a:t>
            </a:r>
            <a:r>
              <a:rPr kumimoji="1" lang="en-US" altLang="zh-CN" sz="2160" b="0" dirty="0">
                <a:solidFill>
                  <a:srgbClr val="000000"/>
                </a:solidFill>
                <a:latin typeface="Arial" panose="020B0604020202020204"/>
                <a:ea typeface="微软雅黑"/>
                <a:cs typeface="+mn-cs"/>
              </a:rPr>
              <a:t> →</a:t>
            </a:r>
            <a:r>
              <a:rPr kumimoji="1" lang="en-US" altLang="zh-CN" sz="1620" b="0" dirty="0"/>
              <a:t> Host memory</a:t>
            </a:r>
          </a:p>
        </p:txBody>
      </p:sp>
      <p:grpSp>
        <p:nvGrpSpPr>
          <p:cNvPr id="12" name="组合 11">
            <a:extLst>
              <a:ext uri="{FF2B5EF4-FFF2-40B4-BE49-F238E27FC236}">
                <a16:creationId xmlns:a16="http://schemas.microsoft.com/office/drawing/2014/main" id="{85588052-F432-2690-1144-5C1C61F3DE92}"/>
              </a:ext>
            </a:extLst>
          </p:cNvPr>
          <p:cNvGrpSpPr/>
          <p:nvPr/>
        </p:nvGrpSpPr>
        <p:grpSpPr>
          <a:xfrm>
            <a:off x="4730884" y="2468657"/>
            <a:ext cx="4183198" cy="739077"/>
            <a:chOff x="2490108" y="1319254"/>
            <a:chExt cx="1390913" cy="1031135"/>
          </a:xfrm>
        </p:grpSpPr>
        <p:sp>
          <p:nvSpPr>
            <p:cNvPr id="13" name="Rectangle 11">
              <a:extLst>
                <a:ext uri="{FF2B5EF4-FFF2-40B4-BE49-F238E27FC236}">
                  <a16:creationId xmlns:a16="http://schemas.microsoft.com/office/drawing/2014/main" id="{2D24539C-B53D-771D-8A8E-2085C73CA89A}"/>
                </a:ext>
              </a:extLst>
            </p:cNvPr>
            <p:cNvSpPr/>
            <p:nvPr/>
          </p:nvSpPr>
          <p:spPr>
            <a:xfrm>
              <a:off x="2490108" y="1319254"/>
              <a:ext cx="1390913" cy="908182"/>
            </a:xfrm>
            <a:prstGeom prst="rect">
              <a:avLst/>
            </a:prstGeom>
            <a:solidFill>
              <a:srgbClr val="FFFFE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sp>
          <p:nvSpPr>
            <p:cNvPr id="14" name="文本框 13">
              <a:extLst>
                <a:ext uri="{FF2B5EF4-FFF2-40B4-BE49-F238E27FC236}">
                  <a16:creationId xmlns:a16="http://schemas.microsoft.com/office/drawing/2014/main" id="{FB38CBD6-C01F-72EA-6F57-B28413C115D6}"/>
                </a:ext>
              </a:extLst>
            </p:cNvPr>
            <p:cNvSpPr txBox="1"/>
            <p:nvPr/>
          </p:nvSpPr>
          <p:spPr>
            <a:xfrm>
              <a:off x="2526793" y="1436484"/>
              <a:ext cx="1253142" cy="913905"/>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08610" indent="-308610">
                <a:spcBef>
                  <a:spcPts val="540"/>
                </a:spcBef>
                <a:buAutoNum type="arabicPeriod"/>
              </a:pPr>
              <a:r>
                <a:rPr kumimoji="1" lang="en-US" altLang="zh-CN" sz="1620" dirty="0">
                  <a:cs typeface="Consolas" panose="020B0609020204030204" pitchFamily="49" charset="0"/>
                </a:rPr>
                <a:t>Inferior performance vs. RNIC</a:t>
              </a:r>
            </a:p>
            <a:p>
              <a:pPr>
                <a:spcBef>
                  <a:spcPts val="540"/>
                </a:spcBef>
              </a:pPr>
              <a:r>
                <a:rPr kumimoji="1" lang="en-US" altLang="zh-CN" sz="1620" dirty="0">
                  <a:cs typeface="Consolas" panose="020B0609020204030204" pitchFamily="49" charset="0"/>
                </a:rPr>
                <a:t> </a:t>
              </a:r>
            </a:p>
          </p:txBody>
        </p:sp>
      </p:grpSp>
    </p:spTree>
    <p:extLst>
      <p:ext uri="{BB962C8B-B14F-4D97-AF65-F5344CB8AC3E}">
        <p14:creationId xmlns:p14="http://schemas.microsoft.com/office/powerpoint/2010/main" val="87100535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F5AE5-0086-63C8-052F-46692AD8B072}"/>
              </a:ext>
            </a:extLst>
          </p:cNvPr>
          <p:cNvSpPr>
            <a:spLocks noGrp="1"/>
          </p:cNvSpPr>
          <p:nvPr>
            <p:ph type="title"/>
          </p:nvPr>
        </p:nvSpPr>
        <p:spPr/>
        <p:txBody>
          <a:bodyPr/>
          <a:lstStyle/>
          <a:p>
            <a:r>
              <a:rPr kumimoji="1" lang="en-US" altLang="zh-CN" dirty="0"/>
              <a:t>Key takeaway of the above findings </a:t>
            </a:r>
            <a:endParaRPr kumimoji="1" lang="zh-CN" altLang="en-US" dirty="0"/>
          </a:p>
        </p:txBody>
      </p:sp>
      <p:sp>
        <p:nvSpPr>
          <p:cNvPr id="3" name="内容占位符 2">
            <a:extLst>
              <a:ext uri="{FF2B5EF4-FFF2-40B4-BE49-F238E27FC236}">
                <a16:creationId xmlns:a16="http://schemas.microsoft.com/office/drawing/2014/main" id="{53CE8DB9-575D-CEE5-5000-C70EBB414823}"/>
              </a:ext>
            </a:extLst>
          </p:cNvPr>
          <p:cNvSpPr>
            <a:spLocks noGrp="1"/>
          </p:cNvSpPr>
          <p:nvPr>
            <p:ph idx="1"/>
          </p:nvPr>
        </p:nvSpPr>
        <p:spPr>
          <a:xfrm>
            <a:off x="457200" y="1212390"/>
            <a:ext cx="9040147" cy="1231337"/>
          </a:xfrm>
        </p:spPr>
        <p:txBody>
          <a:bodyPr/>
          <a:lstStyle/>
          <a:p>
            <a:r>
              <a:rPr kumimoji="1" lang="en-US" altLang="zh-CN" dirty="0"/>
              <a:t>Each communication path of </a:t>
            </a:r>
            <a:r>
              <a:rPr kumimoji="1" lang="en-US" altLang="zh-CN" dirty="0" err="1"/>
              <a:t>SmartNIC</a:t>
            </a:r>
            <a:r>
              <a:rPr kumimoji="1" lang="en-US" altLang="zh-CN" dirty="0"/>
              <a:t> is not perfect </a:t>
            </a:r>
          </a:p>
          <a:p>
            <a:pPr lvl="1"/>
            <a:r>
              <a:rPr kumimoji="1" lang="en-US" altLang="zh-CN" dirty="0"/>
              <a:t>Inferior performance or performance anomalies needs to take care </a:t>
            </a:r>
            <a:endParaRPr kumimoji="1" lang="zh-CN" altLang="en-US" dirty="0"/>
          </a:p>
        </p:txBody>
      </p:sp>
      <p:sp>
        <p:nvSpPr>
          <p:cNvPr id="4" name="灯片编号占位符 3">
            <a:extLst>
              <a:ext uri="{FF2B5EF4-FFF2-40B4-BE49-F238E27FC236}">
                <a16:creationId xmlns:a16="http://schemas.microsoft.com/office/drawing/2014/main" id="{B6652560-FA2F-391F-4212-3C88DB07AAF5}"/>
              </a:ext>
            </a:extLst>
          </p:cNvPr>
          <p:cNvSpPr>
            <a:spLocks noGrp="1"/>
          </p:cNvSpPr>
          <p:nvPr>
            <p:ph type="sldNum" sz="quarter" idx="12"/>
          </p:nvPr>
        </p:nvSpPr>
        <p:spPr/>
        <p:txBody>
          <a:bodyPr/>
          <a:lstStyle/>
          <a:p>
            <a:fld id="{ADE361C3-C043-4A6E-BDCE-8DA1E7D90A3B}" type="slidenum">
              <a:rPr lang="zh-CN" altLang="en-US" smtClean="0"/>
              <a:pPr/>
              <a:t>164</a:t>
            </a:fld>
            <a:endParaRPr lang="zh-CN" altLang="en-US" dirty="0"/>
          </a:p>
        </p:txBody>
      </p:sp>
      <p:sp>
        <p:nvSpPr>
          <p:cNvPr id="7" name="云形 6">
            <a:extLst>
              <a:ext uri="{FF2B5EF4-FFF2-40B4-BE49-F238E27FC236}">
                <a16:creationId xmlns:a16="http://schemas.microsoft.com/office/drawing/2014/main" id="{EC421556-F331-D2B9-0F12-8091853087B9}"/>
              </a:ext>
            </a:extLst>
          </p:cNvPr>
          <p:cNvSpPr/>
          <p:nvPr/>
        </p:nvSpPr>
        <p:spPr>
          <a:xfrm>
            <a:off x="-972108" y="2629059"/>
            <a:ext cx="1944216" cy="1367638"/>
          </a:xfrm>
          <a:prstGeom prst="cloud">
            <a:avLst/>
          </a:prstGeom>
          <a:solidFill>
            <a:schemeClr val="bg1"/>
          </a:solidFill>
          <a:ln w="635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1" name="内容占位符 2">
            <a:extLst>
              <a:ext uri="{FF2B5EF4-FFF2-40B4-BE49-F238E27FC236}">
                <a16:creationId xmlns:a16="http://schemas.microsoft.com/office/drawing/2014/main" id="{AF744EAB-6F3C-4ACF-77BF-44CA4136A0DE}"/>
              </a:ext>
            </a:extLst>
          </p:cNvPr>
          <p:cNvSpPr txBox="1">
            <a:spLocks/>
          </p:cNvSpPr>
          <p:nvPr/>
        </p:nvSpPr>
        <p:spPr>
          <a:xfrm>
            <a:off x="4817880" y="2079814"/>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solidFill>
                  <a:schemeClr val="accent6">
                    <a:lumMod val="40000"/>
                    <a:lumOff val="60000"/>
                  </a:schemeClr>
                </a:solidFill>
              </a:rPr>
              <a:t>Path #1</a:t>
            </a:r>
            <a:r>
              <a:rPr kumimoji="1" lang="en-US" altLang="zh-CN" sz="1620" b="0" dirty="0">
                <a:solidFill>
                  <a:schemeClr val="accent6">
                    <a:lumMod val="40000"/>
                    <a:lumOff val="60000"/>
                  </a:schemeClr>
                </a:solidFill>
              </a:rPr>
              <a:t>: Client </a:t>
            </a:r>
            <a:r>
              <a:rPr kumimoji="1" lang="en-US" altLang="zh-CN" sz="2160" b="0" dirty="0">
                <a:solidFill>
                  <a:schemeClr val="accent6">
                    <a:lumMod val="40000"/>
                    <a:lumOff val="60000"/>
                  </a:schemeClr>
                </a:solidFill>
              </a:rPr>
              <a:t>→</a:t>
            </a:r>
            <a:r>
              <a:rPr kumimoji="1" lang="en-US" altLang="zh-CN" sz="1620" b="0" dirty="0">
                <a:solidFill>
                  <a:schemeClr val="accent6">
                    <a:lumMod val="40000"/>
                    <a:lumOff val="60000"/>
                  </a:schemeClr>
                </a:solidFill>
              </a:rPr>
              <a:t> NIC</a:t>
            </a:r>
            <a:r>
              <a:rPr kumimoji="1" lang="en-US" altLang="zh-CN" sz="2160" b="0" dirty="0">
                <a:solidFill>
                  <a:schemeClr val="accent6">
                    <a:lumMod val="40000"/>
                    <a:lumOff val="60000"/>
                  </a:schemeClr>
                </a:solidFill>
                <a:latin typeface="Arial" panose="020B0604020202020204"/>
                <a:ea typeface="微软雅黑"/>
                <a:cs typeface="+mn-cs"/>
              </a:rPr>
              <a:t> →</a:t>
            </a:r>
            <a:r>
              <a:rPr kumimoji="1" lang="en-US" altLang="zh-CN" sz="1620" b="0" dirty="0">
                <a:solidFill>
                  <a:schemeClr val="accent6">
                    <a:lumMod val="40000"/>
                    <a:lumOff val="60000"/>
                  </a:schemeClr>
                </a:solidFill>
              </a:rPr>
              <a:t> Host memory</a:t>
            </a:r>
          </a:p>
        </p:txBody>
      </p:sp>
      <p:pic>
        <p:nvPicPr>
          <p:cNvPr id="15" name="图片 14">
            <a:extLst>
              <a:ext uri="{FF2B5EF4-FFF2-40B4-BE49-F238E27FC236}">
                <a16:creationId xmlns:a16="http://schemas.microsoft.com/office/drawing/2014/main" id="{2BD0B18F-A1A0-2E6C-6E49-89F0F8822D52}"/>
              </a:ext>
            </a:extLst>
          </p:cNvPr>
          <p:cNvPicPr>
            <a:picLocks noChangeAspect="1"/>
          </p:cNvPicPr>
          <p:nvPr/>
        </p:nvPicPr>
        <p:blipFill>
          <a:blip r:embed="rId3">
            <a:alphaModFix amt="41000"/>
          </a:blip>
          <a:stretch>
            <a:fillRect/>
          </a:stretch>
        </p:blipFill>
        <p:spPr>
          <a:xfrm>
            <a:off x="942797" y="2429065"/>
            <a:ext cx="4183198" cy="2105152"/>
          </a:xfrm>
          <a:prstGeom prst="rect">
            <a:avLst/>
          </a:prstGeom>
          <a:noFill/>
        </p:spPr>
      </p:pic>
      <p:sp>
        <p:nvSpPr>
          <p:cNvPr id="16" name="文本框 15">
            <a:extLst>
              <a:ext uri="{FF2B5EF4-FFF2-40B4-BE49-F238E27FC236}">
                <a16:creationId xmlns:a16="http://schemas.microsoft.com/office/drawing/2014/main" id="{DDADF4DF-77FB-BE98-B1D4-9770E44F2EFD}"/>
              </a:ext>
            </a:extLst>
          </p:cNvPr>
          <p:cNvSpPr txBox="1"/>
          <p:nvPr/>
        </p:nvSpPr>
        <p:spPr>
          <a:xfrm>
            <a:off x="484516" y="4697456"/>
            <a:ext cx="3883292" cy="341632"/>
          </a:xfrm>
          <a:prstGeom prst="rect">
            <a:avLst/>
          </a:prstGeom>
          <a:noFill/>
        </p:spPr>
        <p:txBody>
          <a:bodyPr wrap="square">
            <a:spAutoFit/>
          </a:bodyPr>
          <a:lstStyle/>
          <a:p>
            <a:pPr algn="ctr"/>
            <a:r>
              <a:rPr kumimoji="1" lang="en-US" altLang="zh-CN" sz="1620" b="1" dirty="0" err="1"/>
              <a:t>SmartNIC</a:t>
            </a:r>
            <a:endParaRPr lang="zh-CN" altLang="en-US" sz="1620" b="1" u="sng" dirty="0"/>
          </a:p>
        </p:txBody>
      </p:sp>
      <p:sp>
        <p:nvSpPr>
          <p:cNvPr id="17" name="矩形 16">
            <a:extLst>
              <a:ext uri="{FF2B5EF4-FFF2-40B4-BE49-F238E27FC236}">
                <a16:creationId xmlns:a16="http://schemas.microsoft.com/office/drawing/2014/main" id="{1351112E-FA3E-2CA3-18DE-AB75DFBE5BC2}"/>
              </a:ext>
            </a:extLst>
          </p:cNvPr>
          <p:cNvSpPr/>
          <p:nvPr/>
        </p:nvSpPr>
        <p:spPr>
          <a:xfrm>
            <a:off x="3261000" y="4133703"/>
            <a:ext cx="64807" cy="163239"/>
          </a:xfrm>
          <a:prstGeom prst="rect">
            <a:avLst/>
          </a:prstGeom>
          <a:no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18" name="直线箭头连接符 17">
            <a:extLst>
              <a:ext uri="{FF2B5EF4-FFF2-40B4-BE49-F238E27FC236}">
                <a16:creationId xmlns:a16="http://schemas.microsoft.com/office/drawing/2014/main" id="{379353C2-2737-1B94-CEFC-CE71AEC0FB35}"/>
              </a:ext>
            </a:extLst>
          </p:cNvPr>
          <p:cNvCxnSpPr>
            <a:cxnSpLocks/>
          </p:cNvCxnSpPr>
          <p:nvPr/>
        </p:nvCxnSpPr>
        <p:spPr>
          <a:xfrm>
            <a:off x="813183" y="2995920"/>
            <a:ext cx="2830838" cy="25703"/>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19" name="云形 18">
            <a:extLst>
              <a:ext uri="{FF2B5EF4-FFF2-40B4-BE49-F238E27FC236}">
                <a16:creationId xmlns:a16="http://schemas.microsoft.com/office/drawing/2014/main" id="{CC11ADAA-A85D-DD3D-8DCE-C84A30078F43}"/>
              </a:ext>
            </a:extLst>
          </p:cNvPr>
          <p:cNvSpPr/>
          <p:nvPr/>
        </p:nvSpPr>
        <p:spPr>
          <a:xfrm>
            <a:off x="-972108" y="2629059"/>
            <a:ext cx="1944216" cy="1367638"/>
          </a:xfrm>
          <a:prstGeom prst="cloud">
            <a:avLst/>
          </a:prstGeom>
          <a:solidFill>
            <a:schemeClr val="bg1"/>
          </a:solidFill>
          <a:ln w="635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0" name="矩形 19">
            <a:extLst>
              <a:ext uri="{FF2B5EF4-FFF2-40B4-BE49-F238E27FC236}">
                <a16:creationId xmlns:a16="http://schemas.microsoft.com/office/drawing/2014/main" id="{0F445632-C99E-073F-57D6-AEE05C5303D9}"/>
              </a:ext>
            </a:extLst>
          </p:cNvPr>
          <p:cNvSpPr/>
          <p:nvPr/>
        </p:nvSpPr>
        <p:spPr>
          <a:xfrm>
            <a:off x="-972108" y="2340770"/>
            <a:ext cx="1029055" cy="1947344"/>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1" name="内容占位符 2">
            <a:extLst>
              <a:ext uri="{FF2B5EF4-FFF2-40B4-BE49-F238E27FC236}">
                <a16:creationId xmlns:a16="http://schemas.microsoft.com/office/drawing/2014/main" id="{DD94C1CC-047E-6FC7-6AEF-58207CFB559C}"/>
              </a:ext>
            </a:extLst>
          </p:cNvPr>
          <p:cNvSpPr txBox="1">
            <a:spLocks/>
          </p:cNvSpPr>
          <p:nvPr/>
        </p:nvSpPr>
        <p:spPr>
          <a:xfrm>
            <a:off x="4817880" y="2533156"/>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t>Path #2</a:t>
            </a:r>
            <a:r>
              <a:rPr kumimoji="1" lang="en-US" altLang="zh-CN" sz="1620" b="0" dirty="0"/>
              <a:t>: Client </a:t>
            </a:r>
            <a:r>
              <a:rPr kumimoji="1" lang="en-US" altLang="zh-CN" sz="2160" b="0" dirty="0"/>
              <a:t>→</a:t>
            </a:r>
            <a:r>
              <a:rPr kumimoji="1" lang="en-US" altLang="zh-CN" sz="1620" b="0" dirty="0"/>
              <a:t> NIC</a:t>
            </a:r>
            <a:r>
              <a:rPr kumimoji="1" lang="en-US" altLang="zh-CN" sz="2160" b="0" dirty="0">
                <a:solidFill>
                  <a:srgbClr val="000000"/>
                </a:solidFill>
                <a:latin typeface="Arial" panose="020B0604020202020204"/>
                <a:ea typeface="微软雅黑"/>
                <a:cs typeface="+mn-cs"/>
              </a:rPr>
              <a:t> →</a:t>
            </a:r>
            <a:r>
              <a:rPr kumimoji="1" lang="en-US" altLang="zh-CN" sz="1620" b="0" dirty="0"/>
              <a:t> SoC memory</a:t>
            </a:r>
          </a:p>
        </p:txBody>
      </p:sp>
      <p:sp>
        <p:nvSpPr>
          <p:cNvPr id="22" name="文本框 21">
            <a:extLst>
              <a:ext uri="{FF2B5EF4-FFF2-40B4-BE49-F238E27FC236}">
                <a16:creationId xmlns:a16="http://schemas.microsoft.com/office/drawing/2014/main" id="{27AA004C-9E69-2C6A-2C84-9AFE536410CA}"/>
              </a:ext>
            </a:extLst>
          </p:cNvPr>
          <p:cNvSpPr txBox="1"/>
          <p:nvPr/>
        </p:nvSpPr>
        <p:spPr>
          <a:xfrm>
            <a:off x="-288540" y="2959532"/>
            <a:ext cx="1535355" cy="341632"/>
          </a:xfrm>
          <a:prstGeom prst="rect">
            <a:avLst/>
          </a:prstGeom>
          <a:noFill/>
        </p:spPr>
        <p:txBody>
          <a:bodyPr wrap="square">
            <a:spAutoFit/>
          </a:bodyPr>
          <a:lstStyle/>
          <a:p>
            <a:pPr algn="ctr"/>
            <a:r>
              <a:rPr kumimoji="1" lang="en-US" altLang="zh-CN" sz="1620" dirty="0"/>
              <a:t>Network</a:t>
            </a:r>
            <a:endParaRPr lang="zh-CN" altLang="en-US" sz="1620" dirty="0"/>
          </a:p>
        </p:txBody>
      </p:sp>
      <p:grpSp>
        <p:nvGrpSpPr>
          <p:cNvPr id="23" name="组合 22">
            <a:extLst>
              <a:ext uri="{FF2B5EF4-FFF2-40B4-BE49-F238E27FC236}">
                <a16:creationId xmlns:a16="http://schemas.microsoft.com/office/drawing/2014/main" id="{F3484825-C498-BC2F-BD6D-6BF2D28E64DC}"/>
              </a:ext>
            </a:extLst>
          </p:cNvPr>
          <p:cNvGrpSpPr/>
          <p:nvPr/>
        </p:nvGrpSpPr>
        <p:grpSpPr>
          <a:xfrm>
            <a:off x="4748653" y="2922615"/>
            <a:ext cx="4183198" cy="988376"/>
            <a:chOff x="2490108" y="1319254"/>
            <a:chExt cx="1390913" cy="1378948"/>
          </a:xfrm>
        </p:grpSpPr>
        <p:sp>
          <p:nvSpPr>
            <p:cNvPr id="24" name="Rectangle 11">
              <a:extLst>
                <a:ext uri="{FF2B5EF4-FFF2-40B4-BE49-F238E27FC236}">
                  <a16:creationId xmlns:a16="http://schemas.microsoft.com/office/drawing/2014/main" id="{850B57A3-AD81-ECAE-97C7-5352B12C3795}"/>
                </a:ext>
              </a:extLst>
            </p:cNvPr>
            <p:cNvSpPr/>
            <p:nvPr/>
          </p:nvSpPr>
          <p:spPr>
            <a:xfrm>
              <a:off x="2490108" y="1319254"/>
              <a:ext cx="1390913" cy="1084143"/>
            </a:xfrm>
            <a:prstGeom prst="rect">
              <a:avLst/>
            </a:prstGeom>
            <a:solidFill>
              <a:srgbClr val="FFFFE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sp>
          <p:nvSpPr>
            <p:cNvPr id="25" name="文本框 24">
              <a:extLst>
                <a:ext uri="{FF2B5EF4-FFF2-40B4-BE49-F238E27FC236}">
                  <a16:creationId xmlns:a16="http://schemas.microsoft.com/office/drawing/2014/main" id="{9D6FCD80-7338-3718-373E-A06D4DCB76B6}"/>
                </a:ext>
              </a:extLst>
            </p:cNvPr>
            <p:cNvSpPr txBox="1"/>
            <p:nvPr/>
          </p:nvSpPr>
          <p:spPr>
            <a:xfrm>
              <a:off x="2526793" y="1436484"/>
              <a:ext cx="1253142" cy="126171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08610" indent="-308610">
                <a:spcBef>
                  <a:spcPts val="540"/>
                </a:spcBef>
                <a:buAutoNum type="arabicPeriod"/>
              </a:pPr>
              <a:r>
                <a:rPr kumimoji="1" lang="en-US" altLang="zh-CN" sz="1620" dirty="0">
                  <a:cs typeface="Consolas" panose="020B0609020204030204" pitchFamily="49" charset="0"/>
                </a:rPr>
                <a:t>Faster access</a:t>
              </a:r>
            </a:p>
            <a:p>
              <a:pPr marL="308610" indent="-308610">
                <a:spcBef>
                  <a:spcPts val="540"/>
                </a:spcBef>
                <a:buAutoNum type="arabicPeriod"/>
              </a:pPr>
              <a:r>
                <a:rPr kumimoji="1" lang="en-US" altLang="zh-CN" sz="1620" dirty="0">
                  <a:cs typeface="Consolas" panose="020B0609020204030204" pitchFamily="49" charset="0"/>
                </a:rPr>
                <a:t>Anomalies, e.g., more PCIe packets </a:t>
              </a:r>
            </a:p>
          </p:txBody>
        </p:sp>
      </p:grpSp>
    </p:spTree>
    <p:extLst>
      <p:ext uri="{BB962C8B-B14F-4D97-AF65-F5344CB8AC3E}">
        <p14:creationId xmlns:p14="http://schemas.microsoft.com/office/powerpoint/2010/main" val="238085601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CF8907-321C-25B2-2C8B-8D29759D0CC1}"/>
              </a:ext>
            </a:extLst>
          </p:cNvPr>
          <p:cNvSpPr>
            <a:spLocks noGrp="1"/>
          </p:cNvSpPr>
          <p:nvPr>
            <p:ph type="title"/>
          </p:nvPr>
        </p:nvSpPr>
        <p:spPr/>
        <p:txBody>
          <a:bodyPr/>
          <a:lstStyle/>
          <a:p>
            <a:r>
              <a:rPr kumimoji="1" lang="en-US" altLang="zh-CN" dirty="0"/>
              <a:t>Key takeaway of the above findings </a:t>
            </a:r>
            <a:endParaRPr kumimoji="1" lang="zh-CN" altLang="en-US" dirty="0"/>
          </a:p>
        </p:txBody>
      </p:sp>
      <p:sp>
        <p:nvSpPr>
          <p:cNvPr id="3" name="内容占位符 2">
            <a:extLst>
              <a:ext uri="{FF2B5EF4-FFF2-40B4-BE49-F238E27FC236}">
                <a16:creationId xmlns:a16="http://schemas.microsoft.com/office/drawing/2014/main" id="{E9499B75-3BA8-0732-C96C-DA3E894AB4EE}"/>
              </a:ext>
            </a:extLst>
          </p:cNvPr>
          <p:cNvSpPr>
            <a:spLocks noGrp="1"/>
          </p:cNvSpPr>
          <p:nvPr>
            <p:ph idx="1"/>
          </p:nvPr>
        </p:nvSpPr>
        <p:spPr>
          <a:xfrm>
            <a:off x="457200" y="1212390"/>
            <a:ext cx="8686800" cy="1036915"/>
          </a:xfrm>
        </p:spPr>
        <p:txBody>
          <a:bodyPr/>
          <a:lstStyle/>
          <a:p>
            <a:r>
              <a:rPr kumimoji="1" lang="en-US" altLang="zh-CN" dirty="0"/>
              <a:t>Each communication path of </a:t>
            </a:r>
            <a:r>
              <a:rPr kumimoji="1" lang="en-US" altLang="zh-CN" dirty="0" err="1"/>
              <a:t>SmartNIC</a:t>
            </a:r>
            <a:r>
              <a:rPr kumimoji="1" lang="en-US" altLang="zh-CN" dirty="0"/>
              <a:t> is not perfect </a:t>
            </a:r>
          </a:p>
          <a:p>
            <a:pPr lvl="1"/>
            <a:r>
              <a:rPr kumimoji="1" lang="en-US" altLang="zh-CN" dirty="0"/>
              <a:t>Inferior performance or performance anomalies needs to take care </a:t>
            </a:r>
            <a:endParaRPr kumimoji="1" lang="zh-CN" altLang="en-US" dirty="0"/>
          </a:p>
          <a:p>
            <a:endParaRPr kumimoji="1" lang="zh-CN" altLang="en-US" dirty="0"/>
          </a:p>
        </p:txBody>
      </p:sp>
      <p:sp>
        <p:nvSpPr>
          <p:cNvPr id="4" name="灯片编号占位符 3">
            <a:extLst>
              <a:ext uri="{FF2B5EF4-FFF2-40B4-BE49-F238E27FC236}">
                <a16:creationId xmlns:a16="http://schemas.microsoft.com/office/drawing/2014/main" id="{F97587AE-476B-68E4-7239-F366CE953F7D}"/>
              </a:ext>
            </a:extLst>
          </p:cNvPr>
          <p:cNvSpPr>
            <a:spLocks noGrp="1"/>
          </p:cNvSpPr>
          <p:nvPr>
            <p:ph type="sldNum" sz="quarter" idx="12"/>
          </p:nvPr>
        </p:nvSpPr>
        <p:spPr/>
        <p:txBody>
          <a:bodyPr/>
          <a:lstStyle/>
          <a:p>
            <a:fld id="{ADE361C3-C043-4A6E-BDCE-8DA1E7D90A3B}" type="slidenum">
              <a:rPr lang="zh-CN" altLang="en-US" smtClean="0"/>
              <a:pPr/>
              <a:t>165</a:t>
            </a:fld>
            <a:endParaRPr lang="zh-CN" altLang="en-US" dirty="0"/>
          </a:p>
        </p:txBody>
      </p:sp>
      <p:pic>
        <p:nvPicPr>
          <p:cNvPr id="5" name="图片 4">
            <a:extLst>
              <a:ext uri="{FF2B5EF4-FFF2-40B4-BE49-F238E27FC236}">
                <a16:creationId xmlns:a16="http://schemas.microsoft.com/office/drawing/2014/main" id="{ED489C0C-3761-6DDC-FC57-76410C5C7DF2}"/>
              </a:ext>
            </a:extLst>
          </p:cNvPr>
          <p:cNvPicPr>
            <a:picLocks noChangeAspect="1"/>
          </p:cNvPicPr>
          <p:nvPr/>
        </p:nvPicPr>
        <p:blipFill>
          <a:blip r:embed="rId3">
            <a:alphaModFix amt="41000"/>
          </a:blip>
          <a:stretch>
            <a:fillRect/>
          </a:stretch>
        </p:blipFill>
        <p:spPr>
          <a:xfrm>
            <a:off x="942797" y="2429065"/>
            <a:ext cx="4183198" cy="2105152"/>
          </a:xfrm>
          <a:prstGeom prst="rect">
            <a:avLst/>
          </a:prstGeom>
          <a:noFill/>
        </p:spPr>
      </p:pic>
      <p:sp>
        <p:nvSpPr>
          <p:cNvPr id="6" name="文本框 5">
            <a:extLst>
              <a:ext uri="{FF2B5EF4-FFF2-40B4-BE49-F238E27FC236}">
                <a16:creationId xmlns:a16="http://schemas.microsoft.com/office/drawing/2014/main" id="{A7F4925D-DF34-3531-9071-65A015BE707C}"/>
              </a:ext>
            </a:extLst>
          </p:cNvPr>
          <p:cNvSpPr txBox="1"/>
          <p:nvPr/>
        </p:nvSpPr>
        <p:spPr>
          <a:xfrm>
            <a:off x="484516" y="4697456"/>
            <a:ext cx="3883292" cy="341632"/>
          </a:xfrm>
          <a:prstGeom prst="rect">
            <a:avLst/>
          </a:prstGeom>
          <a:noFill/>
        </p:spPr>
        <p:txBody>
          <a:bodyPr wrap="square">
            <a:spAutoFit/>
          </a:bodyPr>
          <a:lstStyle/>
          <a:p>
            <a:pPr algn="ctr"/>
            <a:r>
              <a:rPr kumimoji="1" lang="en-US" altLang="zh-CN" sz="1620" b="1" dirty="0" err="1"/>
              <a:t>SmartNIC</a:t>
            </a:r>
            <a:endParaRPr lang="zh-CN" altLang="en-US" sz="1620" b="1" u="sng" dirty="0"/>
          </a:p>
        </p:txBody>
      </p:sp>
      <p:sp>
        <p:nvSpPr>
          <p:cNvPr id="7" name="矩形 6">
            <a:extLst>
              <a:ext uri="{FF2B5EF4-FFF2-40B4-BE49-F238E27FC236}">
                <a16:creationId xmlns:a16="http://schemas.microsoft.com/office/drawing/2014/main" id="{19EF3903-BBB1-2140-6359-10F77C9DFE7F}"/>
              </a:ext>
            </a:extLst>
          </p:cNvPr>
          <p:cNvSpPr/>
          <p:nvPr/>
        </p:nvSpPr>
        <p:spPr>
          <a:xfrm>
            <a:off x="3261000" y="4133703"/>
            <a:ext cx="64807" cy="163239"/>
          </a:xfrm>
          <a:prstGeom prst="rect">
            <a:avLst/>
          </a:prstGeom>
          <a:no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 name="云形 7">
            <a:extLst>
              <a:ext uri="{FF2B5EF4-FFF2-40B4-BE49-F238E27FC236}">
                <a16:creationId xmlns:a16="http://schemas.microsoft.com/office/drawing/2014/main" id="{74EEEC3E-6359-5B74-FA2B-4E2B1BBB6D11}"/>
              </a:ext>
            </a:extLst>
          </p:cNvPr>
          <p:cNvSpPr/>
          <p:nvPr/>
        </p:nvSpPr>
        <p:spPr>
          <a:xfrm>
            <a:off x="-972108" y="2629059"/>
            <a:ext cx="1944216" cy="1367638"/>
          </a:xfrm>
          <a:prstGeom prst="cloud">
            <a:avLst/>
          </a:prstGeom>
          <a:solidFill>
            <a:schemeClr val="bg1"/>
          </a:solidFill>
          <a:ln w="635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 name="矩形 8">
            <a:extLst>
              <a:ext uri="{FF2B5EF4-FFF2-40B4-BE49-F238E27FC236}">
                <a16:creationId xmlns:a16="http://schemas.microsoft.com/office/drawing/2014/main" id="{F2D3222D-7CA1-03D0-68BF-6D393CED21E8}"/>
              </a:ext>
            </a:extLst>
          </p:cNvPr>
          <p:cNvSpPr/>
          <p:nvPr/>
        </p:nvSpPr>
        <p:spPr>
          <a:xfrm>
            <a:off x="-972108" y="2340770"/>
            <a:ext cx="1029055" cy="1947344"/>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10" name="直线连接符 9">
            <a:extLst>
              <a:ext uri="{FF2B5EF4-FFF2-40B4-BE49-F238E27FC236}">
                <a16:creationId xmlns:a16="http://schemas.microsoft.com/office/drawing/2014/main" id="{E852D0A4-83CB-388B-6F89-C53A6921FBA2}"/>
              </a:ext>
            </a:extLst>
          </p:cNvPr>
          <p:cNvCxnSpPr>
            <a:cxnSpLocks/>
          </p:cNvCxnSpPr>
          <p:nvPr/>
        </p:nvCxnSpPr>
        <p:spPr>
          <a:xfrm>
            <a:off x="3016627" y="3440765"/>
            <a:ext cx="648072" cy="0"/>
          </a:xfrm>
          <a:prstGeom prst="line">
            <a:avLst/>
          </a:prstGeom>
          <a:ln w="25400">
            <a:tailEnd type="arrow" w="lg" len="lg"/>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A4386B1D-5264-AC73-DA17-1ED8D59A2446}"/>
              </a:ext>
            </a:extLst>
          </p:cNvPr>
          <p:cNvCxnSpPr>
            <a:cxnSpLocks/>
          </p:cNvCxnSpPr>
          <p:nvPr/>
        </p:nvCxnSpPr>
        <p:spPr>
          <a:xfrm>
            <a:off x="3016627" y="3440765"/>
            <a:ext cx="0" cy="913796"/>
          </a:xfrm>
          <a:prstGeom prst="line">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29A1D407-70EF-90FE-22FE-6BEFEAE24F6B}"/>
              </a:ext>
            </a:extLst>
          </p:cNvPr>
          <p:cNvSpPr txBox="1"/>
          <p:nvPr/>
        </p:nvSpPr>
        <p:spPr>
          <a:xfrm>
            <a:off x="-288540" y="2959532"/>
            <a:ext cx="1535355" cy="341632"/>
          </a:xfrm>
          <a:prstGeom prst="rect">
            <a:avLst/>
          </a:prstGeom>
          <a:noFill/>
        </p:spPr>
        <p:txBody>
          <a:bodyPr wrap="square">
            <a:spAutoFit/>
          </a:bodyPr>
          <a:lstStyle/>
          <a:p>
            <a:pPr algn="ctr"/>
            <a:r>
              <a:rPr kumimoji="1" lang="en-US" altLang="zh-CN" sz="1620" dirty="0"/>
              <a:t>Network</a:t>
            </a:r>
            <a:endParaRPr lang="zh-CN" altLang="en-US" sz="1620" dirty="0"/>
          </a:p>
        </p:txBody>
      </p:sp>
      <p:sp>
        <p:nvSpPr>
          <p:cNvPr id="13" name="内容占位符 2">
            <a:extLst>
              <a:ext uri="{FF2B5EF4-FFF2-40B4-BE49-F238E27FC236}">
                <a16:creationId xmlns:a16="http://schemas.microsoft.com/office/drawing/2014/main" id="{4F006D0C-43F4-1040-C4B0-37C3F335BCA5}"/>
              </a:ext>
            </a:extLst>
          </p:cNvPr>
          <p:cNvSpPr txBox="1">
            <a:spLocks/>
          </p:cNvSpPr>
          <p:nvPr/>
        </p:nvSpPr>
        <p:spPr>
          <a:xfrm>
            <a:off x="4817880" y="2079814"/>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solidFill>
                  <a:schemeClr val="accent6">
                    <a:lumMod val="40000"/>
                    <a:lumOff val="60000"/>
                  </a:schemeClr>
                </a:solidFill>
              </a:rPr>
              <a:t>Path #1</a:t>
            </a:r>
            <a:r>
              <a:rPr kumimoji="1" lang="en-US" altLang="zh-CN" sz="1620" b="0" dirty="0">
                <a:solidFill>
                  <a:schemeClr val="accent6">
                    <a:lumMod val="40000"/>
                    <a:lumOff val="60000"/>
                  </a:schemeClr>
                </a:solidFill>
              </a:rPr>
              <a:t>: Client </a:t>
            </a:r>
            <a:r>
              <a:rPr kumimoji="1" lang="en-US" altLang="zh-CN" sz="2160" b="0" dirty="0">
                <a:solidFill>
                  <a:schemeClr val="accent6">
                    <a:lumMod val="40000"/>
                    <a:lumOff val="60000"/>
                  </a:schemeClr>
                </a:solidFill>
              </a:rPr>
              <a:t>→</a:t>
            </a:r>
            <a:r>
              <a:rPr kumimoji="1" lang="en-US" altLang="zh-CN" sz="1620" b="0" dirty="0">
                <a:solidFill>
                  <a:schemeClr val="accent6">
                    <a:lumMod val="40000"/>
                    <a:lumOff val="60000"/>
                  </a:schemeClr>
                </a:solidFill>
              </a:rPr>
              <a:t> NIC</a:t>
            </a:r>
            <a:r>
              <a:rPr kumimoji="1" lang="en-US" altLang="zh-CN" sz="2160" b="0" dirty="0">
                <a:solidFill>
                  <a:schemeClr val="accent6">
                    <a:lumMod val="40000"/>
                    <a:lumOff val="60000"/>
                  </a:schemeClr>
                </a:solidFill>
                <a:latin typeface="Arial" panose="020B0604020202020204"/>
                <a:ea typeface="微软雅黑"/>
                <a:cs typeface="+mn-cs"/>
              </a:rPr>
              <a:t> →</a:t>
            </a:r>
            <a:r>
              <a:rPr kumimoji="1" lang="en-US" altLang="zh-CN" sz="1620" b="0" dirty="0">
                <a:solidFill>
                  <a:schemeClr val="accent6">
                    <a:lumMod val="40000"/>
                    <a:lumOff val="60000"/>
                  </a:schemeClr>
                </a:solidFill>
              </a:rPr>
              <a:t> Host memory</a:t>
            </a:r>
          </a:p>
        </p:txBody>
      </p:sp>
      <p:sp>
        <p:nvSpPr>
          <p:cNvPr id="14" name="内容占位符 2">
            <a:extLst>
              <a:ext uri="{FF2B5EF4-FFF2-40B4-BE49-F238E27FC236}">
                <a16:creationId xmlns:a16="http://schemas.microsoft.com/office/drawing/2014/main" id="{2266EAB4-0A01-5BA2-5AB0-5C745AE11658}"/>
              </a:ext>
            </a:extLst>
          </p:cNvPr>
          <p:cNvSpPr txBox="1">
            <a:spLocks/>
          </p:cNvSpPr>
          <p:nvPr/>
        </p:nvSpPr>
        <p:spPr>
          <a:xfrm>
            <a:off x="4807049" y="2512104"/>
            <a:ext cx="5060522"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solidFill>
                  <a:schemeClr val="accent6">
                    <a:lumMod val="40000"/>
                    <a:lumOff val="60000"/>
                  </a:schemeClr>
                </a:solidFill>
              </a:rPr>
              <a:t>Path #2</a:t>
            </a:r>
            <a:r>
              <a:rPr kumimoji="1" lang="en-US" altLang="zh-CN" sz="1620" b="0" dirty="0">
                <a:solidFill>
                  <a:schemeClr val="accent6">
                    <a:lumMod val="40000"/>
                    <a:lumOff val="60000"/>
                  </a:schemeClr>
                </a:solidFill>
              </a:rPr>
              <a:t>: Client </a:t>
            </a:r>
            <a:r>
              <a:rPr kumimoji="1" lang="en-US" altLang="zh-CN" sz="2160" b="0" dirty="0">
                <a:solidFill>
                  <a:schemeClr val="accent6">
                    <a:lumMod val="40000"/>
                    <a:lumOff val="60000"/>
                  </a:schemeClr>
                </a:solidFill>
              </a:rPr>
              <a:t>→</a:t>
            </a:r>
            <a:r>
              <a:rPr kumimoji="1" lang="en-US" altLang="zh-CN" sz="1620" b="0" dirty="0">
                <a:solidFill>
                  <a:schemeClr val="accent6">
                    <a:lumMod val="40000"/>
                    <a:lumOff val="60000"/>
                  </a:schemeClr>
                </a:solidFill>
              </a:rPr>
              <a:t> NIC</a:t>
            </a:r>
            <a:r>
              <a:rPr kumimoji="1" lang="en-US" altLang="zh-CN" sz="2160" b="0" dirty="0">
                <a:solidFill>
                  <a:schemeClr val="accent6">
                    <a:lumMod val="40000"/>
                    <a:lumOff val="60000"/>
                  </a:schemeClr>
                </a:solidFill>
                <a:latin typeface="Arial" panose="020B0604020202020204"/>
                <a:ea typeface="微软雅黑"/>
                <a:cs typeface="+mn-cs"/>
              </a:rPr>
              <a:t> →</a:t>
            </a:r>
            <a:r>
              <a:rPr kumimoji="1" lang="en-US" altLang="zh-CN" sz="1620" b="0" dirty="0">
                <a:solidFill>
                  <a:schemeClr val="accent6">
                    <a:lumMod val="40000"/>
                    <a:lumOff val="60000"/>
                  </a:schemeClr>
                </a:solidFill>
              </a:rPr>
              <a:t> SoC memory</a:t>
            </a:r>
          </a:p>
        </p:txBody>
      </p:sp>
      <p:sp>
        <p:nvSpPr>
          <p:cNvPr id="15" name="内容占位符 2">
            <a:extLst>
              <a:ext uri="{FF2B5EF4-FFF2-40B4-BE49-F238E27FC236}">
                <a16:creationId xmlns:a16="http://schemas.microsoft.com/office/drawing/2014/main" id="{394F1E4E-EA63-850C-5815-14FC9FCD25F1}"/>
              </a:ext>
            </a:extLst>
          </p:cNvPr>
          <p:cNvSpPr txBox="1">
            <a:spLocks/>
          </p:cNvSpPr>
          <p:nvPr/>
        </p:nvSpPr>
        <p:spPr>
          <a:xfrm>
            <a:off x="4817881" y="2922307"/>
            <a:ext cx="5520543" cy="713187"/>
          </a:xfrm>
          <a:prstGeom prst="rect">
            <a:avLst/>
          </a:prstGeom>
          <a:solidFill>
            <a:schemeClr val="bg1"/>
          </a:solidFill>
        </p:spPr>
        <p:txBody>
          <a:bodyPr vert="horz" lIns="82296" tIns="41148" rIns="82296" bIns="41148" rtlCol="0">
            <a:normAutofit/>
          </a:bodyPr>
          <a:lstStyle>
            <a:lvl1pPr marL="0" indent="0" algn="l" defTabSz="914400" rtl="0" eaLnBrk="1" latinLnBrk="0" hangingPunct="1">
              <a:lnSpc>
                <a:spcPct val="120000"/>
              </a:lnSpc>
              <a:spcBef>
                <a:spcPts val="1200"/>
              </a:spcBef>
              <a:buFontTx/>
              <a:buNone/>
              <a:defRPr sz="1800" b="1" i="0" kern="1200">
                <a:solidFill>
                  <a:schemeClr val="tx1"/>
                </a:solidFill>
                <a:latin typeface="+mn-lt"/>
                <a:ea typeface="微软雅黑" panose="020B0503020204020204" pitchFamily="34" charset="-122"/>
                <a:cs typeface="微软雅黑" panose="020B0503020204020204"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2pPr>
            <a:lvl3pPr marL="1143000" indent="-228600" algn="l" defTabSz="914400" rtl="0" eaLnBrk="1" latinLnBrk="0" hangingPunct="1">
              <a:lnSpc>
                <a:spcPct val="120000"/>
              </a:lnSpc>
              <a:spcBef>
                <a:spcPct val="20000"/>
              </a:spcBef>
              <a:buFont typeface="Arial" pitchFamily="34" charset="0"/>
              <a:buChar char="•"/>
              <a:defRPr sz="1500" b="0" i="0" kern="1200">
                <a:solidFill>
                  <a:schemeClr val="tx1"/>
                </a:solidFill>
                <a:latin typeface="+mn-lt"/>
                <a:ea typeface="微软雅黑" panose="020B0503020204020204" pitchFamily="34" charset="-122"/>
                <a:cs typeface="微软雅黑" panose="020B0503020204020204"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solidFill>
                <a:latin typeface="+mn-lt"/>
                <a:ea typeface="微软雅黑" panose="020B0503020204020204" pitchFamily="34" charset="-122"/>
                <a:cs typeface="微软雅黑" panose="020B0503020204020204"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sz="1620" dirty="0"/>
              <a:t>Path #3</a:t>
            </a:r>
            <a:r>
              <a:rPr kumimoji="1" lang="en-US" altLang="zh-CN" sz="1620" b="0" dirty="0"/>
              <a:t>: SoC memory </a:t>
            </a:r>
            <a:r>
              <a:rPr kumimoji="1" lang="en-US" altLang="zh-CN" sz="2160" b="0" dirty="0"/>
              <a:t>←</a:t>
            </a:r>
            <a:r>
              <a:rPr kumimoji="1" lang="en-US" altLang="zh-CN" sz="2160" b="0" dirty="0">
                <a:solidFill>
                  <a:srgbClr val="000000"/>
                </a:solidFill>
                <a:latin typeface="Arial" panose="020B0604020202020204"/>
                <a:ea typeface="微软雅黑"/>
                <a:cs typeface="+mn-cs"/>
              </a:rPr>
              <a:t>→</a:t>
            </a:r>
            <a:r>
              <a:rPr kumimoji="1" lang="en-US" altLang="zh-CN" sz="1620" b="0" dirty="0"/>
              <a:t> host memory</a:t>
            </a:r>
          </a:p>
        </p:txBody>
      </p:sp>
      <p:grpSp>
        <p:nvGrpSpPr>
          <p:cNvPr id="16" name="组合 15">
            <a:extLst>
              <a:ext uri="{FF2B5EF4-FFF2-40B4-BE49-F238E27FC236}">
                <a16:creationId xmlns:a16="http://schemas.microsoft.com/office/drawing/2014/main" id="{B2C96A6F-8E1A-114E-85FC-F4F3236033CD}"/>
              </a:ext>
            </a:extLst>
          </p:cNvPr>
          <p:cNvGrpSpPr/>
          <p:nvPr/>
        </p:nvGrpSpPr>
        <p:grpSpPr>
          <a:xfrm>
            <a:off x="4748653" y="3354598"/>
            <a:ext cx="4183198" cy="1219212"/>
            <a:chOff x="2490108" y="1319255"/>
            <a:chExt cx="1390913" cy="1701003"/>
          </a:xfrm>
        </p:grpSpPr>
        <p:sp>
          <p:nvSpPr>
            <p:cNvPr id="17" name="Rectangle 11">
              <a:extLst>
                <a:ext uri="{FF2B5EF4-FFF2-40B4-BE49-F238E27FC236}">
                  <a16:creationId xmlns:a16="http://schemas.microsoft.com/office/drawing/2014/main" id="{50E5619B-7AA2-018A-C0BF-D8CE5B2017EA}"/>
                </a:ext>
              </a:extLst>
            </p:cNvPr>
            <p:cNvSpPr/>
            <p:nvPr/>
          </p:nvSpPr>
          <p:spPr>
            <a:xfrm>
              <a:off x="2490108" y="1319255"/>
              <a:ext cx="1390913" cy="1701003"/>
            </a:xfrm>
            <a:prstGeom prst="rect">
              <a:avLst/>
            </a:prstGeom>
            <a:solidFill>
              <a:srgbClr val="FFFFE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sp>
          <p:nvSpPr>
            <p:cNvPr id="18" name="文本框 17">
              <a:extLst>
                <a:ext uri="{FF2B5EF4-FFF2-40B4-BE49-F238E27FC236}">
                  <a16:creationId xmlns:a16="http://schemas.microsoft.com/office/drawing/2014/main" id="{BC948518-74AB-D566-ADFA-549F273DC8E0}"/>
                </a:ext>
              </a:extLst>
            </p:cNvPr>
            <p:cNvSpPr txBox="1"/>
            <p:nvPr/>
          </p:nvSpPr>
          <p:spPr>
            <a:xfrm>
              <a:off x="2526793" y="1436484"/>
              <a:ext cx="1253142" cy="1261718"/>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08610" indent="-308610">
                <a:spcBef>
                  <a:spcPts val="540"/>
                </a:spcBef>
                <a:buAutoNum type="arabicPeriod"/>
              </a:pPr>
              <a:r>
                <a:rPr kumimoji="1" lang="en-US" altLang="zh-CN" sz="1620" dirty="0">
                  <a:cs typeface="Consolas" panose="020B0609020204030204" pitchFamily="49" charset="0"/>
                </a:rPr>
                <a:t>RDMA: poor PCIe utilization + high latency </a:t>
              </a:r>
            </a:p>
            <a:p>
              <a:pPr marL="308610" indent="-308610">
                <a:spcBef>
                  <a:spcPts val="540"/>
                </a:spcBef>
                <a:buAutoNum type="arabicPeriod"/>
              </a:pPr>
              <a:r>
                <a:rPr kumimoji="1" lang="en-US" altLang="zh-CN" sz="1620" dirty="0">
                  <a:cs typeface="Consolas" panose="020B0609020204030204" pitchFamily="49" charset="0"/>
                </a:rPr>
                <a:t>DMA: poor throughput </a:t>
              </a:r>
            </a:p>
          </p:txBody>
        </p:sp>
      </p:grpSp>
    </p:spTree>
    <p:extLst>
      <p:ext uri="{BB962C8B-B14F-4D97-AF65-F5344CB8AC3E}">
        <p14:creationId xmlns:p14="http://schemas.microsoft.com/office/powerpoint/2010/main" val="55197146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EB37E-5478-2BC7-CC54-E0D264846175}"/>
              </a:ext>
            </a:extLst>
          </p:cNvPr>
          <p:cNvSpPr>
            <a:spLocks noGrp="1"/>
          </p:cNvSpPr>
          <p:nvPr>
            <p:ph type="title"/>
          </p:nvPr>
        </p:nvSpPr>
        <p:spPr/>
        <p:txBody>
          <a:bodyPr/>
          <a:lstStyle/>
          <a:p>
            <a:r>
              <a:rPr kumimoji="1" lang="en-US" altLang="zh-CN" dirty="0"/>
              <a:t>Back to our key-value store example</a:t>
            </a:r>
            <a:endParaRPr kumimoji="1" lang="zh-CN" altLang="en-US" dirty="0"/>
          </a:p>
        </p:txBody>
      </p:sp>
      <p:sp>
        <p:nvSpPr>
          <p:cNvPr id="3" name="内容占位符 2">
            <a:extLst>
              <a:ext uri="{FF2B5EF4-FFF2-40B4-BE49-F238E27FC236}">
                <a16:creationId xmlns:a16="http://schemas.microsoft.com/office/drawing/2014/main" id="{93736E4A-0AFE-9E39-3C4F-5065A2649BD1}"/>
              </a:ext>
            </a:extLst>
          </p:cNvPr>
          <p:cNvSpPr>
            <a:spLocks noGrp="1"/>
          </p:cNvSpPr>
          <p:nvPr>
            <p:ph idx="1"/>
          </p:nvPr>
        </p:nvSpPr>
        <p:spPr>
          <a:xfrm>
            <a:off x="457200" y="1212390"/>
            <a:ext cx="8229600" cy="2782787"/>
          </a:xfrm>
        </p:spPr>
        <p:txBody>
          <a:bodyPr/>
          <a:lstStyle/>
          <a:p>
            <a:r>
              <a:rPr kumimoji="1" lang="en-US" altLang="zh-CN" dirty="0"/>
              <a:t>Our characterization explains why naïve KVS on </a:t>
            </a:r>
            <a:r>
              <a:rPr kumimoji="1" lang="en-US" altLang="zh-CN" dirty="0" err="1"/>
              <a:t>SmartNIC</a:t>
            </a:r>
            <a:r>
              <a:rPr kumimoji="1" lang="en-US" altLang="zh-CN" dirty="0"/>
              <a:t> is slow </a:t>
            </a:r>
          </a:p>
          <a:p>
            <a:pPr marL="375435" lvl="1" indent="-308610">
              <a:buFont typeface="+mj-lt"/>
              <a:buAutoNum type="arabicPeriod"/>
            </a:pPr>
            <a:r>
              <a:rPr kumimoji="1" lang="en-US" altLang="zh-CN" dirty="0"/>
              <a:t>SoC has wimpy cores (known)</a:t>
            </a:r>
          </a:p>
          <a:p>
            <a:pPr marL="375435" lvl="1" indent="-308610">
              <a:buFont typeface="+mj-lt"/>
              <a:buAutoNum type="arabicPeriod"/>
            </a:pPr>
            <a:r>
              <a:rPr kumimoji="1" lang="en-US" altLang="zh-CN" dirty="0"/>
              <a:t>Path #3 is slow in terms of latency (RDMA) and throughput (DMA)</a:t>
            </a:r>
          </a:p>
          <a:p>
            <a:r>
              <a:rPr kumimoji="1" lang="en-US" altLang="zh-CN" dirty="0"/>
              <a:t>NIC cores are under-utilized on the </a:t>
            </a:r>
            <a:r>
              <a:rPr kumimoji="1" lang="en-US" altLang="zh-CN" dirty="0" err="1"/>
              <a:t>SmartNIC</a:t>
            </a:r>
            <a:r>
              <a:rPr kumimoji="1" lang="en-US" altLang="zh-CN" dirty="0"/>
              <a:t> </a:t>
            </a:r>
          </a:p>
          <a:p>
            <a:pPr marL="66825" lvl="1" indent="0">
              <a:buNone/>
            </a:pPr>
            <a:r>
              <a:rPr kumimoji="1" lang="en-US" altLang="zh-CN" i="1" dirty="0"/>
              <a:t>     Which are much faster than the SoC</a:t>
            </a:r>
          </a:p>
        </p:txBody>
      </p:sp>
      <p:sp>
        <p:nvSpPr>
          <p:cNvPr id="4" name="灯片编号占位符 3">
            <a:extLst>
              <a:ext uri="{FF2B5EF4-FFF2-40B4-BE49-F238E27FC236}">
                <a16:creationId xmlns:a16="http://schemas.microsoft.com/office/drawing/2014/main" id="{82268E87-7F76-D923-ACAA-6D1991805B5C}"/>
              </a:ext>
            </a:extLst>
          </p:cNvPr>
          <p:cNvSpPr>
            <a:spLocks noGrp="1"/>
          </p:cNvSpPr>
          <p:nvPr>
            <p:ph type="sldNum" sz="quarter" idx="12"/>
          </p:nvPr>
        </p:nvSpPr>
        <p:spPr/>
        <p:txBody>
          <a:bodyPr/>
          <a:lstStyle/>
          <a:p>
            <a:fld id="{ADE361C3-C043-4A6E-BDCE-8DA1E7D90A3B}" type="slidenum">
              <a:rPr lang="zh-CN" altLang="en-US" smtClean="0"/>
              <a:pPr/>
              <a:t>166</a:t>
            </a:fld>
            <a:endParaRPr lang="zh-CN" altLang="en-US" dirty="0"/>
          </a:p>
        </p:txBody>
      </p:sp>
      <p:grpSp>
        <p:nvGrpSpPr>
          <p:cNvPr id="5" name="组合 4">
            <a:extLst>
              <a:ext uri="{FF2B5EF4-FFF2-40B4-BE49-F238E27FC236}">
                <a16:creationId xmlns:a16="http://schemas.microsoft.com/office/drawing/2014/main" id="{DFE0D3DD-4717-8891-51E3-6D58D1668D7F}"/>
              </a:ext>
            </a:extLst>
          </p:cNvPr>
          <p:cNvGrpSpPr/>
          <p:nvPr/>
        </p:nvGrpSpPr>
        <p:grpSpPr>
          <a:xfrm>
            <a:off x="4985560" y="2618877"/>
            <a:ext cx="3764462" cy="2580295"/>
            <a:chOff x="5116458" y="2652339"/>
            <a:chExt cx="4182736" cy="2866994"/>
          </a:xfrm>
        </p:grpSpPr>
        <p:grpSp>
          <p:nvGrpSpPr>
            <p:cNvPr id="6" name="组合 5">
              <a:extLst>
                <a:ext uri="{FF2B5EF4-FFF2-40B4-BE49-F238E27FC236}">
                  <a16:creationId xmlns:a16="http://schemas.microsoft.com/office/drawing/2014/main" id="{EB31A210-8B62-4218-8897-B4CC5E8AA218}"/>
                </a:ext>
              </a:extLst>
            </p:cNvPr>
            <p:cNvGrpSpPr/>
            <p:nvPr/>
          </p:nvGrpSpPr>
          <p:grpSpPr>
            <a:xfrm>
              <a:off x="7130006" y="4798944"/>
              <a:ext cx="2169188" cy="720389"/>
              <a:chOff x="2016422" y="4386323"/>
              <a:chExt cx="2169188" cy="720389"/>
            </a:xfrm>
          </p:grpSpPr>
          <p:grpSp>
            <p:nvGrpSpPr>
              <p:cNvPr id="37" name="组合 36">
                <a:extLst>
                  <a:ext uri="{FF2B5EF4-FFF2-40B4-BE49-F238E27FC236}">
                    <a16:creationId xmlns:a16="http://schemas.microsoft.com/office/drawing/2014/main" id="{1E975B70-3E93-8CEA-8C11-011E68A6BE0D}"/>
                  </a:ext>
                </a:extLst>
              </p:cNvPr>
              <p:cNvGrpSpPr/>
              <p:nvPr/>
            </p:nvGrpSpPr>
            <p:grpSpPr>
              <a:xfrm>
                <a:off x="2016422" y="4386323"/>
                <a:ext cx="2169188" cy="720389"/>
                <a:chOff x="2145997" y="4386323"/>
                <a:chExt cx="2169188" cy="720389"/>
              </a:xfrm>
            </p:grpSpPr>
            <p:sp>
              <p:nvSpPr>
                <p:cNvPr id="39" name="三角形 38">
                  <a:extLst>
                    <a:ext uri="{FF2B5EF4-FFF2-40B4-BE49-F238E27FC236}">
                      <a16:creationId xmlns:a16="http://schemas.microsoft.com/office/drawing/2014/main" id="{45BB2646-BE7C-4065-CBC6-37F4C0FEC3BB}"/>
                    </a:ext>
                  </a:extLst>
                </p:cNvPr>
                <p:cNvSpPr/>
                <p:nvPr/>
              </p:nvSpPr>
              <p:spPr>
                <a:xfrm>
                  <a:off x="2145997" y="4386323"/>
                  <a:ext cx="432048" cy="374647"/>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0" name="矩形 39">
                  <a:extLst>
                    <a:ext uri="{FF2B5EF4-FFF2-40B4-BE49-F238E27FC236}">
                      <a16:creationId xmlns:a16="http://schemas.microsoft.com/office/drawing/2014/main" id="{CDC0C8EA-93F9-8DE9-6B69-D7B87FC30513}"/>
                    </a:ext>
                  </a:extLst>
                </p:cNvPr>
                <p:cNvSpPr/>
                <p:nvPr/>
              </p:nvSpPr>
              <p:spPr>
                <a:xfrm>
                  <a:off x="3063776" y="4551756"/>
                  <a:ext cx="639341" cy="22522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1" name="文本框 40">
                  <a:extLst>
                    <a:ext uri="{FF2B5EF4-FFF2-40B4-BE49-F238E27FC236}">
                      <a16:creationId xmlns:a16="http://schemas.microsoft.com/office/drawing/2014/main" id="{6DF138F4-B9D3-0B26-9945-5EF9F489107F}"/>
                    </a:ext>
                  </a:extLst>
                </p:cNvPr>
                <p:cNvSpPr txBox="1"/>
                <p:nvPr/>
              </p:nvSpPr>
              <p:spPr>
                <a:xfrm>
                  <a:off x="2288835" y="4788676"/>
                  <a:ext cx="1224136" cy="318035"/>
                </a:xfrm>
                <a:prstGeom prst="rect">
                  <a:avLst/>
                </a:prstGeom>
                <a:noFill/>
              </p:spPr>
              <p:txBody>
                <a:bodyPr wrap="square">
                  <a:spAutoFit/>
                </a:bodyPr>
                <a:lstStyle/>
                <a:p>
                  <a:r>
                    <a:rPr kumimoji="1" lang="en-US" altLang="zh-CN" sz="1260" dirty="0"/>
                    <a:t>Index</a:t>
                  </a:r>
                  <a:endParaRPr lang="zh-CN" altLang="en-US" sz="1260" dirty="0"/>
                </a:p>
              </p:txBody>
            </p:sp>
            <p:sp>
              <p:nvSpPr>
                <p:cNvPr id="42" name="文本框 41">
                  <a:extLst>
                    <a:ext uri="{FF2B5EF4-FFF2-40B4-BE49-F238E27FC236}">
                      <a16:creationId xmlns:a16="http://schemas.microsoft.com/office/drawing/2014/main" id="{A312999A-6B3E-3315-C298-81B4F4A1893D}"/>
                    </a:ext>
                  </a:extLst>
                </p:cNvPr>
                <p:cNvSpPr txBox="1"/>
                <p:nvPr/>
              </p:nvSpPr>
              <p:spPr>
                <a:xfrm>
                  <a:off x="3091049" y="4788676"/>
                  <a:ext cx="1224136" cy="318036"/>
                </a:xfrm>
                <a:prstGeom prst="rect">
                  <a:avLst/>
                </a:prstGeom>
                <a:noFill/>
              </p:spPr>
              <p:txBody>
                <a:bodyPr wrap="square">
                  <a:spAutoFit/>
                </a:bodyPr>
                <a:lstStyle/>
                <a:p>
                  <a:r>
                    <a:rPr kumimoji="1" lang="en-US" altLang="zh-CN" sz="1260" dirty="0"/>
                    <a:t>Values</a:t>
                  </a:r>
                  <a:endParaRPr lang="zh-CN" altLang="en-US" sz="1260" dirty="0"/>
                </a:p>
              </p:txBody>
            </p:sp>
          </p:grpSp>
          <p:sp>
            <p:nvSpPr>
              <p:cNvPr id="38" name="任意形状 37">
                <a:extLst>
                  <a:ext uri="{FF2B5EF4-FFF2-40B4-BE49-F238E27FC236}">
                    <a16:creationId xmlns:a16="http://schemas.microsoft.com/office/drawing/2014/main" id="{8E2F41BC-70A4-E8E6-14C5-A02442AD009B}"/>
                  </a:ext>
                </a:extLst>
              </p:cNvPr>
              <p:cNvSpPr/>
              <p:nvPr/>
            </p:nvSpPr>
            <p:spPr>
              <a:xfrm>
                <a:off x="2398612" y="4506799"/>
                <a:ext cx="813420" cy="187509"/>
              </a:xfrm>
              <a:custGeom>
                <a:avLst/>
                <a:gdLst>
                  <a:gd name="connsiteX0" fmla="*/ 0 w 652311"/>
                  <a:gd name="connsiteY0" fmla="*/ 123443 h 187509"/>
                  <a:gd name="connsiteX1" fmla="*/ 227144 w 652311"/>
                  <a:gd name="connsiteY1" fmla="*/ 1135 h 187509"/>
                  <a:gd name="connsiteX2" fmla="*/ 652311 w 652311"/>
                  <a:gd name="connsiteY2" fmla="*/ 187509 h 187509"/>
                </a:gdLst>
                <a:ahLst/>
                <a:cxnLst>
                  <a:cxn ang="0">
                    <a:pos x="connsiteX0" y="connsiteY0"/>
                  </a:cxn>
                  <a:cxn ang="0">
                    <a:pos x="connsiteX1" y="connsiteY1"/>
                  </a:cxn>
                  <a:cxn ang="0">
                    <a:pos x="connsiteX2" y="connsiteY2"/>
                  </a:cxn>
                </a:cxnLst>
                <a:rect l="l" t="t" r="r" b="b"/>
                <a:pathLst>
                  <a:path w="652311" h="187509">
                    <a:moveTo>
                      <a:pt x="0" y="123443"/>
                    </a:moveTo>
                    <a:cubicBezTo>
                      <a:pt x="59213" y="56950"/>
                      <a:pt x="118426" y="-9543"/>
                      <a:pt x="227144" y="1135"/>
                    </a:cubicBezTo>
                    <a:cubicBezTo>
                      <a:pt x="335862" y="11813"/>
                      <a:pt x="494086" y="99661"/>
                      <a:pt x="652311" y="187509"/>
                    </a:cubicBezTo>
                  </a:path>
                </a:pathLst>
              </a:custGeom>
              <a:noFill/>
              <a:ln w="1016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grpSp>
          <p:nvGrpSpPr>
            <p:cNvPr id="7" name="组合 6">
              <a:extLst>
                <a:ext uri="{FF2B5EF4-FFF2-40B4-BE49-F238E27FC236}">
                  <a16:creationId xmlns:a16="http://schemas.microsoft.com/office/drawing/2014/main" id="{792457A6-185C-BC92-2709-033F1C69A421}"/>
                </a:ext>
              </a:extLst>
            </p:cNvPr>
            <p:cNvGrpSpPr/>
            <p:nvPr/>
          </p:nvGrpSpPr>
          <p:grpSpPr>
            <a:xfrm>
              <a:off x="5116458" y="2652339"/>
              <a:ext cx="4101242" cy="2841134"/>
              <a:chOff x="5116458" y="2652339"/>
              <a:chExt cx="4101242" cy="2841134"/>
            </a:xfrm>
          </p:grpSpPr>
          <p:cxnSp>
            <p:nvCxnSpPr>
              <p:cNvPr id="8" name="直线连接符 7">
                <a:extLst>
                  <a:ext uri="{FF2B5EF4-FFF2-40B4-BE49-F238E27FC236}">
                    <a16:creationId xmlns:a16="http://schemas.microsoft.com/office/drawing/2014/main" id="{38EA8D55-0439-A243-6303-0B973190870C}"/>
                  </a:ext>
                </a:extLst>
              </p:cNvPr>
              <p:cNvCxnSpPr>
                <a:cxnSpLocks/>
              </p:cNvCxnSpPr>
              <p:nvPr/>
            </p:nvCxnSpPr>
            <p:spPr>
              <a:xfrm>
                <a:off x="6438197" y="2992593"/>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DF035DC6-F299-94A1-E189-12482F4995A9}"/>
                  </a:ext>
                </a:extLst>
              </p:cNvPr>
              <p:cNvSpPr txBox="1"/>
              <p:nvPr/>
            </p:nvSpPr>
            <p:spPr>
              <a:xfrm rot="16200000">
                <a:off x="4802198" y="3054007"/>
                <a:ext cx="1008112" cy="379591"/>
              </a:xfrm>
              <a:prstGeom prst="rect">
                <a:avLst/>
              </a:prstGeom>
              <a:noFill/>
            </p:spPr>
            <p:txBody>
              <a:bodyPr wrap="square">
                <a:spAutoFit/>
              </a:bodyPr>
              <a:lstStyle/>
              <a:p>
                <a:r>
                  <a:rPr kumimoji="1" lang="en-US" altLang="zh-CN" sz="1620" b="1" u="sng" dirty="0"/>
                  <a:t>Client</a:t>
                </a:r>
                <a:endParaRPr lang="zh-CN" altLang="en-US" sz="1620" b="1" u="sng" dirty="0"/>
              </a:p>
            </p:txBody>
          </p:sp>
          <p:cxnSp>
            <p:nvCxnSpPr>
              <p:cNvPr id="10" name="直线连接符 9">
                <a:extLst>
                  <a:ext uri="{FF2B5EF4-FFF2-40B4-BE49-F238E27FC236}">
                    <a16:creationId xmlns:a16="http://schemas.microsoft.com/office/drawing/2014/main" id="{E8B0B3A3-069C-7612-6270-6F3C5F6F8A72}"/>
                  </a:ext>
                </a:extLst>
              </p:cNvPr>
              <p:cNvCxnSpPr>
                <a:cxnSpLocks/>
              </p:cNvCxnSpPr>
              <p:nvPr/>
            </p:nvCxnSpPr>
            <p:spPr>
              <a:xfrm>
                <a:off x="6438197" y="3587070"/>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F27FBE96-6DD5-18A6-DE7A-D4722DCB9685}"/>
                  </a:ext>
                </a:extLst>
              </p:cNvPr>
              <p:cNvSpPr txBox="1"/>
              <p:nvPr/>
            </p:nvSpPr>
            <p:spPr>
              <a:xfrm>
                <a:off x="5507293" y="3378493"/>
                <a:ext cx="1224136" cy="379591"/>
              </a:xfrm>
              <a:prstGeom prst="rect">
                <a:avLst/>
              </a:prstGeom>
              <a:noFill/>
            </p:spPr>
            <p:txBody>
              <a:bodyPr wrap="square">
                <a:spAutoFit/>
              </a:bodyPr>
              <a:lstStyle/>
              <a:p>
                <a:r>
                  <a:rPr kumimoji="1" lang="en-US" altLang="zh-CN" sz="1620" dirty="0"/>
                  <a:t>RNIC</a:t>
                </a:r>
                <a:endParaRPr lang="zh-CN" altLang="en-US" sz="1620" dirty="0"/>
              </a:p>
            </p:txBody>
          </p:sp>
          <p:cxnSp>
            <p:nvCxnSpPr>
              <p:cNvPr id="12" name="直线连接符 11">
                <a:extLst>
                  <a:ext uri="{FF2B5EF4-FFF2-40B4-BE49-F238E27FC236}">
                    <a16:creationId xmlns:a16="http://schemas.microsoft.com/office/drawing/2014/main" id="{4EB647C2-91BB-4BAE-5891-E69A54DE0B37}"/>
                  </a:ext>
                </a:extLst>
              </p:cNvPr>
              <p:cNvCxnSpPr>
                <a:cxnSpLocks/>
              </p:cNvCxnSpPr>
              <p:nvPr/>
            </p:nvCxnSpPr>
            <p:spPr>
              <a:xfrm>
                <a:off x="6438197" y="4140285"/>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57382CED-316D-7367-75B4-E92652CDF60C}"/>
                  </a:ext>
                </a:extLst>
              </p:cNvPr>
              <p:cNvCxnSpPr>
                <a:cxnSpLocks/>
              </p:cNvCxnSpPr>
              <p:nvPr/>
            </p:nvCxnSpPr>
            <p:spPr>
              <a:xfrm>
                <a:off x="6481700" y="5027213"/>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5963D90-30F6-A8D8-9281-FAE3CB354457}"/>
                  </a:ext>
                </a:extLst>
              </p:cNvPr>
              <p:cNvSpPr txBox="1"/>
              <p:nvPr/>
            </p:nvSpPr>
            <p:spPr>
              <a:xfrm rot="16200000">
                <a:off x="4802198" y="4189363"/>
                <a:ext cx="1008112" cy="379591"/>
              </a:xfrm>
              <a:prstGeom prst="rect">
                <a:avLst/>
              </a:prstGeom>
              <a:noFill/>
            </p:spPr>
            <p:txBody>
              <a:bodyPr wrap="square">
                <a:spAutoFit/>
              </a:bodyPr>
              <a:lstStyle/>
              <a:p>
                <a:r>
                  <a:rPr kumimoji="1" lang="en-US" altLang="zh-CN" sz="1620" b="1" u="sng" dirty="0"/>
                  <a:t>Server</a:t>
                </a:r>
                <a:endParaRPr lang="zh-CN" altLang="en-US" sz="1620" b="1" u="sng" dirty="0"/>
              </a:p>
            </p:txBody>
          </p:sp>
          <p:sp>
            <p:nvSpPr>
              <p:cNvPr id="15" name="文本框 14">
                <a:extLst>
                  <a:ext uri="{FF2B5EF4-FFF2-40B4-BE49-F238E27FC236}">
                    <a16:creationId xmlns:a16="http://schemas.microsoft.com/office/drawing/2014/main" id="{C0D7C6EE-F9BD-31BC-8990-39FDB0CD39C2}"/>
                  </a:ext>
                </a:extLst>
              </p:cNvPr>
              <p:cNvSpPr txBox="1"/>
              <p:nvPr/>
            </p:nvSpPr>
            <p:spPr>
              <a:xfrm>
                <a:off x="5514435" y="4836883"/>
                <a:ext cx="1407291" cy="656590"/>
              </a:xfrm>
              <a:prstGeom prst="rect">
                <a:avLst/>
              </a:prstGeom>
              <a:solidFill>
                <a:schemeClr val="bg1"/>
              </a:solidFill>
            </p:spPr>
            <p:txBody>
              <a:bodyPr wrap="square">
                <a:spAutoFit/>
              </a:bodyPr>
              <a:lstStyle/>
              <a:p>
                <a:r>
                  <a:rPr kumimoji="1" lang="en-US" altLang="zh-CN" sz="1620" dirty="0"/>
                  <a:t>Host DRAM</a:t>
                </a:r>
                <a:endParaRPr lang="zh-CN" altLang="en-US" sz="1620" dirty="0"/>
              </a:p>
            </p:txBody>
          </p:sp>
          <p:sp>
            <p:nvSpPr>
              <p:cNvPr id="16" name="文本框 15">
                <a:extLst>
                  <a:ext uri="{FF2B5EF4-FFF2-40B4-BE49-F238E27FC236}">
                    <a16:creationId xmlns:a16="http://schemas.microsoft.com/office/drawing/2014/main" id="{802C88AC-B5B6-238E-2420-9F71EC895E81}"/>
                  </a:ext>
                </a:extLst>
              </p:cNvPr>
              <p:cNvSpPr txBox="1"/>
              <p:nvPr/>
            </p:nvSpPr>
            <p:spPr>
              <a:xfrm>
                <a:off x="5508853" y="3972833"/>
                <a:ext cx="1224136" cy="379591"/>
              </a:xfrm>
              <a:prstGeom prst="rect">
                <a:avLst/>
              </a:prstGeom>
              <a:noFill/>
            </p:spPr>
            <p:txBody>
              <a:bodyPr wrap="square">
                <a:spAutoFit/>
              </a:bodyPr>
              <a:lstStyle/>
              <a:p>
                <a:r>
                  <a:rPr kumimoji="1" lang="en-US" altLang="zh-CN" sz="1620" dirty="0"/>
                  <a:t>RNIC</a:t>
                </a:r>
                <a:endParaRPr lang="zh-CN" altLang="en-US" sz="1620" dirty="0"/>
              </a:p>
            </p:txBody>
          </p:sp>
          <p:sp>
            <p:nvSpPr>
              <p:cNvPr id="17" name="文本框 16">
                <a:extLst>
                  <a:ext uri="{FF2B5EF4-FFF2-40B4-BE49-F238E27FC236}">
                    <a16:creationId xmlns:a16="http://schemas.microsoft.com/office/drawing/2014/main" id="{D01E8B9C-C7C9-8F0B-469D-F90CF3610B5A}"/>
                  </a:ext>
                </a:extLst>
              </p:cNvPr>
              <p:cNvSpPr txBox="1"/>
              <p:nvPr/>
            </p:nvSpPr>
            <p:spPr>
              <a:xfrm>
                <a:off x="7255671" y="4201592"/>
                <a:ext cx="675031" cy="318036"/>
              </a:xfrm>
              <a:prstGeom prst="rect">
                <a:avLst/>
              </a:prstGeom>
              <a:noFill/>
            </p:spPr>
            <p:txBody>
              <a:bodyPr wrap="square">
                <a:spAutoFit/>
              </a:bodyPr>
              <a:lstStyle/>
              <a:p>
                <a:r>
                  <a:rPr kumimoji="1" lang="en-US" altLang="zh-CN" sz="1260" dirty="0"/>
                  <a:t>Index</a:t>
                </a:r>
                <a:endParaRPr lang="zh-CN" altLang="en-US" sz="1260" dirty="0"/>
              </a:p>
            </p:txBody>
          </p:sp>
          <p:sp>
            <p:nvSpPr>
              <p:cNvPr id="18" name="文本框 17">
                <a:extLst>
                  <a:ext uri="{FF2B5EF4-FFF2-40B4-BE49-F238E27FC236}">
                    <a16:creationId xmlns:a16="http://schemas.microsoft.com/office/drawing/2014/main" id="{1DDBF7C5-899F-0E25-F3F5-78BC17C29EC2}"/>
                  </a:ext>
                </a:extLst>
              </p:cNvPr>
              <p:cNvSpPr txBox="1"/>
              <p:nvPr/>
            </p:nvSpPr>
            <p:spPr>
              <a:xfrm>
                <a:off x="6480472" y="2652339"/>
                <a:ext cx="1224136" cy="318036"/>
              </a:xfrm>
              <a:prstGeom prst="rect">
                <a:avLst/>
              </a:prstGeom>
              <a:noFill/>
            </p:spPr>
            <p:txBody>
              <a:bodyPr wrap="square">
                <a:spAutoFit/>
              </a:bodyPr>
              <a:lstStyle/>
              <a:p>
                <a:r>
                  <a:rPr kumimoji="1" lang="en-US" altLang="zh-CN" sz="1260" b="1" dirty="0"/>
                  <a:t>Get(K)</a:t>
                </a:r>
                <a:endParaRPr lang="zh-CN" altLang="en-US" sz="1260" b="1" dirty="0"/>
              </a:p>
            </p:txBody>
          </p:sp>
          <p:sp>
            <p:nvSpPr>
              <p:cNvPr id="19" name="文本框 18">
                <a:extLst>
                  <a:ext uri="{FF2B5EF4-FFF2-40B4-BE49-F238E27FC236}">
                    <a16:creationId xmlns:a16="http://schemas.microsoft.com/office/drawing/2014/main" id="{988A4526-38BB-24BD-4803-77899C6828CD}"/>
                  </a:ext>
                </a:extLst>
              </p:cNvPr>
              <p:cNvSpPr txBox="1"/>
              <p:nvPr/>
            </p:nvSpPr>
            <p:spPr>
              <a:xfrm>
                <a:off x="8176368" y="2658136"/>
                <a:ext cx="504033" cy="318036"/>
              </a:xfrm>
              <a:prstGeom prst="rect">
                <a:avLst/>
              </a:prstGeom>
              <a:noFill/>
            </p:spPr>
            <p:txBody>
              <a:bodyPr wrap="square">
                <a:spAutoFit/>
              </a:bodyPr>
              <a:lstStyle/>
              <a:p>
                <a:pPr algn="ctr"/>
                <a:r>
                  <a:rPr kumimoji="1" lang="en-US" altLang="zh-CN" sz="1260" b="1" dirty="0"/>
                  <a:t>V</a:t>
                </a:r>
                <a:endParaRPr lang="zh-CN" altLang="en-US" sz="1260" b="1" dirty="0"/>
              </a:p>
            </p:txBody>
          </p:sp>
          <p:pic>
            <p:nvPicPr>
              <p:cNvPr id="20" name="图片 19">
                <a:extLst>
                  <a:ext uri="{FF2B5EF4-FFF2-40B4-BE49-F238E27FC236}">
                    <a16:creationId xmlns:a16="http://schemas.microsoft.com/office/drawing/2014/main" id="{A5FB55D9-70FD-ADF2-98A0-C367A243239D}"/>
                  </a:ext>
                </a:extLst>
              </p:cNvPr>
              <p:cNvPicPr>
                <a:picLocks noChangeAspect="1"/>
              </p:cNvPicPr>
              <p:nvPr/>
            </p:nvPicPr>
            <p:blipFill>
              <a:blip r:embed="rId3"/>
              <a:stretch>
                <a:fillRect/>
              </a:stretch>
            </p:blipFill>
            <p:spPr>
              <a:xfrm>
                <a:off x="5553268" y="2854631"/>
                <a:ext cx="465906" cy="386702"/>
              </a:xfrm>
              <a:prstGeom prst="rect">
                <a:avLst/>
              </a:prstGeom>
            </p:spPr>
          </p:pic>
          <p:cxnSp>
            <p:nvCxnSpPr>
              <p:cNvPr id="21" name="直线连接符 20">
                <a:extLst>
                  <a:ext uri="{FF2B5EF4-FFF2-40B4-BE49-F238E27FC236}">
                    <a16:creationId xmlns:a16="http://schemas.microsoft.com/office/drawing/2014/main" id="{01777EBC-0531-921B-AF9A-9051A11811C6}"/>
                  </a:ext>
                </a:extLst>
              </p:cNvPr>
              <p:cNvCxnSpPr>
                <a:cxnSpLocks/>
              </p:cNvCxnSpPr>
              <p:nvPr/>
            </p:nvCxnSpPr>
            <p:spPr>
              <a:xfrm>
                <a:off x="6431551" y="4515672"/>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DDBB4AF0-B968-A77B-BB6C-18B7ED09278E}"/>
                  </a:ext>
                </a:extLst>
              </p:cNvPr>
              <p:cNvSpPr txBox="1"/>
              <p:nvPr/>
            </p:nvSpPr>
            <p:spPr>
              <a:xfrm>
                <a:off x="5500363" y="4347829"/>
                <a:ext cx="1224136" cy="379591"/>
              </a:xfrm>
              <a:prstGeom prst="rect">
                <a:avLst/>
              </a:prstGeom>
              <a:noFill/>
            </p:spPr>
            <p:txBody>
              <a:bodyPr wrap="square">
                <a:spAutoFit/>
              </a:bodyPr>
              <a:lstStyle/>
              <a:p>
                <a:r>
                  <a:rPr kumimoji="1" lang="en-US" altLang="zh-CN" sz="1620" dirty="0"/>
                  <a:t>SoC</a:t>
                </a:r>
                <a:endParaRPr lang="zh-CN" altLang="en-US" sz="1620" dirty="0"/>
              </a:p>
            </p:txBody>
          </p:sp>
          <p:sp>
            <p:nvSpPr>
              <p:cNvPr id="23" name="文本框 22">
                <a:extLst>
                  <a:ext uri="{FF2B5EF4-FFF2-40B4-BE49-F238E27FC236}">
                    <a16:creationId xmlns:a16="http://schemas.microsoft.com/office/drawing/2014/main" id="{64E2B13B-3C91-DAED-9DA5-83A5EB51F822}"/>
                  </a:ext>
                </a:extLst>
              </p:cNvPr>
              <p:cNvSpPr txBox="1"/>
              <p:nvPr/>
            </p:nvSpPr>
            <p:spPr>
              <a:xfrm>
                <a:off x="8257055" y="4223454"/>
                <a:ext cx="220799" cy="318036"/>
              </a:xfrm>
              <a:prstGeom prst="rect">
                <a:avLst/>
              </a:prstGeom>
              <a:noFill/>
            </p:spPr>
            <p:txBody>
              <a:bodyPr wrap="square">
                <a:spAutoFit/>
              </a:bodyPr>
              <a:lstStyle/>
              <a:p>
                <a:r>
                  <a:rPr kumimoji="1" lang="en-US" altLang="zh-CN" sz="1260" dirty="0"/>
                  <a:t>V</a:t>
                </a:r>
                <a:endParaRPr lang="zh-CN" altLang="en-US" sz="1260" dirty="0"/>
              </a:p>
            </p:txBody>
          </p:sp>
          <p:cxnSp>
            <p:nvCxnSpPr>
              <p:cNvPr id="24" name="直线连接符 23">
                <a:extLst>
                  <a:ext uri="{FF2B5EF4-FFF2-40B4-BE49-F238E27FC236}">
                    <a16:creationId xmlns:a16="http://schemas.microsoft.com/office/drawing/2014/main" id="{2034FB81-4B96-88AE-E51F-04BD1A9E8623}"/>
                  </a:ext>
                </a:extLst>
              </p:cNvPr>
              <p:cNvCxnSpPr>
                <a:cxnSpLocks/>
              </p:cNvCxnSpPr>
              <p:nvPr/>
            </p:nvCxnSpPr>
            <p:spPr>
              <a:xfrm>
                <a:off x="6620681" y="2990558"/>
                <a:ext cx="327837" cy="1525114"/>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676C5049-3457-9714-8601-DBE6BA7F7108}"/>
                  </a:ext>
                </a:extLst>
              </p:cNvPr>
              <p:cNvCxnSpPr>
                <a:cxnSpLocks/>
              </p:cNvCxnSpPr>
              <p:nvPr/>
            </p:nvCxnSpPr>
            <p:spPr>
              <a:xfrm>
                <a:off x="6953378" y="4513260"/>
                <a:ext cx="120001" cy="499914"/>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C40964AB-9083-0323-ABE6-F36A2AECE34C}"/>
                  </a:ext>
                </a:extLst>
              </p:cNvPr>
              <p:cNvCxnSpPr>
                <a:cxnSpLocks/>
              </p:cNvCxnSpPr>
              <p:nvPr/>
            </p:nvCxnSpPr>
            <p:spPr>
              <a:xfrm flipH="1">
                <a:off x="7073379" y="4543789"/>
                <a:ext cx="136851" cy="469385"/>
              </a:xfrm>
              <a:prstGeom prst="line">
                <a:avLst/>
              </a:prstGeom>
              <a:ln w="19050">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1B13F139-404C-2F62-9F9E-BCD65ABCB0A4}"/>
                  </a:ext>
                </a:extLst>
              </p:cNvPr>
              <p:cNvCxnSpPr>
                <a:cxnSpLocks/>
              </p:cNvCxnSpPr>
              <p:nvPr/>
            </p:nvCxnSpPr>
            <p:spPr>
              <a:xfrm>
                <a:off x="7991500" y="4513260"/>
                <a:ext cx="120001" cy="499914"/>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A7EA8F2A-04E3-ED2E-D60B-870B7948493F}"/>
                  </a:ext>
                </a:extLst>
              </p:cNvPr>
              <p:cNvCxnSpPr>
                <a:cxnSpLocks/>
              </p:cNvCxnSpPr>
              <p:nvPr/>
            </p:nvCxnSpPr>
            <p:spPr>
              <a:xfrm flipH="1">
                <a:off x="8111501" y="4543789"/>
                <a:ext cx="136851" cy="469385"/>
              </a:xfrm>
              <a:prstGeom prst="line">
                <a:avLst/>
              </a:prstGeom>
              <a:ln w="19050">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3416D821-9C76-128F-FACD-AA8E0F005D0F}"/>
                  </a:ext>
                </a:extLst>
              </p:cNvPr>
              <p:cNvCxnSpPr>
                <a:cxnSpLocks/>
              </p:cNvCxnSpPr>
              <p:nvPr/>
            </p:nvCxnSpPr>
            <p:spPr>
              <a:xfrm flipV="1">
                <a:off x="8253719" y="2995842"/>
                <a:ext cx="327837"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E60B79C6-B115-03E5-E954-B94731CA6D41}"/>
                  </a:ext>
                </a:extLst>
              </p:cNvPr>
              <p:cNvGrpSpPr/>
              <p:nvPr/>
            </p:nvGrpSpPr>
            <p:grpSpPr>
              <a:xfrm>
                <a:off x="6407187" y="3730193"/>
                <a:ext cx="803187" cy="335893"/>
                <a:chOff x="3017999" y="3636394"/>
                <a:chExt cx="803187" cy="335893"/>
              </a:xfrm>
            </p:grpSpPr>
            <p:sp>
              <p:nvSpPr>
                <p:cNvPr id="35" name="矩形 34">
                  <a:extLst>
                    <a:ext uri="{FF2B5EF4-FFF2-40B4-BE49-F238E27FC236}">
                      <a16:creationId xmlns:a16="http://schemas.microsoft.com/office/drawing/2014/main" id="{130693DE-03B2-F716-D19D-EE4DF2C803EF}"/>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6" name="文本框 35">
                  <a:extLst>
                    <a:ext uri="{FF2B5EF4-FFF2-40B4-BE49-F238E27FC236}">
                      <a16:creationId xmlns:a16="http://schemas.microsoft.com/office/drawing/2014/main" id="{7007C05F-FC12-833A-98C9-67C57E523E45}"/>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SEND</a:t>
                  </a:r>
                </a:p>
              </p:txBody>
            </p:sp>
          </p:grpSp>
          <p:grpSp>
            <p:nvGrpSpPr>
              <p:cNvPr id="31" name="组合 30">
                <a:extLst>
                  <a:ext uri="{FF2B5EF4-FFF2-40B4-BE49-F238E27FC236}">
                    <a16:creationId xmlns:a16="http://schemas.microsoft.com/office/drawing/2014/main" id="{2B448519-5929-51FC-915B-6302C6092B93}"/>
                  </a:ext>
                </a:extLst>
              </p:cNvPr>
              <p:cNvGrpSpPr/>
              <p:nvPr/>
            </p:nvGrpSpPr>
            <p:grpSpPr>
              <a:xfrm>
                <a:off x="7930702" y="3708560"/>
                <a:ext cx="803187" cy="335893"/>
                <a:chOff x="3017999" y="3636394"/>
                <a:chExt cx="803187" cy="335893"/>
              </a:xfrm>
            </p:grpSpPr>
            <p:sp>
              <p:nvSpPr>
                <p:cNvPr id="33" name="矩形 32">
                  <a:extLst>
                    <a:ext uri="{FF2B5EF4-FFF2-40B4-BE49-F238E27FC236}">
                      <a16:creationId xmlns:a16="http://schemas.microsoft.com/office/drawing/2014/main" id="{EF9FAE02-42A3-E688-4E49-36886CED7F12}"/>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4" name="文本框 33">
                  <a:extLst>
                    <a:ext uri="{FF2B5EF4-FFF2-40B4-BE49-F238E27FC236}">
                      <a16:creationId xmlns:a16="http://schemas.microsoft.com/office/drawing/2014/main" id="{A1901EAF-A505-F98C-BE09-2C9496D76FBF}"/>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RECV</a:t>
                  </a:r>
                </a:p>
              </p:txBody>
            </p:sp>
          </p:grpSp>
          <p:sp>
            <p:nvSpPr>
              <p:cNvPr id="32" name="矩形 31">
                <a:extLst>
                  <a:ext uri="{FF2B5EF4-FFF2-40B4-BE49-F238E27FC236}">
                    <a16:creationId xmlns:a16="http://schemas.microsoft.com/office/drawing/2014/main" id="{34DB6A78-BA16-269C-13F3-2A273A26CA25}"/>
                  </a:ext>
                </a:extLst>
              </p:cNvPr>
              <p:cNvSpPr/>
              <p:nvPr/>
            </p:nvSpPr>
            <p:spPr>
              <a:xfrm>
                <a:off x="5552521" y="3967173"/>
                <a:ext cx="750868" cy="726574"/>
              </a:xfrm>
              <a:prstGeom prst="rect">
                <a:avLst/>
              </a:prstGeom>
              <a:no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grpSp>
      <p:graphicFrame>
        <p:nvGraphicFramePr>
          <p:cNvPr id="44" name="图表 43">
            <a:extLst>
              <a:ext uri="{FF2B5EF4-FFF2-40B4-BE49-F238E27FC236}">
                <a16:creationId xmlns:a16="http://schemas.microsoft.com/office/drawing/2014/main" id="{334954C6-9368-9033-086D-3528A693BBD0}"/>
              </a:ext>
            </a:extLst>
          </p:cNvPr>
          <p:cNvGraphicFramePr/>
          <p:nvPr/>
        </p:nvGraphicFramePr>
        <p:xfrm>
          <a:off x="460415" y="3272415"/>
          <a:ext cx="3567235" cy="1887613"/>
        </p:xfrm>
        <a:graphic>
          <a:graphicData uri="http://schemas.openxmlformats.org/drawingml/2006/chart">
            <c:chart xmlns:c="http://schemas.openxmlformats.org/drawingml/2006/chart" xmlns:r="http://schemas.openxmlformats.org/officeDocument/2006/relationships" r:id="rId4"/>
          </a:graphicData>
        </a:graphic>
      </p:graphicFrame>
      <p:grpSp>
        <p:nvGrpSpPr>
          <p:cNvPr id="43" name="组合 42">
            <a:extLst>
              <a:ext uri="{FF2B5EF4-FFF2-40B4-BE49-F238E27FC236}">
                <a16:creationId xmlns:a16="http://schemas.microsoft.com/office/drawing/2014/main" id="{3174FEF5-7D69-F850-774D-470195D2B4FD}"/>
              </a:ext>
            </a:extLst>
          </p:cNvPr>
          <p:cNvGrpSpPr/>
          <p:nvPr/>
        </p:nvGrpSpPr>
        <p:grpSpPr>
          <a:xfrm>
            <a:off x="6086206" y="300903"/>
            <a:ext cx="2111036" cy="622398"/>
            <a:chOff x="2490108" y="1319255"/>
            <a:chExt cx="701919" cy="868348"/>
          </a:xfrm>
        </p:grpSpPr>
        <p:sp>
          <p:nvSpPr>
            <p:cNvPr id="45" name="Rectangle 11">
              <a:extLst>
                <a:ext uri="{FF2B5EF4-FFF2-40B4-BE49-F238E27FC236}">
                  <a16:creationId xmlns:a16="http://schemas.microsoft.com/office/drawing/2014/main" id="{DB846372-E1AF-2203-6EE9-E727EA0A0B8D}"/>
                </a:ext>
              </a:extLst>
            </p:cNvPr>
            <p:cNvSpPr/>
            <p:nvPr/>
          </p:nvSpPr>
          <p:spPr>
            <a:xfrm>
              <a:off x="2490108" y="1319255"/>
              <a:ext cx="701919" cy="868348"/>
            </a:xfrm>
            <a:prstGeom prst="rect">
              <a:avLst/>
            </a:prstGeom>
            <a:solidFill>
              <a:srgbClr val="FFFFE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sp>
          <p:nvSpPr>
            <p:cNvPr id="46" name="文本框 45">
              <a:extLst>
                <a:ext uri="{FF2B5EF4-FFF2-40B4-BE49-F238E27FC236}">
                  <a16:creationId xmlns:a16="http://schemas.microsoft.com/office/drawing/2014/main" id="{46A351CD-63AD-256F-E065-45A657F73680}"/>
                </a:ext>
              </a:extLst>
            </p:cNvPr>
            <p:cNvSpPr txBox="1"/>
            <p:nvPr/>
          </p:nvSpPr>
          <p:spPr>
            <a:xfrm>
              <a:off x="2526793" y="1436484"/>
              <a:ext cx="623148" cy="592571"/>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540"/>
                </a:spcBef>
              </a:pPr>
              <a:r>
                <a:rPr kumimoji="1" lang="en-US" altLang="zh-CN" sz="2160" b="1" dirty="0">
                  <a:latin typeface="Lato" panose="020F0502020204030203" pitchFamily="34" charset="0"/>
                  <a:cs typeface="Consolas" panose="020B0609020204030204" pitchFamily="49" charset="0"/>
                </a:rPr>
                <a:t>How to help? </a:t>
              </a:r>
            </a:p>
          </p:txBody>
        </p:sp>
      </p:grpSp>
    </p:spTree>
    <p:extLst>
      <p:ext uri="{BB962C8B-B14F-4D97-AF65-F5344CB8AC3E}">
        <p14:creationId xmlns:p14="http://schemas.microsoft.com/office/powerpoint/2010/main" val="4142211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C7712A-57D5-CBC7-5D9E-083FE4B2B5F6}"/>
              </a:ext>
            </a:extLst>
          </p:cNvPr>
          <p:cNvSpPr>
            <a:spLocks noGrp="1"/>
          </p:cNvSpPr>
          <p:nvPr>
            <p:ph type="title"/>
          </p:nvPr>
        </p:nvSpPr>
        <p:spPr>
          <a:xfrm>
            <a:off x="457200" y="491729"/>
            <a:ext cx="8686800" cy="810398"/>
          </a:xfrm>
        </p:spPr>
        <p:txBody>
          <a:bodyPr>
            <a:normAutofit fontScale="90000"/>
          </a:bodyPr>
          <a:lstStyle/>
          <a:p>
            <a:r>
              <a:rPr kumimoji="1" lang="en-US" altLang="zh-CN" dirty="0"/>
              <a:t>Observation: a single path is not optimal, but concurrency can help!</a:t>
            </a:r>
            <a:endParaRPr kumimoji="1" lang="zh-CN" altLang="en-US" dirty="0"/>
          </a:p>
        </p:txBody>
      </p:sp>
      <p:sp>
        <p:nvSpPr>
          <p:cNvPr id="3" name="内容占位符 2">
            <a:extLst>
              <a:ext uri="{FF2B5EF4-FFF2-40B4-BE49-F238E27FC236}">
                <a16:creationId xmlns:a16="http://schemas.microsoft.com/office/drawing/2014/main" id="{40A937D3-4B33-0939-9D74-BDF42356735D}"/>
              </a:ext>
            </a:extLst>
          </p:cNvPr>
          <p:cNvSpPr>
            <a:spLocks noGrp="1"/>
          </p:cNvSpPr>
          <p:nvPr>
            <p:ph idx="1"/>
          </p:nvPr>
        </p:nvSpPr>
        <p:spPr>
          <a:xfrm>
            <a:off x="457200" y="1212390"/>
            <a:ext cx="8229600" cy="3394472"/>
          </a:xfrm>
        </p:spPr>
        <p:txBody>
          <a:bodyPr/>
          <a:lstStyle/>
          <a:p>
            <a:r>
              <a:rPr kumimoji="1" lang="en-US" altLang="zh-CN" dirty="0"/>
              <a:t>A single alternative does not utilize the full power of </a:t>
            </a:r>
            <a:r>
              <a:rPr kumimoji="1" lang="en-US" altLang="zh-CN" dirty="0" err="1"/>
              <a:t>SmartNIC</a:t>
            </a:r>
            <a:r>
              <a:rPr kumimoji="1" lang="en-US" altLang="zh-CN" dirty="0"/>
              <a:t> </a:t>
            </a:r>
          </a:p>
          <a:p>
            <a:pPr lvl="1"/>
            <a:r>
              <a:rPr kumimoji="1" lang="en-US" altLang="zh-CN" dirty="0"/>
              <a:t>E.g., Bottlenecked by slow SoC–DMA  and SoC in our naïve KVS design </a:t>
            </a:r>
          </a:p>
          <a:p>
            <a:r>
              <a:rPr kumimoji="1" lang="en-US" altLang="zh-CN" dirty="0"/>
              <a:t>Observation: concurrently utilize the </a:t>
            </a:r>
            <a:r>
              <a:rPr kumimoji="1" lang="en-US" altLang="zh-CN" dirty="0" err="1"/>
              <a:t>SmartNIC</a:t>
            </a:r>
            <a:r>
              <a:rPr kumimoji="1" lang="en-US" altLang="zh-CN" dirty="0"/>
              <a:t> power </a:t>
            </a:r>
          </a:p>
          <a:p>
            <a:pPr lvl="1"/>
            <a:r>
              <a:rPr kumimoji="1" lang="en-US" altLang="zh-CN" dirty="0"/>
              <a:t>E.g., we can utilize the unused RNIC!</a:t>
            </a:r>
            <a:endParaRPr kumimoji="1" lang="zh-CN" altLang="en-US" dirty="0"/>
          </a:p>
        </p:txBody>
      </p:sp>
      <p:sp>
        <p:nvSpPr>
          <p:cNvPr id="4" name="灯片编号占位符 3">
            <a:extLst>
              <a:ext uri="{FF2B5EF4-FFF2-40B4-BE49-F238E27FC236}">
                <a16:creationId xmlns:a16="http://schemas.microsoft.com/office/drawing/2014/main" id="{F97CF2F6-23B2-9C34-6116-C0268E5DC143}"/>
              </a:ext>
            </a:extLst>
          </p:cNvPr>
          <p:cNvSpPr>
            <a:spLocks noGrp="1"/>
          </p:cNvSpPr>
          <p:nvPr>
            <p:ph type="sldNum" sz="quarter" idx="12"/>
          </p:nvPr>
        </p:nvSpPr>
        <p:spPr/>
        <p:txBody>
          <a:bodyPr/>
          <a:lstStyle/>
          <a:p>
            <a:fld id="{ADE361C3-C043-4A6E-BDCE-8DA1E7D90A3B}" type="slidenum">
              <a:rPr lang="zh-CN" altLang="en-US" smtClean="0"/>
              <a:pPr/>
              <a:t>167</a:t>
            </a:fld>
            <a:endParaRPr lang="zh-CN" altLang="en-US" dirty="0"/>
          </a:p>
        </p:txBody>
      </p:sp>
      <p:grpSp>
        <p:nvGrpSpPr>
          <p:cNvPr id="5" name="组合 4">
            <a:extLst>
              <a:ext uri="{FF2B5EF4-FFF2-40B4-BE49-F238E27FC236}">
                <a16:creationId xmlns:a16="http://schemas.microsoft.com/office/drawing/2014/main" id="{C0B40BFF-53C5-E297-7321-6B1E512C5895}"/>
              </a:ext>
            </a:extLst>
          </p:cNvPr>
          <p:cNvGrpSpPr/>
          <p:nvPr/>
        </p:nvGrpSpPr>
        <p:grpSpPr>
          <a:xfrm>
            <a:off x="4985560" y="2618877"/>
            <a:ext cx="3764462" cy="2580295"/>
            <a:chOff x="5116458" y="2652339"/>
            <a:chExt cx="4182736" cy="2866994"/>
          </a:xfrm>
        </p:grpSpPr>
        <p:grpSp>
          <p:nvGrpSpPr>
            <p:cNvPr id="6" name="组合 5">
              <a:extLst>
                <a:ext uri="{FF2B5EF4-FFF2-40B4-BE49-F238E27FC236}">
                  <a16:creationId xmlns:a16="http://schemas.microsoft.com/office/drawing/2014/main" id="{D5846816-7E29-E3FB-5EA4-ABE314830CB0}"/>
                </a:ext>
              </a:extLst>
            </p:cNvPr>
            <p:cNvGrpSpPr/>
            <p:nvPr/>
          </p:nvGrpSpPr>
          <p:grpSpPr>
            <a:xfrm>
              <a:off x="7130006" y="4798944"/>
              <a:ext cx="2169188" cy="720389"/>
              <a:chOff x="2016422" y="4386323"/>
              <a:chExt cx="2169188" cy="720389"/>
            </a:xfrm>
          </p:grpSpPr>
          <p:grpSp>
            <p:nvGrpSpPr>
              <p:cNvPr id="37" name="组合 36">
                <a:extLst>
                  <a:ext uri="{FF2B5EF4-FFF2-40B4-BE49-F238E27FC236}">
                    <a16:creationId xmlns:a16="http://schemas.microsoft.com/office/drawing/2014/main" id="{333C6F26-1612-4FA7-6190-A46FCE15DE6C}"/>
                  </a:ext>
                </a:extLst>
              </p:cNvPr>
              <p:cNvGrpSpPr/>
              <p:nvPr/>
            </p:nvGrpSpPr>
            <p:grpSpPr>
              <a:xfrm>
                <a:off x="2016422" y="4386323"/>
                <a:ext cx="2169188" cy="720389"/>
                <a:chOff x="2145997" y="4386323"/>
                <a:chExt cx="2169188" cy="720389"/>
              </a:xfrm>
            </p:grpSpPr>
            <p:sp>
              <p:nvSpPr>
                <p:cNvPr id="39" name="三角形 38">
                  <a:extLst>
                    <a:ext uri="{FF2B5EF4-FFF2-40B4-BE49-F238E27FC236}">
                      <a16:creationId xmlns:a16="http://schemas.microsoft.com/office/drawing/2014/main" id="{D5690423-CCB7-6752-071C-8E428E023479}"/>
                    </a:ext>
                  </a:extLst>
                </p:cNvPr>
                <p:cNvSpPr/>
                <p:nvPr/>
              </p:nvSpPr>
              <p:spPr>
                <a:xfrm>
                  <a:off x="2145997" y="4386323"/>
                  <a:ext cx="432048" cy="374647"/>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0" name="矩形 39">
                  <a:extLst>
                    <a:ext uri="{FF2B5EF4-FFF2-40B4-BE49-F238E27FC236}">
                      <a16:creationId xmlns:a16="http://schemas.microsoft.com/office/drawing/2014/main" id="{9D2FDAF2-6389-2A89-254A-45957807E966}"/>
                    </a:ext>
                  </a:extLst>
                </p:cNvPr>
                <p:cNvSpPr/>
                <p:nvPr/>
              </p:nvSpPr>
              <p:spPr>
                <a:xfrm>
                  <a:off x="3063776" y="4551756"/>
                  <a:ext cx="639341" cy="22522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1" name="文本框 40">
                  <a:extLst>
                    <a:ext uri="{FF2B5EF4-FFF2-40B4-BE49-F238E27FC236}">
                      <a16:creationId xmlns:a16="http://schemas.microsoft.com/office/drawing/2014/main" id="{7B49D078-E51B-DD38-0984-3673D4860B92}"/>
                    </a:ext>
                  </a:extLst>
                </p:cNvPr>
                <p:cNvSpPr txBox="1"/>
                <p:nvPr/>
              </p:nvSpPr>
              <p:spPr>
                <a:xfrm>
                  <a:off x="2288835" y="4788676"/>
                  <a:ext cx="1224136" cy="318035"/>
                </a:xfrm>
                <a:prstGeom prst="rect">
                  <a:avLst/>
                </a:prstGeom>
                <a:noFill/>
              </p:spPr>
              <p:txBody>
                <a:bodyPr wrap="square">
                  <a:spAutoFit/>
                </a:bodyPr>
                <a:lstStyle/>
                <a:p>
                  <a:r>
                    <a:rPr kumimoji="1" lang="en-US" altLang="zh-CN" sz="1260" dirty="0"/>
                    <a:t>Index</a:t>
                  </a:r>
                  <a:endParaRPr lang="zh-CN" altLang="en-US" sz="1260" dirty="0"/>
                </a:p>
              </p:txBody>
            </p:sp>
            <p:sp>
              <p:nvSpPr>
                <p:cNvPr id="42" name="文本框 41">
                  <a:extLst>
                    <a:ext uri="{FF2B5EF4-FFF2-40B4-BE49-F238E27FC236}">
                      <a16:creationId xmlns:a16="http://schemas.microsoft.com/office/drawing/2014/main" id="{12DD959D-B46D-2E96-F26E-D714B2CCB8DE}"/>
                    </a:ext>
                  </a:extLst>
                </p:cNvPr>
                <p:cNvSpPr txBox="1"/>
                <p:nvPr/>
              </p:nvSpPr>
              <p:spPr>
                <a:xfrm>
                  <a:off x="3091049" y="4788676"/>
                  <a:ext cx="1224136" cy="318036"/>
                </a:xfrm>
                <a:prstGeom prst="rect">
                  <a:avLst/>
                </a:prstGeom>
                <a:noFill/>
              </p:spPr>
              <p:txBody>
                <a:bodyPr wrap="square">
                  <a:spAutoFit/>
                </a:bodyPr>
                <a:lstStyle/>
                <a:p>
                  <a:r>
                    <a:rPr kumimoji="1" lang="en-US" altLang="zh-CN" sz="1260" dirty="0"/>
                    <a:t>Values</a:t>
                  </a:r>
                  <a:endParaRPr lang="zh-CN" altLang="en-US" sz="1260" dirty="0"/>
                </a:p>
              </p:txBody>
            </p:sp>
          </p:grpSp>
          <p:sp>
            <p:nvSpPr>
              <p:cNvPr id="38" name="任意形状 37">
                <a:extLst>
                  <a:ext uri="{FF2B5EF4-FFF2-40B4-BE49-F238E27FC236}">
                    <a16:creationId xmlns:a16="http://schemas.microsoft.com/office/drawing/2014/main" id="{BA933AB5-C014-4C8B-D6DF-A670F6541C03}"/>
                  </a:ext>
                </a:extLst>
              </p:cNvPr>
              <p:cNvSpPr/>
              <p:nvPr/>
            </p:nvSpPr>
            <p:spPr>
              <a:xfrm>
                <a:off x="2398612" y="4506799"/>
                <a:ext cx="813420" cy="187509"/>
              </a:xfrm>
              <a:custGeom>
                <a:avLst/>
                <a:gdLst>
                  <a:gd name="connsiteX0" fmla="*/ 0 w 652311"/>
                  <a:gd name="connsiteY0" fmla="*/ 123443 h 187509"/>
                  <a:gd name="connsiteX1" fmla="*/ 227144 w 652311"/>
                  <a:gd name="connsiteY1" fmla="*/ 1135 h 187509"/>
                  <a:gd name="connsiteX2" fmla="*/ 652311 w 652311"/>
                  <a:gd name="connsiteY2" fmla="*/ 187509 h 187509"/>
                </a:gdLst>
                <a:ahLst/>
                <a:cxnLst>
                  <a:cxn ang="0">
                    <a:pos x="connsiteX0" y="connsiteY0"/>
                  </a:cxn>
                  <a:cxn ang="0">
                    <a:pos x="connsiteX1" y="connsiteY1"/>
                  </a:cxn>
                  <a:cxn ang="0">
                    <a:pos x="connsiteX2" y="connsiteY2"/>
                  </a:cxn>
                </a:cxnLst>
                <a:rect l="l" t="t" r="r" b="b"/>
                <a:pathLst>
                  <a:path w="652311" h="187509">
                    <a:moveTo>
                      <a:pt x="0" y="123443"/>
                    </a:moveTo>
                    <a:cubicBezTo>
                      <a:pt x="59213" y="56950"/>
                      <a:pt x="118426" y="-9543"/>
                      <a:pt x="227144" y="1135"/>
                    </a:cubicBezTo>
                    <a:cubicBezTo>
                      <a:pt x="335862" y="11813"/>
                      <a:pt x="494086" y="99661"/>
                      <a:pt x="652311" y="187509"/>
                    </a:cubicBezTo>
                  </a:path>
                </a:pathLst>
              </a:custGeom>
              <a:noFill/>
              <a:ln w="1016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grpSp>
          <p:nvGrpSpPr>
            <p:cNvPr id="7" name="组合 6">
              <a:extLst>
                <a:ext uri="{FF2B5EF4-FFF2-40B4-BE49-F238E27FC236}">
                  <a16:creationId xmlns:a16="http://schemas.microsoft.com/office/drawing/2014/main" id="{8FD57DF2-E621-ACF2-5382-3F13BA621C39}"/>
                </a:ext>
              </a:extLst>
            </p:cNvPr>
            <p:cNvGrpSpPr/>
            <p:nvPr/>
          </p:nvGrpSpPr>
          <p:grpSpPr>
            <a:xfrm>
              <a:off x="5116458" y="2652339"/>
              <a:ext cx="4101242" cy="2841134"/>
              <a:chOff x="5116458" y="2652339"/>
              <a:chExt cx="4101242" cy="2841134"/>
            </a:xfrm>
          </p:grpSpPr>
          <p:cxnSp>
            <p:nvCxnSpPr>
              <p:cNvPr id="8" name="直线连接符 7">
                <a:extLst>
                  <a:ext uri="{FF2B5EF4-FFF2-40B4-BE49-F238E27FC236}">
                    <a16:creationId xmlns:a16="http://schemas.microsoft.com/office/drawing/2014/main" id="{DCBB9A7B-6F32-F459-911C-7340DB8249F4}"/>
                  </a:ext>
                </a:extLst>
              </p:cNvPr>
              <p:cNvCxnSpPr>
                <a:cxnSpLocks/>
              </p:cNvCxnSpPr>
              <p:nvPr/>
            </p:nvCxnSpPr>
            <p:spPr>
              <a:xfrm>
                <a:off x="6438197" y="2992593"/>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1A2A890B-7571-8CED-9349-81A7A8C132FF}"/>
                  </a:ext>
                </a:extLst>
              </p:cNvPr>
              <p:cNvSpPr txBox="1"/>
              <p:nvPr/>
            </p:nvSpPr>
            <p:spPr>
              <a:xfrm rot="16200000">
                <a:off x="4802198" y="3054007"/>
                <a:ext cx="1008112" cy="379591"/>
              </a:xfrm>
              <a:prstGeom prst="rect">
                <a:avLst/>
              </a:prstGeom>
              <a:noFill/>
            </p:spPr>
            <p:txBody>
              <a:bodyPr wrap="square">
                <a:spAutoFit/>
              </a:bodyPr>
              <a:lstStyle/>
              <a:p>
                <a:r>
                  <a:rPr kumimoji="1" lang="en-US" altLang="zh-CN" sz="1620" b="1" u="sng" dirty="0"/>
                  <a:t>Client</a:t>
                </a:r>
                <a:endParaRPr lang="zh-CN" altLang="en-US" sz="1620" b="1" u="sng" dirty="0"/>
              </a:p>
            </p:txBody>
          </p:sp>
          <p:cxnSp>
            <p:nvCxnSpPr>
              <p:cNvPr id="10" name="直线连接符 9">
                <a:extLst>
                  <a:ext uri="{FF2B5EF4-FFF2-40B4-BE49-F238E27FC236}">
                    <a16:creationId xmlns:a16="http://schemas.microsoft.com/office/drawing/2014/main" id="{5F0BC217-AFB2-C873-66D5-0CF59CB40846}"/>
                  </a:ext>
                </a:extLst>
              </p:cNvPr>
              <p:cNvCxnSpPr>
                <a:cxnSpLocks/>
              </p:cNvCxnSpPr>
              <p:nvPr/>
            </p:nvCxnSpPr>
            <p:spPr>
              <a:xfrm>
                <a:off x="6438197" y="3587070"/>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352BE1FB-8054-7FF0-E664-03C9A334E44C}"/>
                  </a:ext>
                </a:extLst>
              </p:cNvPr>
              <p:cNvSpPr txBox="1"/>
              <p:nvPr/>
            </p:nvSpPr>
            <p:spPr>
              <a:xfrm>
                <a:off x="5507293" y="3378493"/>
                <a:ext cx="1224136" cy="379591"/>
              </a:xfrm>
              <a:prstGeom prst="rect">
                <a:avLst/>
              </a:prstGeom>
              <a:noFill/>
            </p:spPr>
            <p:txBody>
              <a:bodyPr wrap="square">
                <a:spAutoFit/>
              </a:bodyPr>
              <a:lstStyle/>
              <a:p>
                <a:r>
                  <a:rPr kumimoji="1" lang="en-US" altLang="zh-CN" sz="1620" dirty="0"/>
                  <a:t>RNIC</a:t>
                </a:r>
                <a:endParaRPr lang="zh-CN" altLang="en-US" sz="1620" dirty="0"/>
              </a:p>
            </p:txBody>
          </p:sp>
          <p:cxnSp>
            <p:nvCxnSpPr>
              <p:cNvPr id="12" name="直线连接符 11">
                <a:extLst>
                  <a:ext uri="{FF2B5EF4-FFF2-40B4-BE49-F238E27FC236}">
                    <a16:creationId xmlns:a16="http://schemas.microsoft.com/office/drawing/2014/main" id="{11918B44-3B4F-65FF-06E9-71FAACE2C05D}"/>
                  </a:ext>
                </a:extLst>
              </p:cNvPr>
              <p:cNvCxnSpPr>
                <a:cxnSpLocks/>
              </p:cNvCxnSpPr>
              <p:nvPr/>
            </p:nvCxnSpPr>
            <p:spPr>
              <a:xfrm>
                <a:off x="6438197" y="4140285"/>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48953467-3A98-D0B1-DE6A-6E3D427FEB59}"/>
                  </a:ext>
                </a:extLst>
              </p:cNvPr>
              <p:cNvCxnSpPr>
                <a:cxnSpLocks/>
              </p:cNvCxnSpPr>
              <p:nvPr/>
            </p:nvCxnSpPr>
            <p:spPr>
              <a:xfrm>
                <a:off x="6481700" y="5027213"/>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C9222A3A-D5AF-7DAF-0EBF-199817B70331}"/>
                  </a:ext>
                </a:extLst>
              </p:cNvPr>
              <p:cNvSpPr txBox="1"/>
              <p:nvPr/>
            </p:nvSpPr>
            <p:spPr>
              <a:xfrm rot="16200000">
                <a:off x="4802198" y="4189363"/>
                <a:ext cx="1008112" cy="379591"/>
              </a:xfrm>
              <a:prstGeom prst="rect">
                <a:avLst/>
              </a:prstGeom>
              <a:noFill/>
            </p:spPr>
            <p:txBody>
              <a:bodyPr wrap="square">
                <a:spAutoFit/>
              </a:bodyPr>
              <a:lstStyle/>
              <a:p>
                <a:r>
                  <a:rPr kumimoji="1" lang="en-US" altLang="zh-CN" sz="1620" b="1" u="sng" dirty="0"/>
                  <a:t>Server</a:t>
                </a:r>
                <a:endParaRPr lang="zh-CN" altLang="en-US" sz="1620" b="1" u="sng" dirty="0"/>
              </a:p>
            </p:txBody>
          </p:sp>
          <p:sp>
            <p:nvSpPr>
              <p:cNvPr id="15" name="文本框 14">
                <a:extLst>
                  <a:ext uri="{FF2B5EF4-FFF2-40B4-BE49-F238E27FC236}">
                    <a16:creationId xmlns:a16="http://schemas.microsoft.com/office/drawing/2014/main" id="{74D58A0B-F0DB-9E32-43B5-3A00C7717205}"/>
                  </a:ext>
                </a:extLst>
              </p:cNvPr>
              <p:cNvSpPr txBox="1"/>
              <p:nvPr/>
            </p:nvSpPr>
            <p:spPr>
              <a:xfrm>
                <a:off x="5514435" y="4836883"/>
                <a:ext cx="1407291" cy="656590"/>
              </a:xfrm>
              <a:prstGeom prst="rect">
                <a:avLst/>
              </a:prstGeom>
              <a:solidFill>
                <a:schemeClr val="bg1"/>
              </a:solidFill>
            </p:spPr>
            <p:txBody>
              <a:bodyPr wrap="square">
                <a:spAutoFit/>
              </a:bodyPr>
              <a:lstStyle/>
              <a:p>
                <a:r>
                  <a:rPr kumimoji="1" lang="en-US" altLang="zh-CN" sz="1620" dirty="0"/>
                  <a:t>Host DRAM</a:t>
                </a:r>
                <a:endParaRPr lang="zh-CN" altLang="en-US" sz="1620" dirty="0"/>
              </a:p>
            </p:txBody>
          </p:sp>
          <p:sp>
            <p:nvSpPr>
              <p:cNvPr id="16" name="文本框 15">
                <a:extLst>
                  <a:ext uri="{FF2B5EF4-FFF2-40B4-BE49-F238E27FC236}">
                    <a16:creationId xmlns:a16="http://schemas.microsoft.com/office/drawing/2014/main" id="{5D7EB678-6BB0-9CB0-FBE1-3FDE47946B14}"/>
                  </a:ext>
                </a:extLst>
              </p:cNvPr>
              <p:cNvSpPr txBox="1"/>
              <p:nvPr/>
            </p:nvSpPr>
            <p:spPr>
              <a:xfrm>
                <a:off x="5508853" y="3972833"/>
                <a:ext cx="1224136" cy="379591"/>
              </a:xfrm>
              <a:prstGeom prst="rect">
                <a:avLst/>
              </a:prstGeom>
              <a:noFill/>
            </p:spPr>
            <p:txBody>
              <a:bodyPr wrap="square">
                <a:spAutoFit/>
              </a:bodyPr>
              <a:lstStyle/>
              <a:p>
                <a:r>
                  <a:rPr kumimoji="1" lang="en-US" altLang="zh-CN" sz="1620" dirty="0"/>
                  <a:t>RNIC</a:t>
                </a:r>
                <a:endParaRPr lang="zh-CN" altLang="en-US" sz="1620" dirty="0"/>
              </a:p>
            </p:txBody>
          </p:sp>
          <p:sp>
            <p:nvSpPr>
              <p:cNvPr id="17" name="文本框 16">
                <a:extLst>
                  <a:ext uri="{FF2B5EF4-FFF2-40B4-BE49-F238E27FC236}">
                    <a16:creationId xmlns:a16="http://schemas.microsoft.com/office/drawing/2014/main" id="{92C8EDF5-45A3-8108-2C46-C3C965AF4061}"/>
                  </a:ext>
                </a:extLst>
              </p:cNvPr>
              <p:cNvSpPr txBox="1"/>
              <p:nvPr/>
            </p:nvSpPr>
            <p:spPr>
              <a:xfrm>
                <a:off x="7255671" y="4201592"/>
                <a:ext cx="675031" cy="318036"/>
              </a:xfrm>
              <a:prstGeom prst="rect">
                <a:avLst/>
              </a:prstGeom>
              <a:noFill/>
            </p:spPr>
            <p:txBody>
              <a:bodyPr wrap="square">
                <a:spAutoFit/>
              </a:bodyPr>
              <a:lstStyle/>
              <a:p>
                <a:r>
                  <a:rPr kumimoji="1" lang="en-US" altLang="zh-CN" sz="1260" dirty="0"/>
                  <a:t>Index</a:t>
                </a:r>
                <a:endParaRPr lang="zh-CN" altLang="en-US" sz="1260" dirty="0"/>
              </a:p>
            </p:txBody>
          </p:sp>
          <p:sp>
            <p:nvSpPr>
              <p:cNvPr id="18" name="文本框 17">
                <a:extLst>
                  <a:ext uri="{FF2B5EF4-FFF2-40B4-BE49-F238E27FC236}">
                    <a16:creationId xmlns:a16="http://schemas.microsoft.com/office/drawing/2014/main" id="{2461E82D-387C-D79D-1B49-99ED97C8E4CE}"/>
                  </a:ext>
                </a:extLst>
              </p:cNvPr>
              <p:cNvSpPr txBox="1"/>
              <p:nvPr/>
            </p:nvSpPr>
            <p:spPr>
              <a:xfrm>
                <a:off x="6480472" y="2652339"/>
                <a:ext cx="1224136" cy="318036"/>
              </a:xfrm>
              <a:prstGeom prst="rect">
                <a:avLst/>
              </a:prstGeom>
              <a:noFill/>
            </p:spPr>
            <p:txBody>
              <a:bodyPr wrap="square">
                <a:spAutoFit/>
              </a:bodyPr>
              <a:lstStyle/>
              <a:p>
                <a:r>
                  <a:rPr kumimoji="1" lang="en-US" altLang="zh-CN" sz="1260" b="1" dirty="0"/>
                  <a:t>Get(K)</a:t>
                </a:r>
                <a:endParaRPr lang="zh-CN" altLang="en-US" sz="1260" b="1" dirty="0"/>
              </a:p>
            </p:txBody>
          </p:sp>
          <p:sp>
            <p:nvSpPr>
              <p:cNvPr id="19" name="文本框 18">
                <a:extLst>
                  <a:ext uri="{FF2B5EF4-FFF2-40B4-BE49-F238E27FC236}">
                    <a16:creationId xmlns:a16="http://schemas.microsoft.com/office/drawing/2014/main" id="{3CEDA3A0-E8B9-C4C0-9A69-AD5AEFDF787C}"/>
                  </a:ext>
                </a:extLst>
              </p:cNvPr>
              <p:cNvSpPr txBox="1"/>
              <p:nvPr/>
            </p:nvSpPr>
            <p:spPr>
              <a:xfrm>
                <a:off x="8176368" y="2658136"/>
                <a:ext cx="504033" cy="318036"/>
              </a:xfrm>
              <a:prstGeom prst="rect">
                <a:avLst/>
              </a:prstGeom>
              <a:noFill/>
            </p:spPr>
            <p:txBody>
              <a:bodyPr wrap="square">
                <a:spAutoFit/>
              </a:bodyPr>
              <a:lstStyle/>
              <a:p>
                <a:pPr algn="ctr"/>
                <a:r>
                  <a:rPr kumimoji="1" lang="en-US" altLang="zh-CN" sz="1260" b="1" dirty="0"/>
                  <a:t>V</a:t>
                </a:r>
                <a:endParaRPr lang="zh-CN" altLang="en-US" sz="1260" b="1" dirty="0"/>
              </a:p>
            </p:txBody>
          </p:sp>
          <p:pic>
            <p:nvPicPr>
              <p:cNvPr id="20" name="图片 19">
                <a:extLst>
                  <a:ext uri="{FF2B5EF4-FFF2-40B4-BE49-F238E27FC236}">
                    <a16:creationId xmlns:a16="http://schemas.microsoft.com/office/drawing/2014/main" id="{CFA3C2E5-A555-9414-A2EE-5DE0C58B729F}"/>
                  </a:ext>
                </a:extLst>
              </p:cNvPr>
              <p:cNvPicPr>
                <a:picLocks noChangeAspect="1"/>
              </p:cNvPicPr>
              <p:nvPr/>
            </p:nvPicPr>
            <p:blipFill>
              <a:blip r:embed="rId3"/>
              <a:stretch>
                <a:fillRect/>
              </a:stretch>
            </p:blipFill>
            <p:spPr>
              <a:xfrm>
                <a:off x="5553268" y="2854631"/>
                <a:ext cx="465906" cy="386702"/>
              </a:xfrm>
              <a:prstGeom prst="rect">
                <a:avLst/>
              </a:prstGeom>
            </p:spPr>
          </p:pic>
          <p:cxnSp>
            <p:nvCxnSpPr>
              <p:cNvPr id="21" name="直线连接符 20">
                <a:extLst>
                  <a:ext uri="{FF2B5EF4-FFF2-40B4-BE49-F238E27FC236}">
                    <a16:creationId xmlns:a16="http://schemas.microsoft.com/office/drawing/2014/main" id="{BD5A1610-4152-38EF-5381-030C405588A3}"/>
                  </a:ext>
                </a:extLst>
              </p:cNvPr>
              <p:cNvCxnSpPr>
                <a:cxnSpLocks/>
              </p:cNvCxnSpPr>
              <p:nvPr/>
            </p:nvCxnSpPr>
            <p:spPr>
              <a:xfrm>
                <a:off x="6431551" y="4515672"/>
                <a:ext cx="2736000"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35328071-AD9E-F836-94BD-8196B48F1FF5}"/>
                  </a:ext>
                </a:extLst>
              </p:cNvPr>
              <p:cNvSpPr txBox="1"/>
              <p:nvPr/>
            </p:nvSpPr>
            <p:spPr>
              <a:xfrm>
                <a:off x="5500363" y="4347829"/>
                <a:ext cx="1224136" cy="379591"/>
              </a:xfrm>
              <a:prstGeom prst="rect">
                <a:avLst/>
              </a:prstGeom>
              <a:noFill/>
            </p:spPr>
            <p:txBody>
              <a:bodyPr wrap="square">
                <a:spAutoFit/>
              </a:bodyPr>
              <a:lstStyle/>
              <a:p>
                <a:r>
                  <a:rPr kumimoji="1" lang="en-US" altLang="zh-CN" sz="1620" dirty="0"/>
                  <a:t>SoC</a:t>
                </a:r>
                <a:endParaRPr lang="zh-CN" altLang="en-US" sz="1620" dirty="0"/>
              </a:p>
            </p:txBody>
          </p:sp>
          <p:sp>
            <p:nvSpPr>
              <p:cNvPr id="23" name="文本框 22">
                <a:extLst>
                  <a:ext uri="{FF2B5EF4-FFF2-40B4-BE49-F238E27FC236}">
                    <a16:creationId xmlns:a16="http://schemas.microsoft.com/office/drawing/2014/main" id="{608F81E9-20F3-530C-C78C-B425032EC89E}"/>
                  </a:ext>
                </a:extLst>
              </p:cNvPr>
              <p:cNvSpPr txBox="1"/>
              <p:nvPr/>
            </p:nvSpPr>
            <p:spPr>
              <a:xfrm>
                <a:off x="8257055" y="4223454"/>
                <a:ext cx="220799" cy="318036"/>
              </a:xfrm>
              <a:prstGeom prst="rect">
                <a:avLst/>
              </a:prstGeom>
              <a:noFill/>
            </p:spPr>
            <p:txBody>
              <a:bodyPr wrap="square">
                <a:spAutoFit/>
              </a:bodyPr>
              <a:lstStyle/>
              <a:p>
                <a:r>
                  <a:rPr kumimoji="1" lang="en-US" altLang="zh-CN" sz="1260" dirty="0"/>
                  <a:t>V</a:t>
                </a:r>
                <a:endParaRPr lang="zh-CN" altLang="en-US" sz="1260" dirty="0"/>
              </a:p>
            </p:txBody>
          </p:sp>
          <p:cxnSp>
            <p:nvCxnSpPr>
              <p:cNvPr id="24" name="直线连接符 23">
                <a:extLst>
                  <a:ext uri="{FF2B5EF4-FFF2-40B4-BE49-F238E27FC236}">
                    <a16:creationId xmlns:a16="http://schemas.microsoft.com/office/drawing/2014/main" id="{8209129C-A447-746D-31CF-5E027D9B63C1}"/>
                  </a:ext>
                </a:extLst>
              </p:cNvPr>
              <p:cNvCxnSpPr>
                <a:cxnSpLocks/>
              </p:cNvCxnSpPr>
              <p:nvPr/>
            </p:nvCxnSpPr>
            <p:spPr>
              <a:xfrm>
                <a:off x="6620681" y="2990558"/>
                <a:ext cx="327837" cy="1525114"/>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703267BB-B2B0-9DF4-C82D-90797526C2D1}"/>
                  </a:ext>
                </a:extLst>
              </p:cNvPr>
              <p:cNvCxnSpPr>
                <a:cxnSpLocks/>
              </p:cNvCxnSpPr>
              <p:nvPr/>
            </p:nvCxnSpPr>
            <p:spPr>
              <a:xfrm>
                <a:off x="6953378" y="4513260"/>
                <a:ext cx="120001" cy="499914"/>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B9BD35EF-8ADF-1B59-1C31-A09B278508A4}"/>
                  </a:ext>
                </a:extLst>
              </p:cNvPr>
              <p:cNvCxnSpPr>
                <a:cxnSpLocks/>
              </p:cNvCxnSpPr>
              <p:nvPr/>
            </p:nvCxnSpPr>
            <p:spPr>
              <a:xfrm flipH="1">
                <a:off x="7073379" y="4543789"/>
                <a:ext cx="136851" cy="469385"/>
              </a:xfrm>
              <a:prstGeom prst="line">
                <a:avLst/>
              </a:prstGeom>
              <a:ln w="19050">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01578E58-9640-0EDE-B155-425C93A4A1FA}"/>
                  </a:ext>
                </a:extLst>
              </p:cNvPr>
              <p:cNvCxnSpPr>
                <a:cxnSpLocks/>
              </p:cNvCxnSpPr>
              <p:nvPr/>
            </p:nvCxnSpPr>
            <p:spPr>
              <a:xfrm>
                <a:off x="7991500" y="4513260"/>
                <a:ext cx="120001" cy="499914"/>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79C20D8E-3FA5-A328-5EEF-EB1EA6560A05}"/>
                  </a:ext>
                </a:extLst>
              </p:cNvPr>
              <p:cNvCxnSpPr>
                <a:cxnSpLocks/>
              </p:cNvCxnSpPr>
              <p:nvPr/>
            </p:nvCxnSpPr>
            <p:spPr>
              <a:xfrm flipH="1">
                <a:off x="8111501" y="4543789"/>
                <a:ext cx="136851" cy="469385"/>
              </a:xfrm>
              <a:prstGeom prst="line">
                <a:avLst/>
              </a:prstGeom>
              <a:ln w="19050">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E6BBF894-F448-9DF8-468D-908BD76FAAD9}"/>
                  </a:ext>
                </a:extLst>
              </p:cNvPr>
              <p:cNvCxnSpPr>
                <a:cxnSpLocks/>
              </p:cNvCxnSpPr>
              <p:nvPr/>
            </p:nvCxnSpPr>
            <p:spPr>
              <a:xfrm flipV="1">
                <a:off x="8253719" y="2995842"/>
                <a:ext cx="327837"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0" name="组合 29">
                <a:extLst>
                  <a:ext uri="{FF2B5EF4-FFF2-40B4-BE49-F238E27FC236}">
                    <a16:creationId xmlns:a16="http://schemas.microsoft.com/office/drawing/2014/main" id="{6651B928-39AE-B1EA-5495-F4D78F472C08}"/>
                  </a:ext>
                </a:extLst>
              </p:cNvPr>
              <p:cNvGrpSpPr/>
              <p:nvPr/>
            </p:nvGrpSpPr>
            <p:grpSpPr>
              <a:xfrm>
                <a:off x="6407187" y="3730193"/>
                <a:ext cx="803187" cy="335893"/>
                <a:chOff x="3017999" y="3636394"/>
                <a:chExt cx="803187" cy="335893"/>
              </a:xfrm>
            </p:grpSpPr>
            <p:sp>
              <p:nvSpPr>
                <p:cNvPr id="35" name="矩形 34">
                  <a:extLst>
                    <a:ext uri="{FF2B5EF4-FFF2-40B4-BE49-F238E27FC236}">
                      <a16:creationId xmlns:a16="http://schemas.microsoft.com/office/drawing/2014/main" id="{2C2BC347-9C21-5361-C00D-8288B4CB3D3D}"/>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6" name="文本框 35">
                  <a:extLst>
                    <a:ext uri="{FF2B5EF4-FFF2-40B4-BE49-F238E27FC236}">
                      <a16:creationId xmlns:a16="http://schemas.microsoft.com/office/drawing/2014/main" id="{B1E71077-0798-14BC-BFB8-32C13E27C822}"/>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SEND</a:t>
                  </a:r>
                </a:p>
              </p:txBody>
            </p:sp>
          </p:grpSp>
          <p:grpSp>
            <p:nvGrpSpPr>
              <p:cNvPr id="31" name="组合 30">
                <a:extLst>
                  <a:ext uri="{FF2B5EF4-FFF2-40B4-BE49-F238E27FC236}">
                    <a16:creationId xmlns:a16="http://schemas.microsoft.com/office/drawing/2014/main" id="{AA322229-4E59-F7FE-DE38-8606A8DB86F1}"/>
                  </a:ext>
                </a:extLst>
              </p:cNvPr>
              <p:cNvGrpSpPr/>
              <p:nvPr/>
            </p:nvGrpSpPr>
            <p:grpSpPr>
              <a:xfrm>
                <a:off x="7930702" y="3708560"/>
                <a:ext cx="803187" cy="335893"/>
                <a:chOff x="3017999" y="3636394"/>
                <a:chExt cx="803187" cy="335893"/>
              </a:xfrm>
            </p:grpSpPr>
            <p:sp>
              <p:nvSpPr>
                <p:cNvPr id="33" name="矩形 32">
                  <a:extLst>
                    <a:ext uri="{FF2B5EF4-FFF2-40B4-BE49-F238E27FC236}">
                      <a16:creationId xmlns:a16="http://schemas.microsoft.com/office/drawing/2014/main" id="{8082FCBE-D7DF-33C3-7789-FDF01A0C827D}"/>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4" name="文本框 33">
                  <a:extLst>
                    <a:ext uri="{FF2B5EF4-FFF2-40B4-BE49-F238E27FC236}">
                      <a16:creationId xmlns:a16="http://schemas.microsoft.com/office/drawing/2014/main" id="{E7F617D9-ED7F-94F0-7161-7067231DCE8B}"/>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RECV</a:t>
                  </a:r>
                </a:p>
              </p:txBody>
            </p:sp>
          </p:grpSp>
          <p:sp>
            <p:nvSpPr>
              <p:cNvPr id="32" name="矩形 31">
                <a:extLst>
                  <a:ext uri="{FF2B5EF4-FFF2-40B4-BE49-F238E27FC236}">
                    <a16:creationId xmlns:a16="http://schemas.microsoft.com/office/drawing/2014/main" id="{272C665C-790E-A03F-FDEE-CF0AD0E4697D}"/>
                  </a:ext>
                </a:extLst>
              </p:cNvPr>
              <p:cNvSpPr/>
              <p:nvPr/>
            </p:nvSpPr>
            <p:spPr>
              <a:xfrm>
                <a:off x="5552521" y="3967173"/>
                <a:ext cx="750868" cy="726574"/>
              </a:xfrm>
              <a:prstGeom prst="rect">
                <a:avLst/>
              </a:prstGeom>
              <a:no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grpSp>
      <p:graphicFrame>
        <p:nvGraphicFramePr>
          <p:cNvPr id="43" name="图表 42">
            <a:extLst>
              <a:ext uri="{FF2B5EF4-FFF2-40B4-BE49-F238E27FC236}">
                <a16:creationId xmlns:a16="http://schemas.microsoft.com/office/drawing/2014/main" id="{347C9077-4D4E-C769-772C-1260152F839D}"/>
              </a:ext>
            </a:extLst>
          </p:cNvPr>
          <p:cNvGraphicFramePr/>
          <p:nvPr/>
        </p:nvGraphicFramePr>
        <p:xfrm>
          <a:off x="460414" y="3272415"/>
          <a:ext cx="4134956" cy="1887613"/>
        </p:xfrm>
        <a:graphic>
          <a:graphicData uri="http://schemas.openxmlformats.org/drawingml/2006/chart">
            <c:chart xmlns:c="http://schemas.openxmlformats.org/drawingml/2006/chart" xmlns:r="http://schemas.openxmlformats.org/officeDocument/2006/relationships" r:id="rId4"/>
          </a:graphicData>
        </a:graphic>
      </p:graphicFrame>
      <p:sp>
        <p:nvSpPr>
          <p:cNvPr id="45" name="文本框 44">
            <a:extLst>
              <a:ext uri="{FF2B5EF4-FFF2-40B4-BE49-F238E27FC236}">
                <a16:creationId xmlns:a16="http://schemas.microsoft.com/office/drawing/2014/main" id="{2702B3D5-6D82-1C4A-8542-6EBDB3131CC2}"/>
              </a:ext>
            </a:extLst>
          </p:cNvPr>
          <p:cNvSpPr txBox="1"/>
          <p:nvPr/>
        </p:nvSpPr>
        <p:spPr>
          <a:xfrm rot="20772520">
            <a:off x="1539771" y="4805212"/>
            <a:ext cx="1339364" cy="286232"/>
          </a:xfrm>
          <a:prstGeom prst="rect">
            <a:avLst/>
          </a:prstGeom>
          <a:noFill/>
        </p:spPr>
        <p:txBody>
          <a:bodyPr wrap="square">
            <a:spAutoFit/>
          </a:bodyPr>
          <a:lstStyle/>
          <a:p>
            <a:r>
              <a:rPr kumimoji="1" lang="en-US" altLang="zh-CN" sz="1260" dirty="0"/>
              <a:t>RDMA KVS</a:t>
            </a:r>
            <a:endParaRPr lang="zh-CN" altLang="en-US" sz="1260" dirty="0"/>
          </a:p>
        </p:txBody>
      </p:sp>
      <p:sp>
        <p:nvSpPr>
          <p:cNvPr id="46" name="文本框 45">
            <a:extLst>
              <a:ext uri="{FF2B5EF4-FFF2-40B4-BE49-F238E27FC236}">
                <a16:creationId xmlns:a16="http://schemas.microsoft.com/office/drawing/2014/main" id="{0550C1A3-1E2A-C662-4EC0-B1EC6508A762}"/>
              </a:ext>
            </a:extLst>
          </p:cNvPr>
          <p:cNvSpPr txBox="1"/>
          <p:nvPr/>
        </p:nvSpPr>
        <p:spPr>
          <a:xfrm rot="20772520">
            <a:off x="2242915" y="4805212"/>
            <a:ext cx="1339364" cy="286232"/>
          </a:xfrm>
          <a:prstGeom prst="rect">
            <a:avLst/>
          </a:prstGeom>
          <a:noFill/>
        </p:spPr>
        <p:txBody>
          <a:bodyPr wrap="square">
            <a:spAutoFit/>
          </a:bodyPr>
          <a:lstStyle/>
          <a:p>
            <a:r>
              <a:rPr kumimoji="1" lang="en-US" altLang="zh-CN" sz="1260" dirty="0" err="1"/>
              <a:t>SmartNIC</a:t>
            </a:r>
            <a:r>
              <a:rPr kumimoji="1" lang="en-US" altLang="zh-CN" sz="1260" dirty="0"/>
              <a:t> KVS</a:t>
            </a:r>
            <a:endParaRPr lang="zh-CN" altLang="en-US" sz="1260" dirty="0"/>
          </a:p>
        </p:txBody>
      </p:sp>
      <p:sp>
        <p:nvSpPr>
          <p:cNvPr id="47" name="文本框 46">
            <a:extLst>
              <a:ext uri="{FF2B5EF4-FFF2-40B4-BE49-F238E27FC236}">
                <a16:creationId xmlns:a16="http://schemas.microsoft.com/office/drawing/2014/main" id="{A5029AF2-2A69-9301-7EB3-5F960E2126B5}"/>
              </a:ext>
            </a:extLst>
          </p:cNvPr>
          <p:cNvSpPr txBox="1"/>
          <p:nvPr/>
        </p:nvSpPr>
        <p:spPr>
          <a:xfrm rot="20772520">
            <a:off x="3303886" y="4746229"/>
            <a:ext cx="1339364" cy="480131"/>
          </a:xfrm>
          <a:prstGeom prst="rect">
            <a:avLst/>
          </a:prstGeom>
          <a:noFill/>
        </p:spPr>
        <p:txBody>
          <a:bodyPr wrap="square">
            <a:spAutoFit/>
          </a:bodyPr>
          <a:lstStyle/>
          <a:p>
            <a:r>
              <a:rPr kumimoji="1" lang="en-US" altLang="zh-CN" sz="1260" dirty="0" err="1"/>
              <a:t>SmartNIC</a:t>
            </a:r>
            <a:r>
              <a:rPr kumimoji="1" lang="en-US" altLang="zh-CN" sz="1260" dirty="0"/>
              <a:t> KVS</a:t>
            </a:r>
          </a:p>
          <a:p>
            <a:r>
              <a:rPr kumimoji="1" lang="en-US" altLang="zh-CN" sz="1260" dirty="0"/>
              <a:t>+ RDMA</a:t>
            </a:r>
            <a:endParaRPr lang="zh-CN" altLang="en-US" sz="1260" dirty="0"/>
          </a:p>
        </p:txBody>
      </p:sp>
      <p:sp>
        <p:nvSpPr>
          <p:cNvPr id="49" name="矩形 48">
            <a:extLst>
              <a:ext uri="{FF2B5EF4-FFF2-40B4-BE49-F238E27FC236}">
                <a16:creationId xmlns:a16="http://schemas.microsoft.com/office/drawing/2014/main" id="{13575BF7-4063-EB19-0005-52383C9F897C}"/>
              </a:ext>
            </a:extLst>
          </p:cNvPr>
          <p:cNvSpPr/>
          <p:nvPr/>
        </p:nvSpPr>
        <p:spPr>
          <a:xfrm>
            <a:off x="3479760" y="2697541"/>
            <a:ext cx="430920" cy="1909753"/>
          </a:xfrm>
          <a:prstGeom prst="rect">
            <a:avLst/>
          </a:prstGeom>
          <a:solidFill>
            <a:schemeClr val="bg1"/>
          </a:solidFill>
          <a:ln w="127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50" name="直线连接符 49">
            <a:extLst>
              <a:ext uri="{FF2B5EF4-FFF2-40B4-BE49-F238E27FC236}">
                <a16:creationId xmlns:a16="http://schemas.microsoft.com/office/drawing/2014/main" id="{ED9DAAFF-8D28-4298-B434-BF5887A744FA}"/>
              </a:ext>
            </a:extLst>
          </p:cNvPr>
          <p:cNvCxnSpPr>
            <a:cxnSpLocks/>
          </p:cNvCxnSpPr>
          <p:nvPr/>
        </p:nvCxnSpPr>
        <p:spPr>
          <a:xfrm>
            <a:off x="7064955" y="2879769"/>
            <a:ext cx="258049" cy="183474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93581BA7-7D32-1335-A621-5635C47E3DCD}"/>
              </a:ext>
            </a:extLst>
          </p:cNvPr>
          <p:cNvCxnSpPr>
            <a:cxnSpLocks/>
          </p:cNvCxnSpPr>
          <p:nvPr/>
        </p:nvCxnSpPr>
        <p:spPr>
          <a:xfrm flipH="1">
            <a:off x="7336558" y="2955426"/>
            <a:ext cx="191977" cy="1754296"/>
          </a:xfrm>
          <a:prstGeom prst="line">
            <a:avLst/>
          </a:prstGeom>
          <a:ln w="19050">
            <a:solidFill>
              <a:srgbClr val="C00000"/>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41B5A8DC-9E94-94C1-7F4C-5EB94CF6A734}"/>
              </a:ext>
            </a:extLst>
          </p:cNvPr>
          <p:cNvSpPr txBox="1"/>
          <p:nvPr/>
        </p:nvSpPr>
        <p:spPr>
          <a:xfrm>
            <a:off x="2044965" y="3189965"/>
            <a:ext cx="605966" cy="341632"/>
          </a:xfrm>
          <a:prstGeom prst="rect">
            <a:avLst/>
          </a:prstGeom>
          <a:noFill/>
        </p:spPr>
        <p:txBody>
          <a:bodyPr wrap="square">
            <a:spAutoFit/>
          </a:bodyPr>
          <a:lstStyle/>
          <a:p>
            <a:r>
              <a:rPr kumimoji="1" lang="en-US" altLang="zh-CN" sz="1620" dirty="0"/>
              <a:t>54M</a:t>
            </a:r>
            <a:endParaRPr lang="zh-CN" altLang="en-US" sz="1620" dirty="0"/>
          </a:p>
        </p:txBody>
      </p:sp>
      <p:sp>
        <p:nvSpPr>
          <p:cNvPr id="56" name="文本框 55">
            <a:extLst>
              <a:ext uri="{FF2B5EF4-FFF2-40B4-BE49-F238E27FC236}">
                <a16:creationId xmlns:a16="http://schemas.microsoft.com/office/drawing/2014/main" id="{A650D33E-4D05-F55C-BDD3-A863A19A48C8}"/>
              </a:ext>
            </a:extLst>
          </p:cNvPr>
          <p:cNvSpPr txBox="1"/>
          <p:nvPr/>
        </p:nvSpPr>
        <p:spPr>
          <a:xfrm>
            <a:off x="2795071" y="4253004"/>
            <a:ext cx="605966" cy="341632"/>
          </a:xfrm>
          <a:prstGeom prst="rect">
            <a:avLst/>
          </a:prstGeom>
          <a:noFill/>
        </p:spPr>
        <p:txBody>
          <a:bodyPr wrap="square">
            <a:spAutoFit/>
          </a:bodyPr>
          <a:lstStyle/>
          <a:p>
            <a:r>
              <a:rPr kumimoji="1" lang="en-US" altLang="zh-CN" sz="1620" dirty="0"/>
              <a:t>8M</a:t>
            </a:r>
            <a:endParaRPr lang="zh-CN" altLang="en-US" sz="1620" dirty="0"/>
          </a:p>
        </p:txBody>
      </p:sp>
      <p:sp>
        <p:nvSpPr>
          <p:cNvPr id="57" name="文本框 56">
            <a:extLst>
              <a:ext uri="{FF2B5EF4-FFF2-40B4-BE49-F238E27FC236}">
                <a16:creationId xmlns:a16="http://schemas.microsoft.com/office/drawing/2014/main" id="{F84FC9AB-1525-3FA9-4766-07E87C102C1F}"/>
              </a:ext>
            </a:extLst>
          </p:cNvPr>
          <p:cNvSpPr txBox="1"/>
          <p:nvPr/>
        </p:nvSpPr>
        <p:spPr>
          <a:xfrm>
            <a:off x="3340663" y="2727886"/>
            <a:ext cx="748354" cy="341632"/>
          </a:xfrm>
          <a:prstGeom prst="rect">
            <a:avLst/>
          </a:prstGeom>
          <a:solidFill>
            <a:schemeClr val="bg1"/>
          </a:solidFill>
        </p:spPr>
        <p:txBody>
          <a:bodyPr wrap="square">
            <a:spAutoFit/>
          </a:bodyPr>
          <a:lstStyle/>
          <a:p>
            <a:r>
              <a:rPr kumimoji="1" lang="en-US" altLang="zh-CN" sz="1620" dirty="0"/>
              <a:t>127M</a:t>
            </a:r>
            <a:endParaRPr lang="zh-CN" altLang="en-US" sz="1620" dirty="0"/>
          </a:p>
        </p:txBody>
      </p:sp>
    </p:spTree>
    <p:extLst>
      <p:ext uri="{BB962C8B-B14F-4D97-AF65-F5344CB8AC3E}">
        <p14:creationId xmlns:p14="http://schemas.microsoft.com/office/powerpoint/2010/main" val="124568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2"/>
                                        </p:tgtEl>
                                        <p:attrNameLst>
                                          <p:attrName>style.visibility</p:attrName>
                                        </p:attrNameLst>
                                      </p:cBhvr>
                                      <p:to>
                                        <p:strVal val="visible"/>
                                      </p:to>
                                    </p:set>
                                    <p:animEffect transition="in" filter="wipe(down)">
                                      <p:cBhvr>
                                        <p:cTn id="11" dur="500"/>
                                        <p:tgtEl>
                                          <p:spTgt spid="52"/>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49"/>
                                        </p:tgtEl>
                                        <p:attrNameLst>
                                          <p:attrName>style.visibility</p:attrName>
                                        </p:attrNameLst>
                                      </p:cBhvr>
                                      <p:to>
                                        <p:strVal val="visible"/>
                                      </p:to>
                                    </p:set>
                                    <p:animEffect transition="in" filter="wipe(down)">
                                      <p:cBhvr>
                                        <p:cTn id="14" dur="500"/>
                                        <p:tgtEl>
                                          <p:spTgt spid="49"/>
                                        </p:tgtEl>
                                      </p:cBhvr>
                                    </p:animEffect>
                                  </p:childTnLst>
                                </p:cTn>
                              </p:par>
                            </p:childTnLst>
                          </p:cTn>
                        </p:par>
                        <p:par>
                          <p:cTn id="15" fill="hold">
                            <p:stCondLst>
                              <p:cond delay="1000"/>
                            </p:stCondLst>
                            <p:childTnLst>
                              <p:par>
                                <p:cTn id="16" presetID="1" presetClass="entr" presetSubtype="0" fill="hold" grpId="0" nodeType="afterEffect">
                                  <p:stCondLst>
                                    <p:cond delay="0"/>
                                  </p:stCondLst>
                                  <p:childTnLst>
                                    <p:set>
                                      <p:cBhvr>
                                        <p:cTn id="17"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7"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35506D57-B727-5332-CD15-8746CD495F38}"/>
              </a:ext>
            </a:extLst>
          </p:cNvPr>
          <p:cNvGrpSpPr/>
          <p:nvPr/>
        </p:nvGrpSpPr>
        <p:grpSpPr>
          <a:xfrm>
            <a:off x="4792828" y="3464825"/>
            <a:ext cx="4261489" cy="2025827"/>
            <a:chOff x="5884750" y="2232545"/>
            <a:chExt cx="3863998" cy="3368690"/>
          </a:xfrm>
        </p:grpSpPr>
        <p:graphicFrame>
          <p:nvGraphicFramePr>
            <p:cNvPr id="31" name="图表 30">
              <a:extLst>
                <a:ext uri="{FF2B5EF4-FFF2-40B4-BE49-F238E27FC236}">
                  <a16:creationId xmlns:a16="http://schemas.microsoft.com/office/drawing/2014/main" id="{A3CF2EED-4A3E-478A-03DC-65E8D3923805}"/>
                </a:ext>
              </a:extLst>
            </p:cNvPr>
            <p:cNvGraphicFramePr/>
            <p:nvPr/>
          </p:nvGraphicFramePr>
          <p:xfrm>
            <a:off x="5975455" y="2353443"/>
            <a:ext cx="3773293" cy="3247792"/>
          </p:xfrm>
          <a:graphic>
            <a:graphicData uri="http://schemas.openxmlformats.org/drawingml/2006/chart">
              <c:chart xmlns:c="http://schemas.openxmlformats.org/drawingml/2006/chart" xmlns:r="http://schemas.openxmlformats.org/officeDocument/2006/relationships" r:id="rId3"/>
            </a:graphicData>
          </a:graphic>
        </p:graphicFrame>
        <p:sp>
          <p:nvSpPr>
            <p:cNvPr id="32" name="文本框 31">
              <a:extLst>
                <a:ext uri="{FF2B5EF4-FFF2-40B4-BE49-F238E27FC236}">
                  <a16:creationId xmlns:a16="http://schemas.microsoft.com/office/drawing/2014/main" id="{8A9FEA8E-1BF4-106F-2DAD-79D4EB153DB9}"/>
                </a:ext>
              </a:extLst>
            </p:cNvPr>
            <p:cNvSpPr txBox="1"/>
            <p:nvPr/>
          </p:nvSpPr>
          <p:spPr>
            <a:xfrm>
              <a:off x="5884750" y="2232545"/>
              <a:ext cx="2880320" cy="475967"/>
            </a:xfrm>
            <a:prstGeom prst="rect">
              <a:avLst/>
            </a:prstGeom>
            <a:solidFill>
              <a:schemeClr val="bg1"/>
            </a:solidFill>
          </p:spPr>
          <p:txBody>
            <a:bodyPr wrap="square">
              <a:spAutoFit/>
            </a:bodyPr>
            <a:lstStyle/>
            <a:p>
              <a:r>
                <a:rPr kumimoji="1" lang="en-US" altLang="zh-CN" sz="1260" b="1" dirty="0"/>
                <a:t>WRITE 0B </a:t>
              </a:r>
              <a:r>
                <a:rPr kumimoji="1" lang="en-US" altLang="zh-CN" sz="1260" b="1" dirty="0" err="1"/>
                <a:t>Thpt</a:t>
              </a:r>
              <a:r>
                <a:rPr kumimoji="1" lang="en-US" altLang="zh-CN" sz="1260" b="1" dirty="0"/>
                <a:t> (</a:t>
              </a:r>
              <a:r>
                <a:rPr kumimoji="1" lang="en-US" altLang="zh-CN" sz="1260" b="1" dirty="0" err="1"/>
                <a:t>Mreqs</a:t>
              </a:r>
              <a:r>
                <a:rPr kumimoji="1" lang="en-US" altLang="zh-CN" sz="1260" b="1" dirty="0"/>
                <a:t>/sec)</a:t>
              </a:r>
              <a:endParaRPr lang="zh-CN" altLang="en-US" sz="1260" b="1" dirty="0"/>
            </a:p>
          </p:txBody>
        </p:sp>
      </p:grpSp>
      <p:sp>
        <p:nvSpPr>
          <p:cNvPr id="2" name="标题 1">
            <a:extLst>
              <a:ext uri="{FF2B5EF4-FFF2-40B4-BE49-F238E27FC236}">
                <a16:creationId xmlns:a16="http://schemas.microsoft.com/office/drawing/2014/main" id="{597988CA-CF1F-7642-173F-BB8A72135ADE}"/>
              </a:ext>
            </a:extLst>
          </p:cNvPr>
          <p:cNvSpPr>
            <a:spLocks noGrp="1"/>
          </p:cNvSpPr>
          <p:nvPr>
            <p:ph type="title"/>
          </p:nvPr>
        </p:nvSpPr>
        <p:spPr/>
        <p:txBody>
          <a:bodyPr/>
          <a:lstStyle/>
          <a:p>
            <a:r>
              <a:rPr kumimoji="1" lang="en-US" altLang="zh-CN" dirty="0"/>
              <a:t>More findings: concurrent path can better utilize </a:t>
            </a:r>
            <a:r>
              <a:rPr kumimoji="1" lang="en-US" altLang="zh-CN" dirty="0" err="1"/>
              <a:t>SmartNIC</a:t>
            </a:r>
            <a:endParaRPr kumimoji="1" lang="zh-CN" altLang="en-US" dirty="0"/>
          </a:p>
        </p:txBody>
      </p:sp>
      <p:sp>
        <p:nvSpPr>
          <p:cNvPr id="3" name="内容占位符 2">
            <a:extLst>
              <a:ext uri="{FF2B5EF4-FFF2-40B4-BE49-F238E27FC236}">
                <a16:creationId xmlns:a16="http://schemas.microsoft.com/office/drawing/2014/main" id="{68E3B4BF-59A6-F1D2-4F11-E9DA555D1F73}"/>
              </a:ext>
            </a:extLst>
          </p:cNvPr>
          <p:cNvSpPr>
            <a:spLocks noGrp="1"/>
          </p:cNvSpPr>
          <p:nvPr>
            <p:ph idx="1"/>
          </p:nvPr>
        </p:nvSpPr>
        <p:spPr>
          <a:xfrm>
            <a:off x="457200" y="2274235"/>
            <a:ext cx="4827679" cy="1101722"/>
          </a:xfrm>
        </p:spPr>
        <p:txBody>
          <a:bodyPr>
            <a:normAutofit lnSpcReduction="10000"/>
          </a:bodyPr>
          <a:lstStyle/>
          <a:p>
            <a:r>
              <a:rPr kumimoji="1" lang="en-US" altLang="zh-CN" dirty="0"/>
              <a:t>Concurrent usage of Path #1 + Path #2</a:t>
            </a:r>
          </a:p>
          <a:p>
            <a:pPr lvl="1"/>
            <a:r>
              <a:rPr kumimoji="1" lang="en-US" altLang="zh-CN" dirty="0"/>
              <a:t>Observation: </a:t>
            </a:r>
            <a:r>
              <a:rPr kumimoji="1" lang="en-US" altLang="zh-CN" dirty="0" err="1"/>
              <a:t>SmartNIC</a:t>
            </a:r>
            <a:r>
              <a:rPr kumimoji="1" lang="en-US" altLang="zh-CN" dirty="0"/>
              <a:t> seems to reserve NIC cores for different paths </a:t>
            </a:r>
            <a:endParaRPr kumimoji="1" lang="zh-CN" altLang="en-US" dirty="0"/>
          </a:p>
        </p:txBody>
      </p:sp>
      <p:pic>
        <p:nvPicPr>
          <p:cNvPr id="5" name="图片 4">
            <a:extLst>
              <a:ext uri="{FF2B5EF4-FFF2-40B4-BE49-F238E27FC236}">
                <a16:creationId xmlns:a16="http://schemas.microsoft.com/office/drawing/2014/main" id="{6F0AEEDE-A0D4-520B-BABA-6C2018560EBC}"/>
              </a:ext>
            </a:extLst>
          </p:cNvPr>
          <p:cNvPicPr>
            <a:picLocks noChangeAspect="1"/>
          </p:cNvPicPr>
          <p:nvPr/>
        </p:nvPicPr>
        <p:blipFill>
          <a:blip r:embed="rId4">
            <a:alphaModFix amt="27000"/>
          </a:blip>
          <a:stretch>
            <a:fillRect/>
          </a:stretch>
        </p:blipFill>
        <p:spPr>
          <a:xfrm>
            <a:off x="5414494" y="1388009"/>
            <a:ext cx="2916324" cy="1789563"/>
          </a:xfrm>
          <a:prstGeom prst="rect">
            <a:avLst/>
          </a:prstGeom>
        </p:spPr>
      </p:pic>
      <p:cxnSp>
        <p:nvCxnSpPr>
          <p:cNvPr id="6" name="直线箭头连接符 5">
            <a:extLst>
              <a:ext uri="{FF2B5EF4-FFF2-40B4-BE49-F238E27FC236}">
                <a16:creationId xmlns:a16="http://schemas.microsoft.com/office/drawing/2014/main" id="{41672159-E02F-A1E0-D4D1-13493678BF60}"/>
              </a:ext>
            </a:extLst>
          </p:cNvPr>
          <p:cNvCxnSpPr>
            <a:cxnSpLocks/>
          </p:cNvCxnSpPr>
          <p:nvPr/>
        </p:nvCxnSpPr>
        <p:spPr>
          <a:xfrm>
            <a:off x="5530138" y="1853904"/>
            <a:ext cx="1886730" cy="18033"/>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E84A05DB-A55A-B27C-48FE-BA245357F757}"/>
              </a:ext>
            </a:extLst>
          </p:cNvPr>
          <p:cNvGrpSpPr/>
          <p:nvPr/>
        </p:nvGrpSpPr>
        <p:grpSpPr>
          <a:xfrm>
            <a:off x="5834578" y="1694629"/>
            <a:ext cx="918840" cy="327782"/>
            <a:chOff x="3563336" y="5074683"/>
            <a:chExt cx="1020933" cy="364202"/>
          </a:xfrm>
        </p:grpSpPr>
        <p:sp>
          <p:nvSpPr>
            <p:cNvPr id="8" name="矩形 7">
              <a:extLst>
                <a:ext uri="{FF2B5EF4-FFF2-40B4-BE49-F238E27FC236}">
                  <a16:creationId xmlns:a16="http://schemas.microsoft.com/office/drawing/2014/main" id="{75EDDB44-58F5-5124-C760-612544B2314F}"/>
                </a:ext>
              </a:extLst>
            </p:cNvPr>
            <p:cNvSpPr/>
            <p:nvPr/>
          </p:nvSpPr>
          <p:spPr>
            <a:xfrm>
              <a:off x="3639840" y="5128621"/>
              <a:ext cx="864096" cy="24915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 name="文本框 8">
              <a:extLst>
                <a:ext uri="{FF2B5EF4-FFF2-40B4-BE49-F238E27FC236}">
                  <a16:creationId xmlns:a16="http://schemas.microsoft.com/office/drawing/2014/main" id="{33C55303-250A-6F4C-C551-4E39C4D83981}"/>
                </a:ext>
              </a:extLst>
            </p:cNvPr>
            <p:cNvSpPr txBox="1"/>
            <p:nvPr/>
          </p:nvSpPr>
          <p:spPr>
            <a:xfrm>
              <a:off x="3563336" y="5074683"/>
              <a:ext cx="1020933" cy="364202"/>
            </a:xfrm>
            <a:prstGeom prst="rect">
              <a:avLst/>
            </a:prstGeom>
            <a:noFill/>
          </p:spPr>
          <p:txBody>
            <a:bodyPr wrap="square">
              <a:spAutoFit/>
            </a:bodyPr>
            <a:lstStyle/>
            <a:p>
              <a:pPr algn="ctr"/>
              <a:r>
                <a:rPr kumimoji="1" lang="en-US" altLang="zh-CN" sz="1530" b="1" dirty="0">
                  <a:solidFill>
                    <a:srgbClr val="C00000"/>
                  </a:solidFill>
                </a:rPr>
                <a:t>Path #2</a:t>
              </a:r>
              <a:endParaRPr lang="zh-CN" altLang="en-US" sz="1530" b="1" u="sng" dirty="0">
                <a:solidFill>
                  <a:srgbClr val="C00000"/>
                </a:solidFill>
              </a:endParaRPr>
            </a:p>
          </p:txBody>
        </p:sp>
      </p:grpSp>
      <p:cxnSp>
        <p:nvCxnSpPr>
          <p:cNvPr id="10" name="肘形连接符 9">
            <a:extLst>
              <a:ext uri="{FF2B5EF4-FFF2-40B4-BE49-F238E27FC236}">
                <a16:creationId xmlns:a16="http://schemas.microsoft.com/office/drawing/2014/main" id="{1951B12B-9AEF-9F44-9697-023B95CDDE03}"/>
              </a:ext>
            </a:extLst>
          </p:cNvPr>
          <p:cNvCxnSpPr>
            <a:cxnSpLocks/>
          </p:cNvCxnSpPr>
          <p:nvPr/>
        </p:nvCxnSpPr>
        <p:spPr>
          <a:xfrm>
            <a:off x="5511705" y="2196236"/>
            <a:ext cx="1241713" cy="876760"/>
          </a:xfrm>
          <a:prstGeom prst="bentConnector3">
            <a:avLst>
              <a:gd name="adj1" fmla="val 100155"/>
            </a:avLst>
          </a:prstGeom>
          <a:ln w="25400">
            <a:tailEnd type="arrow" w="lg" len="lg"/>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DDA7970D-BDFD-8832-0D9F-A01D08EFB504}"/>
              </a:ext>
            </a:extLst>
          </p:cNvPr>
          <p:cNvGrpSpPr/>
          <p:nvPr/>
        </p:nvGrpSpPr>
        <p:grpSpPr>
          <a:xfrm>
            <a:off x="5834578" y="2024605"/>
            <a:ext cx="918840" cy="327782"/>
            <a:chOff x="3563336" y="5074683"/>
            <a:chExt cx="1020933" cy="364202"/>
          </a:xfrm>
        </p:grpSpPr>
        <p:sp>
          <p:nvSpPr>
            <p:cNvPr id="12" name="矩形 11">
              <a:extLst>
                <a:ext uri="{FF2B5EF4-FFF2-40B4-BE49-F238E27FC236}">
                  <a16:creationId xmlns:a16="http://schemas.microsoft.com/office/drawing/2014/main" id="{658FC5F7-285C-285C-B89A-9BD1B1CCC0C0}"/>
                </a:ext>
              </a:extLst>
            </p:cNvPr>
            <p:cNvSpPr/>
            <p:nvPr/>
          </p:nvSpPr>
          <p:spPr>
            <a:xfrm>
              <a:off x="3639840" y="5128621"/>
              <a:ext cx="864096" cy="24915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3" name="文本框 12">
              <a:extLst>
                <a:ext uri="{FF2B5EF4-FFF2-40B4-BE49-F238E27FC236}">
                  <a16:creationId xmlns:a16="http://schemas.microsoft.com/office/drawing/2014/main" id="{5B86A391-C634-E618-B12A-7E3EB2D09AD0}"/>
                </a:ext>
              </a:extLst>
            </p:cNvPr>
            <p:cNvSpPr txBox="1"/>
            <p:nvPr/>
          </p:nvSpPr>
          <p:spPr>
            <a:xfrm>
              <a:off x="3563336" y="5074683"/>
              <a:ext cx="1020933" cy="364202"/>
            </a:xfrm>
            <a:prstGeom prst="rect">
              <a:avLst/>
            </a:prstGeom>
            <a:noFill/>
          </p:spPr>
          <p:txBody>
            <a:bodyPr wrap="square">
              <a:spAutoFit/>
            </a:bodyPr>
            <a:lstStyle/>
            <a:p>
              <a:pPr algn="ctr"/>
              <a:r>
                <a:rPr kumimoji="1" lang="en-US" altLang="zh-CN" sz="1530" b="1" dirty="0">
                  <a:solidFill>
                    <a:srgbClr val="C00000"/>
                  </a:solidFill>
                </a:rPr>
                <a:t>Path #1</a:t>
              </a:r>
              <a:endParaRPr lang="zh-CN" altLang="en-US" sz="1530" b="1" u="sng" dirty="0">
                <a:solidFill>
                  <a:srgbClr val="C00000"/>
                </a:solidFill>
              </a:endParaRPr>
            </a:p>
          </p:txBody>
        </p:sp>
      </p:grpSp>
      <p:grpSp>
        <p:nvGrpSpPr>
          <p:cNvPr id="24" name="组合 23">
            <a:extLst>
              <a:ext uri="{FF2B5EF4-FFF2-40B4-BE49-F238E27FC236}">
                <a16:creationId xmlns:a16="http://schemas.microsoft.com/office/drawing/2014/main" id="{8CABDC80-4EBA-77C8-AF50-C62686A281D1}"/>
              </a:ext>
            </a:extLst>
          </p:cNvPr>
          <p:cNvGrpSpPr/>
          <p:nvPr/>
        </p:nvGrpSpPr>
        <p:grpSpPr>
          <a:xfrm>
            <a:off x="424590" y="1302128"/>
            <a:ext cx="4601060" cy="722478"/>
            <a:chOff x="2490108" y="1319255"/>
            <a:chExt cx="1529852" cy="1007976"/>
          </a:xfrm>
        </p:grpSpPr>
        <p:sp>
          <p:nvSpPr>
            <p:cNvPr id="25" name="Rectangle 11">
              <a:extLst>
                <a:ext uri="{FF2B5EF4-FFF2-40B4-BE49-F238E27FC236}">
                  <a16:creationId xmlns:a16="http://schemas.microsoft.com/office/drawing/2014/main" id="{BB130225-1A5D-5D1D-36A5-3A32B79A56C3}"/>
                </a:ext>
              </a:extLst>
            </p:cNvPr>
            <p:cNvSpPr/>
            <p:nvPr/>
          </p:nvSpPr>
          <p:spPr>
            <a:xfrm>
              <a:off x="2490108" y="1319255"/>
              <a:ext cx="1529852" cy="1007976"/>
            </a:xfrm>
            <a:prstGeom prst="rect">
              <a:avLst/>
            </a:prstGeom>
            <a:solidFill>
              <a:srgbClr val="FFFFE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dirty="0"/>
            </a:p>
          </p:txBody>
        </p:sp>
        <p:sp>
          <p:nvSpPr>
            <p:cNvPr id="26" name="文本框 25">
              <a:extLst>
                <a:ext uri="{FF2B5EF4-FFF2-40B4-BE49-F238E27FC236}">
                  <a16:creationId xmlns:a16="http://schemas.microsoft.com/office/drawing/2014/main" id="{F3894224-851E-B63D-78D9-5FCD4C1B104F}"/>
                </a:ext>
              </a:extLst>
            </p:cNvPr>
            <p:cNvSpPr txBox="1"/>
            <p:nvPr/>
          </p:nvSpPr>
          <p:spPr>
            <a:xfrm>
              <a:off x="2526793" y="1436484"/>
              <a:ext cx="1471619" cy="824446"/>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spcBef>
                  <a:spcPts val="540"/>
                </a:spcBef>
              </a:pPr>
              <a:r>
                <a:rPr kumimoji="1" lang="en-US" altLang="zh-CN" sz="1620" dirty="0">
                  <a:cs typeface="Consolas" panose="020B0609020204030204" pitchFamily="49" charset="0"/>
                </a:rPr>
                <a:t>Concurrent = some clients issues Path #1 ops, other issues Path #2</a:t>
              </a:r>
            </a:p>
          </p:txBody>
        </p:sp>
      </p:grpSp>
      <p:graphicFrame>
        <p:nvGraphicFramePr>
          <p:cNvPr id="28" name="图表 27">
            <a:extLst>
              <a:ext uri="{FF2B5EF4-FFF2-40B4-BE49-F238E27FC236}">
                <a16:creationId xmlns:a16="http://schemas.microsoft.com/office/drawing/2014/main" id="{AA277360-0733-9413-0BAB-8BBFE2EB8111}"/>
              </a:ext>
            </a:extLst>
          </p:cNvPr>
          <p:cNvGraphicFramePr/>
          <p:nvPr/>
        </p:nvGraphicFramePr>
        <p:xfrm>
          <a:off x="557237" y="3464825"/>
          <a:ext cx="4161453" cy="1953122"/>
        </p:xfrm>
        <a:graphic>
          <a:graphicData uri="http://schemas.openxmlformats.org/drawingml/2006/chart">
            <c:chart xmlns:c="http://schemas.openxmlformats.org/drawingml/2006/chart" xmlns:r="http://schemas.openxmlformats.org/officeDocument/2006/relationships" r:id="rId5"/>
          </a:graphicData>
        </a:graphic>
      </p:graphicFrame>
      <p:sp>
        <p:nvSpPr>
          <p:cNvPr id="29" name="文本框 28">
            <a:extLst>
              <a:ext uri="{FF2B5EF4-FFF2-40B4-BE49-F238E27FC236}">
                <a16:creationId xmlns:a16="http://schemas.microsoft.com/office/drawing/2014/main" id="{CF6E12CF-0B46-F700-E85B-AE576F24279C}"/>
              </a:ext>
            </a:extLst>
          </p:cNvPr>
          <p:cNvSpPr txBox="1"/>
          <p:nvPr/>
        </p:nvSpPr>
        <p:spPr>
          <a:xfrm>
            <a:off x="457200" y="3392120"/>
            <a:ext cx="3176620" cy="286232"/>
          </a:xfrm>
          <a:prstGeom prst="rect">
            <a:avLst/>
          </a:prstGeom>
          <a:solidFill>
            <a:schemeClr val="bg1"/>
          </a:solidFill>
        </p:spPr>
        <p:txBody>
          <a:bodyPr wrap="square">
            <a:spAutoFit/>
          </a:bodyPr>
          <a:lstStyle/>
          <a:p>
            <a:r>
              <a:rPr kumimoji="1" lang="en-US" altLang="zh-CN" sz="1260" b="1" dirty="0"/>
              <a:t>READ 0B </a:t>
            </a:r>
            <a:r>
              <a:rPr kumimoji="1" lang="en-US" altLang="zh-CN" sz="1260" b="1" dirty="0" err="1"/>
              <a:t>Thpt</a:t>
            </a:r>
            <a:r>
              <a:rPr kumimoji="1" lang="en-US" altLang="zh-CN" sz="1260" b="1" dirty="0"/>
              <a:t> (</a:t>
            </a:r>
            <a:r>
              <a:rPr kumimoji="1" lang="en-US" altLang="zh-CN" sz="1260" b="1" dirty="0" err="1"/>
              <a:t>Mreqs</a:t>
            </a:r>
            <a:r>
              <a:rPr kumimoji="1" lang="en-US" altLang="zh-CN" sz="1260" b="1" dirty="0"/>
              <a:t>/sec)</a:t>
            </a:r>
            <a:endParaRPr lang="zh-CN" altLang="en-US" sz="1260" b="1" dirty="0"/>
          </a:p>
        </p:txBody>
      </p:sp>
    </p:spTree>
    <p:extLst>
      <p:ext uri="{BB962C8B-B14F-4D97-AF65-F5344CB8AC3E}">
        <p14:creationId xmlns:p14="http://schemas.microsoft.com/office/powerpoint/2010/main" val="117635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8">
                                            <p:graphicEl>
                                              <a:chart seriesIdx="2" categoryIdx="-4" bldStep="series"/>
                                            </p:graphicEl>
                                          </p:spTgt>
                                        </p:tgtEl>
                                        <p:attrNameLst>
                                          <p:attrName>style.visibility</p:attrName>
                                        </p:attrNameLst>
                                      </p:cBhvr>
                                      <p:to>
                                        <p:strVal val="visible"/>
                                      </p:to>
                                    </p:set>
                                    <p:animEffect transition="in" filter="wipe(left)">
                                      <p:cBhvr>
                                        <p:cTn id="7" dur="1000"/>
                                        <p:tgtEl>
                                          <p:spTgt spid="28">
                                            <p:graphicEl>
                                              <a:chart seriesIdx="2" categoryIdx="-4" bldStep="series"/>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8" grpId="0" uiExpand="1">
        <p:bldSub>
          <a:bldChart bld="series"/>
        </p:bldSub>
      </p:bldGraphic>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7988CA-CF1F-7642-173F-BB8A72135ADE}"/>
              </a:ext>
            </a:extLst>
          </p:cNvPr>
          <p:cNvSpPr>
            <a:spLocks noGrp="1"/>
          </p:cNvSpPr>
          <p:nvPr>
            <p:ph type="title"/>
          </p:nvPr>
        </p:nvSpPr>
        <p:spPr/>
        <p:txBody>
          <a:bodyPr/>
          <a:lstStyle/>
          <a:p>
            <a:r>
              <a:rPr kumimoji="1" lang="en-US" altLang="zh-CN" dirty="0"/>
              <a:t>More findings: concurrent path can better utilize </a:t>
            </a:r>
            <a:r>
              <a:rPr kumimoji="1" lang="en-US" altLang="zh-CN" dirty="0" err="1"/>
              <a:t>SmartNIC</a:t>
            </a:r>
            <a:endParaRPr kumimoji="1" lang="zh-CN" altLang="en-US" dirty="0"/>
          </a:p>
        </p:txBody>
      </p:sp>
      <p:sp>
        <p:nvSpPr>
          <p:cNvPr id="3" name="内容占位符 2">
            <a:extLst>
              <a:ext uri="{FF2B5EF4-FFF2-40B4-BE49-F238E27FC236}">
                <a16:creationId xmlns:a16="http://schemas.microsoft.com/office/drawing/2014/main" id="{68E3B4BF-59A6-F1D2-4F11-E9DA555D1F73}"/>
              </a:ext>
            </a:extLst>
          </p:cNvPr>
          <p:cNvSpPr>
            <a:spLocks noGrp="1"/>
          </p:cNvSpPr>
          <p:nvPr>
            <p:ph idx="1"/>
          </p:nvPr>
        </p:nvSpPr>
        <p:spPr>
          <a:xfrm>
            <a:off x="457200" y="1212390"/>
            <a:ext cx="4827679" cy="1814602"/>
          </a:xfrm>
        </p:spPr>
        <p:txBody>
          <a:bodyPr/>
          <a:lstStyle/>
          <a:p>
            <a:r>
              <a:rPr kumimoji="1" lang="en-US" altLang="zh-CN" dirty="0"/>
              <a:t>Concurrent usage of Path #1 + Path #3</a:t>
            </a:r>
          </a:p>
          <a:p>
            <a:pPr lvl="1"/>
            <a:r>
              <a:rPr kumimoji="1" lang="en-US" altLang="zh-CN" dirty="0"/>
              <a:t>Typically, can achieve a higher bandwidth </a:t>
            </a:r>
          </a:p>
          <a:p>
            <a:r>
              <a:rPr kumimoji="1" lang="en-US" altLang="zh-CN" dirty="0"/>
              <a:t>But, we should take care of interference !</a:t>
            </a:r>
          </a:p>
          <a:p>
            <a:pPr lvl="1"/>
            <a:r>
              <a:rPr kumimoji="1" lang="en-US" altLang="zh-CN" dirty="0"/>
              <a:t>RDMA is not a good primitive for path #3 </a:t>
            </a:r>
            <a:endParaRPr kumimoji="1" lang="zh-CN" altLang="en-US" dirty="0"/>
          </a:p>
        </p:txBody>
      </p:sp>
      <p:sp>
        <p:nvSpPr>
          <p:cNvPr id="4" name="灯片编号占位符 3">
            <a:extLst>
              <a:ext uri="{FF2B5EF4-FFF2-40B4-BE49-F238E27FC236}">
                <a16:creationId xmlns:a16="http://schemas.microsoft.com/office/drawing/2014/main" id="{105C2343-5CF9-D378-05FD-F68A18756C0D}"/>
              </a:ext>
            </a:extLst>
          </p:cNvPr>
          <p:cNvSpPr>
            <a:spLocks noGrp="1"/>
          </p:cNvSpPr>
          <p:nvPr>
            <p:ph type="sldNum" sz="quarter" idx="12"/>
          </p:nvPr>
        </p:nvSpPr>
        <p:spPr/>
        <p:txBody>
          <a:bodyPr/>
          <a:lstStyle/>
          <a:p>
            <a:fld id="{ADE361C3-C043-4A6E-BDCE-8DA1E7D90A3B}" type="slidenum">
              <a:rPr lang="zh-CN" altLang="en-US" smtClean="0"/>
              <a:pPr/>
              <a:t>169</a:t>
            </a:fld>
            <a:endParaRPr lang="zh-CN" altLang="en-US" dirty="0"/>
          </a:p>
        </p:txBody>
      </p:sp>
      <p:pic>
        <p:nvPicPr>
          <p:cNvPr id="5" name="图片 4">
            <a:extLst>
              <a:ext uri="{FF2B5EF4-FFF2-40B4-BE49-F238E27FC236}">
                <a16:creationId xmlns:a16="http://schemas.microsoft.com/office/drawing/2014/main" id="{6F0AEEDE-A0D4-520B-BABA-6C2018560EBC}"/>
              </a:ext>
            </a:extLst>
          </p:cNvPr>
          <p:cNvPicPr>
            <a:picLocks noChangeAspect="1"/>
          </p:cNvPicPr>
          <p:nvPr/>
        </p:nvPicPr>
        <p:blipFill>
          <a:blip r:embed="rId3">
            <a:alphaModFix amt="27000"/>
          </a:blip>
          <a:stretch>
            <a:fillRect/>
          </a:stretch>
        </p:blipFill>
        <p:spPr>
          <a:xfrm>
            <a:off x="5414494" y="1388009"/>
            <a:ext cx="2916324" cy="1789563"/>
          </a:xfrm>
          <a:prstGeom prst="rect">
            <a:avLst/>
          </a:prstGeom>
        </p:spPr>
      </p:pic>
      <p:cxnSp>
        <p:nvCxnSpPr>
          <p:cNvPr id="10" name="肘形连接符 9">
            <a:extLst>
              <a:ext uri="{FF2B5EF4-FFF2-40B4-BE49-F238E27FC236}">
                <a16:creationId xmlns:a16="http://schemas.microsoft.com/office/drawing/2014/main" id="{1951B12B-9AEF-9F44-9697-023B95CDDE03}"/>
              </a:ext>
            </a:extLst>
          </p:cNvPr>
          <p:cNvCxnSpPr>
            <a:cxnSpLocks/>
          </p:cNvCxnSpPr>
          <p:nvPr/>
        </p:nvCxnSpPr>
        <p:spPr>
          <a:xfrm>
            <a:off x="5511705" y="2196236"/>
            <a:ext cx="1241713" cy="876760"/>
          </a:xfrm>
          <a:prstGeom prst="bentConnector3">
            <a:avLst>
              <a:gd name="adj1" fmla="val 100155"/>
            </a:avLst>
          </a:prstGeom>
          <a:ln w="25400">
            <a:tailEnd type="arrow" w="lg" len="lg"/>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DDA7970D-BDFD-8832-0D9F-A01D08EFB504}"/>
              </a:ext>
            </a:extLst>
          </p:cNvPr>
          <p:cNvGrpSpPr/>
          <p:nvPr/>
        </p:nvGrpSpPr>
        <p:grpSpPr>
          <a:xfrm>
            <a:off x="5834578" y="2024605"/>
            <a:ext cx="918840" cy="327782"/>
            <a:chOff x="3563336" y="5074683"/>
            <a:chExt cx="1020933" cy="364202"/>
          </a:xfrm>
        </p:grpSpPr>
        <p:sp>
          <p:nvSpPr>
            <p:cNvPr id="12" name="矩形 11">
              <a:extLst>
                <a:ext uri="{FF2B5EF4-FFF2-40B4-BE49-F238E27FC236}">
                  <a16:creationId xmlns:a16="http://schemas.microsoft.com/office/drawing/2014/main" id="{658FC5F7-285C-285C-B89A-9BD1B1CCC0C0}"/>
                </a:ext>
              </a:extLst>
            </p:cNvPr>
            <p:cNvSpPr/>
            <p:nvPr/>
          </p:nvSpPr>
          <p:spPr>
            <a:xfrm>
              <a:off x="3639840" y="5128621"/>
              <a:ext cx="864096" cy="24915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3" name="文本框 12">
              <a:extLst>
                <a:ext uri="{FF2B5EF4-FFF2-40B4-BE49-F238E27FC236}">
                  <a16:creationId xmlns:a16="http://schemas.microsoft.com/office/drawing/2014/main" id="{5B86A391-C634-E618-B12A-7E3EB2D09AD0}"/>
                </a:ext>
              </a:extLst>
            </p:cNvPr>
            <p:cNvSpPr txBox="1"/>
            <p:nvPr/>
          </p:nvSpPr>
          <p:spPr>
            <a:xfrm>
              <a:off x="3563336" y="5074683"/>
              <a:ext cx="1020933" cy="364202"/>
            </a:xfrm>
            <a:prstGeom prst="rect">
              <a:avLst/>
            </a:prstGeom>
            <a:noFill/>
          </p:spPr>
          <p:txBody>
            <a:bodyPr wrap="square">
              <a:spAutoFit/>
            </a:bodyPr>
            <a:lstStyle/>
            <a:p>
              <a:pPr algn="ctr"/>
              <a:r>
                <a:rPr kumimoji="1" lang="en-US" altLang="zh-CN" sz="1530" b="1" dirty="0">
                  <a:solidFill>
                    <a:srgbClr val="C00000"/>
                  </a:solidFill>
                </a:rPr>
                <a:t>Path #1</a:t>
              </a:r>
              <a:endParaRPr lang="zh-CN" altLang="en-US" sz="1530" b="1" u="sng" dirty="0">
                <a:solidFill>
                  <a:srgbClr val="C00000"/>
                </a:solidFill>
              </a:endParaRPr>
            </a:p>
          </p:txBody>
        </p:sp>
      </p:grpSp>
      <p:cxnSp>
        <p:nvCxnSpPr>
          <p:cNvPr id="14" name="直线连接符 13">
            <a:extLst>
              <a:ext uri="{FF2B5EF4-FFF2-40B4-BE49-F238E27FC236}">
                <a16:creationId xmlns:a16="http://schemas.microsoft.com/office/drawing/2014/main" id="{5FB9E166-E40A-D53B-1993-0175BBF87876}"/>
              </a:ext>
            </a:extLst>
          </p:cNvPr>
          <p:cNvCxnSpPr>
            <a:cxnSpLocks/>
          </p:cNvCxnSpPr>
          <p:nvPr/>
        </p:nvCxnSpPr>
        <p:spPr>
          <a:xfrm>
            <a:off x="6872656" y="2183879"/>
            <a:ext cx="1458162" cy="0"/>
          </a:xfrm>
          <a:prstGeom prst="line">
            <a:avLst/>
          </a:prstGeom>
          <a:ln w="25400">
            <a:solidFill>
              <a:srgbClr val="0432FF"/>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11FD702B-B51B-B2A0-EED6-921C0B6287A5}"/>
              </a:ext>
            </a:extLst>
          </p:cNvPr>
          <p:cNvCxnSpPr>
            <a:cxnSpLocks/>
          </p:cNvCxnSpPr>
          <p:nvPr/>
        </p:nvCxnSpPr>
        <p:spPr>
          <a:xfrm>
            <a:off x="6872656" y="2183879"/>
            <a:ext cx="0" cy="889117"/>
          </a:xfrm>
          <a:prstGeom prst="line">
            <a:avLst/>
          </a:prstGeom>
          <a:ln w="25400">
            <a:solidFill>
              <a:srgbClr val="0432FF"/>
            </a:solidFill>
            <a:tailEnd type="arrow" w="lg" len="lg"/>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378C42A1-EB0D-9459-A85D-E7D9ABA14A0B}"/>
              </a:ext>
            </a:extLst>
          </p:cNvPr>
          <p:cNvGrpSpPr/>
          <p:nvPr/>
        </p:nvGrpSpPr>
        <p:grpSpPr>
          <a:xfrm>
            <a:off x="6773582" y="2028531"/>
            <a:ext cx="1520079" cy="327782"/>
            <a:chOff x="8084305" y="3866427"/>
            <a:chExt cx="1688977" cy="364202"/>
          </a:xfrm>
        </p:grpSpPr>
        <p:sp>
          <p:nvSpPr>
            <p:cNvPr id="17" name="矩形 16">
              <a:extLst>
                <a:ext uri="{FF2B5EF4-FFF2-40B4-BE49-F238E27FC236}">
                  <a16:creationId xmlns:a16="http://schemas.microsoft.com/office/drawing/2014/main" id="{43CEF247-9093-C3E6-0439-AA45124A1C0F}"/>
                </a:ext>
              </a:extLst>
            </p:cNvPr>
            <p:cNvSpPr/>
            <p:nvPr/>
          </p:nvSpPr>
          <p:spPr>
            <a:xfrm>
              <a:off x="8134345" y="3954244"/>
              <a:ext cx="1592938" cy="203708"/>
            </a:xfrm>
            <a:prstGeom prst="rect">
              <a:avLst/>
            </a:prstGeom>
            <a:solidFill>
              <a:schemeClr val="bg1"/>
            </a:solidFill>
            <a:ln w="12700">
              <a:no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6" name="文本框 15">
              <a:extLst>
                <a:ext uri="{FF2B5EF4-FFF2-40B4-BE49-F238E27FC236}">
                  <a16:creationId xmlns:a16="http://schemas.microsoft.com/office/drawing/2014/main" id="{BEBF4A3F-1A49-57C4-0A1E-F264740F31EB}"/>
                </a:ext>
              </a:extLst>
            </p:cNvPr>
            <p:cNvSpPr txBox="1"/>
            <p:nvPr/>
          </p:nvSpPr>
          <p:spPr>
            <a:xfrm>
              <a:off x="8084305" y="3866427"/>
              <a:ext cx="1688977" cy="364202"/>
            </a:xfrm>
            <a:prstGeom prst="rect">
              <a:avLst/>
            </a:prstGeom>
            <a:noFill/>
          </p:spPr>
          <p:txBody>
            <a:bodyPr wrap="square">
              <a:spAutoFit/>
            </a:bodyPr>
            <a:lstStyle/>
            <a:p>
              <a:pPr algn="ctr"/>
              <a:r>
                <a:rPr kumimoji="1" lang="en-US" altLang="zh-CN" sz="1530" b="1" dirty="0">
                  <a:solidFill>
                    <a:srgbClr val="0432FF"/>
                  </a:solidFill>
                </a:rPr>
                <a:t>Path #3* (DMA)</a:t>
              </a:r>
              <a:endParaRPr lang="zh-CN" altLang="en-US" sz="1530" b="1" u="sng" dirty="0">
                <a:solidFill>
                  <a:srgbClr val="0432FF"/>
                </a:solidFill>
              </a:endParaRPr>
            </a:p>
          </p:txBody>
        </p:sp>
      </p:grpSp>
      <p:pic>
        <p:nvPicPr>
          <p:cNvPr id="23" name="图片 22">
            <a:extLst>
              <a:ext uri="{FF2B5EF4-FFF2-40B4-BE49-F238E27FC236}">
                <a16:creationId xmlns:a16="http://schemas.microsoft.com/office/drawing/2014/main" id="{3FAEF39B-D781-6DB0-3D1E-E73D18F994BC}"/>
              </a:ext>
            </a:extLst>
          </p:cNvPr>
          <p:cNvPicPr>
            <a:picLocks noChangeAspect="1"/>
          </p:cNvPicPr>
          <p:nvPr/>
        </p:nvPicPr>
        <p:blipFill>
          <a:blip r:embed="rId3">
            <a:alphaModFix amt="27000"/>
          </a:blip>
          <a:stretch>
            <a:fillRect/>
          </a:stretch>
        </p:blipFill>
        <p:spPr>
          <a:xfrm>
            <a:off x="5414494" y="3336173"/>
            <a:ext cx="2916324" cy="1789563"/>
          </a:xfrm>
          <a:prstGeom prst="rect">
            <a:avLst/>
          </a:prstGeom>
        </p:spPr>
      </p:pic>
      <p:cxnSp>
        <p:nvCxnSpPr>
          <p:cNvPr id="24" name="肘形连接符 23">
            <a:extLst>
              <a:ext uri="{FF2B5EF4-FFF2-40B4-BE49-F238E27FC236}">
                <a16:creationId xmlns:a16="http://schemas.microsoft.com/office/drawing/2014/main" id="{DD93597D-3BE5-E361-EBBD-E64DC26BCEAA}"/>
              </a:ext>
            </a:extLst>
          </p:cNvPr>
          <p:cNvCxnSpPr>
            <a:cxnSpLocks/>
          </p:cNvCxnSpPr>
          <p:nvPr/>
        </p:nvCxnSpPr>
        <p:spPr>
          <a:xfrm>
            <a:off x="5511705" y="4144400"/>
            <a:ext cx="1241713" cy="876760"/>
          </a:xfrm>
          <a:prstGeom prst="bentConnector3">
            <a:avLst>
              <a:gd name="adj1" fmla="val 100155"/>
            </a:avLst>
          </a:prstGeom>
          <a:ln w="25400">
            <a:tailEnd type="arrow" w="lg" len="lg"/>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1C7BED82-8CF5-37F2-7E1B-026246633B29}"/>
              </a:ext>
            </a:extLst>
          </p:cNvPr>
          <p:cNvGrpSpPr/>
          <p:nvPr/>
        </p:nvGrpSpPr>
        <p:grpSpPr>
          <a:xfrm>
            <a:off x="5834578" y="3972769"/>
            <a:ext cx="918840" cy="327782"/>
            <a:chOff x="3563336" y="5074683"/>
            <a:chExt cx="1020933" cy="364202"/>
          </a:xfrm>
        </p:grpSpPr>
        <p:sp>
          <p:nvSpPr>
            <p:cNvPr id="26" name="矩形 25">
              <a:extLst>
                <a:ext uri="{FF2B5EF4-FFF2-40B4-BE49-F238E27FC236}">
                  <a16:creationId xmlns:a16="http://schemas.microsoft.com/office/drawing/2014/main" id="{2EECBF53-27F4-ED31-1EF7-50E2973FFFFA}"/>
                </a:ext>
              </a:extLst>
            </p:cNvPr>
            <p:cNvSpPr/>
            <p:nvPr/>
          </p:nvSpPr>
          <p:spPr>
            <a:xfrm>
              <a:off x="3639840" y="5128621"/>
              <a:ext cx="864096" cy="24915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7" name="文本框 26">
              <a:extLst>
                <a:ext uri="{FF2B5EF4-FFF2-40B4-BE49-F238E27FC236}">
                  <a16:creationId xmlns:a16="http://schemas.microsoft.com/office/drawing/2014/main" id="{56EE1FC8-DBB6-5259-1E10-94D8F695BE8C}"/>
                </a:ext>
              </a:extLst>
            </p:cNvPr>
            <p:cNvSpPr txBox="1"/>
            <p:nvPr/>
          </p:nvSpPr>
          <p:spPr>
            <a:xfrm>
              <a:off x="3563336" y="5074683"/>
              <a:ext cx="1020933" cy="364202"/>
            </a:xfrm>
            <a:prstGeom prst="rect">
              <a:avLst/>
            </a:prstGeom>
            <a:noFill/>
          </p:spPr>
          <p:txBody>
            <a:bodyPr wrap="square">
              <a:spAutoFit/>
            </a:bodyPr>
            <a:lstStyle/>
            <a:p>
              <a:pPr algn="ctr"/>
              <a:r>
                <a:rPr kumimoji="1" lang="en-US" altLang="zh-CN" sz="1530" b="1" dirty="0">
                  <a:solidFill>
                    <a:srgbClr val="C00000"/>
                  </a:solidFill>
                </a:rPr>
                <a:t>Path #1</a:t>
              </a:r>
              <a:endParaRPr lang="zh-CN" altLang="en-US" sz="1530" b="1" u="sng" dirty="0">
                <a:solidFill>
                  <a:srgbClr val="C00000"/>
                </a:solidFill>
              </a:endParaRPr>
            </a:p>
          </p:txBody>
        </p:sp>
      </p:grpSp>
      <p:cxnSp>
        <p:nvCxnSpPr>
          <p:cNvPr id="33" name="直线箭头连接符 32">
            <a:extLst>
              <a:ext uri="{FF2B5EF4-FFF2-40B4-BE49-F238E27FC236}">
                <a16:creationId xmlns:a16="http://schemas.microsoft.com/office/drawing/2014/main" id="{7C1F90C1-60A4-A991-0A3E-2F46CEC3460A}"/>
              </a:ext>
            </a:extLst>
          </p:cNvPr>
          <p:cNvCxnSpPr>
            <a:cxnSpLocks/>
          </p:cNvCxnSpPr>
          <p:nvPr/>
        </p:nvCxnSpPr>
        <p:spPr>
          <a:xfrm flipH="1">
            <a:off x="5834578" y="3972769"/>
            <a:ext cx="1166529"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id="{66B67C7B-4F4C-D979-38DF-99F72B74997B}"/>
              </a:ext>
            </a:extLst>
          </p:cNvPr>
          <p:cNvCxnSpPr>
            <a:cxnSpLocks/>
          </p:cNvCxnSpPr>
          <p:nvPr/>
        </p:nvCxnSpPr>
        <p:spPr>
          <a:xfrm flipV="1">
            <a:off x="5834578" y="3829608"/>
            <a:ext cx="0" cy="143161"/>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119F7AAA-7A08-6CE9-E472-40B1A61A8F92}"/>
              </a:ext>
            </a:extLst>
          </p:cNvPr>
          <p:cNvCxnSpPr>
            <a:cxnSpLocks/>
          </p:cNvCxnSpPr>
          <p:nvPr/>
        </p:nvCxnSpPr>
        <p:spPr>
          <a:xfrm flipV="1">
            <a:off x="7001106" y="3972769"/>
            <a:ext cx="0" cy="1023368"/>
          </a:xfrm>
          <a:prstGeom prst="straightConnector1">
            <a:avLst/>
          </a:prstGeom>
          <a:ln w="25400">
            <a:headEnd type="arrow"/>
            <a:tailEnd type="non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474E180C-3EE0-A7C6-DC8D-206C8AF820F8}"/>
              </a:ext>
            </a:extLst>
          </p:cNvPr>
          <p:cNvCxnSpPr>
            <a:cxnSpLocks/>
          </p:cNvCxnSpPr>
          <p:nvPr/>
        </p:nvCxnSpPr>
        <p:spPr>
          <a:xfrm flipH="1">
            <a:off x="5834578" y="3829608"/>
            <a:ext cx="2602360" cy="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grpSp>
        <p:nvGrpSpPr>
          <p:cNvPr id="39" name="组合 38">
            <a:extLst>
              <a:ext uri="{FF2B5EF4-FFF2-40B4-BE49-F238E27FC236}">
                <a16:creationId xmlns:a16="http://schemas.microsoft.com/office/drawing/2014/main" id="{6E0D2CD6-ADD5-34A8-8DB0-34DD5E14F8C9}"/>
              </a:ext>
            </a:extLst>
          </p:cNvPr>
          <p:cNvGrpSpPr/>
          <p:nvPr/>
        </p:nvGrpSpPr>
        <p:grpSpPr>
          <a:xfrm>
            <a:off x="6612145" y="3618021"/>
            <a:ext cx="1842956" cy="327782"/>
            <a:chOff x="8125583" y="3875794"/>
            <a:chExt cx="1601700" cy="364202"/>
          </a:xfrm>
        </p:grpSpPr>
        <p:sp>
          <p:nvSpPr>
            <p:cNvPr id="40" name="矩形 39">
              <a:extLst>
                <a:ext uri="{FF2B5EF4-FFF2-40B4-BE49-F238E27FC236}">
                  <a16:creationId xmlns:a16="http://schemas.microsoft.com/office/drawing/2014/main" id="{B6A4249C-55B6-A2A7-13BB-3D3D9403BE13}"/>
                </a:ext>
              </a:extLst>
            </p:cNvPr>
            <p:cNvSpPr/>
            <p:nvPr/>
          </p:nvSpPr>
          <p:spPr>
            <a:xfrm>
              <a:off x="8134345" y="3954244"/>
              <a:ext cx="1592938" cy="203708"/>
            </a:xfrm>
            <a:prstGeom prst="rect">
              <a:avLst/>
            </a:prstGeom>
            <a:solidFill>
              <a:schemeClr val="bg1"/>
            </a:solidFill>
            <a:ln w="12700">
              <a:no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1" name="文本框 40">
              <a:extLst>
                <a:ext uri="{FF2B5EF4-FFF2-40B4-BE49-F238E27FC236}">
                  <a16:creationId xmlns:a16="http://schemas.microsoft.com/office/drawing/2014/main" id="{DBE3D921-F285-8995-817F-F55E72E4045F}"/>
                </a:ext>
              </a:extLst>
            </p:cNvPr>
            <p:cNvSpPr txBox="1"/>
            <p:nvPr/>
          </p:nvSpPr>
          <p:spPr>
            <a:xfrm>
              <a:off x="8125583" y="3875794"/>
              <a:ext cx="1601700" cy="364202"/>
            </a:xfrm>
            <a:prstGeom prst="rect">
              <a:avLst/>
            </a:prstGeom>
            <a:noFill/>
          </p:spPr>
          <p:txBody>
            <a:bodyPr wrap="square">
              <a:spAutoFit/>
            </a:bodyPr>
            <a:lstStyle/>
            <a:p>
              <a:pPr algn="ctr"/>
              <a:r>
                <a:rPr kumimoji="1" lang="en-US" altLang="zh-CN" sz="1530" b="1" dirty="0">
                  <a:solidFill>
                    <a:srgbClr val="C00000"/>
                  </a:solidFill>
                </a:rPr>
                <a:t>Path #3 (RDMA)</a:t>
              </a:r>
              <a:endParaRPr lang="zh-CN" altLang="en-US" sz="1530" b="1" u="sng" dirty="0">
                <a:solidFill>
                  <a:srgbClr val="C00000"/>
                </a:solidFill>
              </a:endParaRPr>
            </a:p>
          </p:txBody>
        </p:sp>
      </p:grpSp>
      <p:sp>
        <p:nvSpPr>
          <p:cNvPr id="42" name="椭圆 41">
            <a:extLst>
              <a:ext uri="{FF2B5EF4-FFF2-40B4-BE49-F238E27FC236}">
                <a16:creationId xmlns:a16="http://schemas.microsoft.com/office/drawing/2014/main" id="{3A1EB085-5417-2BD4-5C10-15DBD00EA3ED}"/>
              </a:ext>
            </a:extLst>
          </p:cNvPr>
          <p:cNvSpPr/>
          <p:nvPr/>
        </p:nvSpPr>
        <p:spPr>
          <a:xfrm>
            <a:off x="5585750" y="3710196"/>
            <a:ext cx="620805" cy="525145"/>
          </a:xfrm>
          <a:prstGeom prst="ellipse">
            <a:avLst/>
          </a:prstGeom>
          <a:noFill/>
          <a:ln w="127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aphicFrame>
        <p:nvGraphicFramePr>
          <p:cNvPr id="45" name="图表 44">
            <a:extLst>
              <a:ext uri="{FF2B5EF4-FFF2-40B4-BE49-F238E27FC236}">
                <a16:creationId xmlns:a16="http://schemas.microsoft.com/office/drawing/2014/main" id="{785EFD99-03E8-562D-D0B1-68E401563537}"/>
              </a:ext>
            </a:extLst>
          </p:cNvPr>
          <p:cNvGraphicFramePr/>
          <p:nvPr/>
        </p:nvGraphicFramePr>
        <p:xfrm>
          <a:off x="26427" y="3108525"/>
          <a:ext cx="4980337" cy="1887613"/>
        </p:xfrm>
        <a:graphic>
          <a:graphicData uri="http://schemas.openxmlformats.org/drawingml/2006/chart">
            <c:chart xmlns:c="http://schemas.openxmlformats.org/drawingml/2006/chart" xmlns:r="http://schemas.openxmlformats.org/officeDocument/2006/relationships" r:id="rId4"/>
          </a:graphicData>
        </a:graphic>
      </p:graphicFrame>
      <p:sp>
        <p:nvSpPr>
          <p:cNvPr id="46" name="文本框 45">
            <a:extLst>
              <a:ext uri="{FF2B5EF4-FFF2-40B4-BE49-F238E27FC236}">
                <a16:creationId xmlns:a16="http://schemas.microsoft.com/office/drawing/2014/main" id="{C6F95C48-158B-6001-A2BC-D6C0212F61E4}"/>
              </a:ext>
            </a:extLst>
          </p:cNvPr>
          <p:cNvSpPr txBox="1"/>
          <p:nvPr/>
        </p:nvSpPr>
        <p:spPr>
          <a:xfrm rot="20772520">
            <a:off x="1364965" y="4558871"/>
            <a:ext cx="1339364" cy="286232"/>
          </a:xfrm>
          <a:prstGeom prst="rect">
            <a:avLst/>
          </a:prstGeom>
          <a:noFill/>
        </p:spPr>
        <p:txBody>
          <a:bodyPr wrap="square">
            <a:spAutoFit/>
          </a:bodyPr>
          <a:lstStyle/>
          <a:p>
            <a:r>
              <a:rPr kumimoji="1" lang="en-US" altLang="zh-CN" sz="1260" dirty="0"/>
              <a:t>Path 1</a:t>
            </a:r>
            <a:endParaRPr lang="zh-CN" altLang="en-US" sz="1260" dirty="0"/>
          </a:p>
        </p:txBody>
      </p:sp>
      <p:sp>
        <p:nvSpPr>
          <p:cNvPr id="47" name="文本框 46">
            <a:extLst>
              <a:ext uri="{FF2B5EF4-FFF2-40B4-BE49-F238E27FC236}">
                <a16:creationId xmlns:a16="http://schemas.microsoft.com/office/drawing/2014/main" id="{6CD83912-C508-F50C-7E68-2164EF4EF931}"/>
              </a:ext>
            </a:extLst>
          </p:cNvPr>
          <p:cNvSpPr txBox="1"/>
          <p:nvPr/>
        </p:nvSpPr>
        <p:spPr>
          <a:xfrm rot="20772520">
            <a:off x="1877723" y="4579374"/>
            <a:ext cx="1339364" cy="286232"/>
          </a:xfrm>
          <a:prstGeom prst="rect">
            <a:avLst/>
          </a:prstGeom>
          <a:noFill/>
        </p:spPr>
        <p:txBody>
          <a:bodyPr wrap="square">
            <a:spAutoFit/>
          </a:bodyPr>
          <a:lstStyle/>
          <a:p>
            <a:r>
              <a:rPr kumimoji="1" lang="en-US" altLang="zh-CN" sz="1260" dirty="0"/>
              <a:t>Path 2</a:t>
            </a:r>
            <a:endParaRPr lang="zh-CN" altLang="en-US" sz="1260" dirty="0"/>
          </a:p>
        </p:txBody>
      </p:sp>
      <p:sp>
        <p:nvSpPr>
          <p:cNvPr id="48" name="文本框 47">
            <a:extLst>
              <a:ext uri="{FF2B5EF4-FFF2-40B4-BE49-F238E27FC236}">
                <a16:creationId xmlns:a16="http://schemas.microsoft.com/office/drawing/2014/main" id="{201D9DB3-8C2D-88CB-F10E-974955E3C174}"/>
              </a:ext>
            </a:extLst>
          </p:cNvPr>
          <p:cNvSpPr txBox="1"/>
          <p:nvPr/>
        </p:nvSpPr>
        <p:spPr>
          <a:xfrm rot="20772520">
            <a:off x="2437027" y="4579374"/>
            <a:ext cx="1339364" cy="286232"/>
          </a:xfrm>
          <a:prstGeom prst="rect">
            <a:avLst/>
          </a:prstGeom>
          <a:noFill/>
        </p:spPr>
        <p:txBody>
          <a:bodyPr wrap="square">
            <a:spAutoFit/>
          </a:bodyPr>
          <a:lstStyle/>
          <a:p>
            <a:r>
              <a:rPr kumimoji="1" lang="en-US" altLang="zh-CN" sz="1260" dirty="0"/>
              <a:t>Path 3</a:t>
            </a:r>
            <a:endParaRPr lang="zh-CN" altLang="en-US" sz="1260" dirty="0"/>
          </a:p>
        </p:txBody>
      </p:sp>
      <p:sp>
        <p:nvSpPr>
          <p:cNvPr id="49" name="文本框 48">
            <a:extLst>
              <a:ext uri="{FF2B5EF4-FFF2-40B4-BE49-F238E27FC236}">
                <a16:creationId xmlns:a16="http://schemas.microsoft.com/office/drawing/2014/main" id="{4F6D435B-D55F-EB8B-3A03-91723B68C194}"/>
              </a:ext>
            </a:extLst>
          </p:cNvPr>
          <p:cNvSpPr txBox="1"/>
          <p:nvPr/>
        </p:nvSpPr>
        <p:spPr>
          <a:xfrm rot="20772520">
            <a:off x="2914089" y="4599344"/>
            <a:ext cx="1339364" cy="286232"/>
          </a:xfrm>
          <a:prstGeom prst="rect">
            <a:avLst/>
          </a:prstGeom>
          <a:noFill/>
        </p:spPr>
        <p:txBody>
          <a:bodyPr wrap="square">
            <a:spAutoFit/>
          </a:bodyPr>
          <a:lstStyle/>
          <a:p>
            <a:r>
              <a:rPr kumimoji="1" lang="en-US" altLang="zh-CN" sz="1260" dirty="0"/>
              <a:t>Path 3*</a:t>
            </a:r>
            <a:endParaRPr lang="zh-CN" altLang="en-US" sz="1260" dirty="0"/>
          </a:p>
        </p:txBody>
      </p:sp>
      <p:sp>
        <p:nvSpPr>
          <p:cNvPr id="50" name="文本框 49">
            <a:extLst>
              <a:ext uri="{FF2B5EF4-FFF2-40B4-BE49-F238E27FC236}">
                <a16:creationId xmlns:a16="http://schemas.microsoft.com/office/drawing/2014/main" id="{9E7F4019-DFE0-D9D3-9748-C183782374D9}"/>
              </a:ext>
            </a:extLst>
          </p:cNvPr>
          <p:cNvSpPr txBox="1"/>
          <p:nvPr/>
        </p:nvSpPr>
        <p:spPr>
          <a:xfrm rot="20772520">
            <a:off x="3485071" y="4622905"/>
            <a:ext cx="734344" cy="480131"/>
          </a:xfrm>
          <a:prstGeom prst="rect">
            <a:avLst/>
          </a:prstGeom>
          <a:noFill/>
        </p:spPr>
        <p:txBody>
          <a:bodyPr wrap="square">
            <a:spAutoFit/>
          </a:bodyPr>
          <a:lstStyle/>
          <a:p>
            <a:pPr algn="ctr"/>
            <a:r>
              <a:rPr kumimoji="1" lang="en-US" altLang="zh-CN" sz="1260" dirty="0"/>
              <a:t>Path 1</a:t>
            </a:r>
          </a:p>
          <a:p>
            <a:pPr algn="ctr"/>
            <a:r>
              <a:rPr kumimoji="1" lang="en-US" altLang="zh-CN" sz="1260" b="1" dirty="0">
                <a:solidFill>
                  <a:srgbClr val="C00000"/>
                </a:solidFill>
              </a:rPr>
              <a:t>+3</a:t>
            </a:r>
            <a:endParaRPr lang="zh-CN" altLang="en-US" sz="1260" b="1" dirty="0">
              <a:solidFill>
                <a:srgbClr val="C00000"/>
              </a:solidFill>
            </a:endParaRPr>
          </a:p>
        </p:txBody>
      </p:sp>
      <p:sp>
        <p:nvSpPr>
          <p:cNvPr id="51" name="文本框 50">
            <a:extLst>
              <a:ext uri="{FF2B5EF4-FFF2-40B4-BE49-F238E27FC236}">
                <a16:creationId xmlns:a16="http://schemas.microsoft.com/office/drawing/2014/main" id="{1A1D1601-57C8-B766-4A80-5059A869288B}"/>
              </a:ext>
            </a:extLst>
          </p:cNvPr>
          <p:cNvSpPr txBox="1"/>
          <p:nvPr/>
        </p:nvSpPr>
        <p:spPr>
          <a:xfrm rot="20772520">
            <a:off x="4082332" y="4622905"/>
            <a:ext cx="734344" cy="480131"/>
          </a:xfrm>
          <a:prstGeom prst="rect">
            <a:avLst/>
          </a:prstGeom>
          <a:noFill/>
        </p:spPr>
        <p:txBody>
          <a:bodyPr wrap="square">
            <a:spAutoFit/>
          </a:bodyPr>
          <a:lstStyle/>
          <a:p>
            <a:pPr algn="ctr"/>
            <a:r>
              <a:rPr kumimoji="1" lang="en-US" altLang="zh-CN" sz="1260" dirty="0"/>
              <a:t>Path 1</a:t>
            </a:r>
          </a:p>
          <a:p>
            <a:pPr algn="ctr"/>
            <a:r>
              <a:rPr kumimoji="1" lang="en-US" altLang="zh-CN" sz="1260" b="1" dirty="0">
                <a:solidFill>
                  <a:srgbClr val="C00000"/>
                </a:solidFill>
              </a:rPr>
              <a:t>+3*</a:t>
            </a:r>
            <a:endParaRPr lang="zh-CN" altLang="en-US" sz="1260" b="1" dirty="0">
              <a:solidFill>
                <a:srgbClr val="C00000"/>
              </a:solidFill>
            </a:endParaRPr>
          </a:p>
        </p:txBody>
      </p:sp>
      <p:sp>
        <p:nvSpPr>
          <p:cNvPr id="43" name="圆角矩形标注 42">
            <a:extLst>
              <a:ext uri="{FF2B5EF4-FFF2-40B4-BE49-F238E27FC236}">
                <a16:creationId xmlns:a16="http://schemas.microsoft.com/office/drawing/2014/main" id="{4D8B39EF-7BB8-7B0C-28FC-DA37151C215C}"/>
              </a:ext>
            </a:extLst>
          </p:cNvPr>
          <p:cNvSpPr/>
          <p:nvPr/>
        </p:nvSpPr>
        <p:spPr>
          <a:xfrm>
            <a:off x="4771459" y="2878655"/>
            <a:ext cx="1743973" cy="702410"/>
          </a:xfrm>
          <a:prstGeom prst="wedgeRoundRectCallout">
            <a:avLst>
              <a:gd name="adj1" fmla="val 22733"/>
              <a:gd name="adj2" fmla="val 73711"/>
              <a:gd name="adj3" fmla="val 16667"/>
            </a:avLst>
          </a:prstGeom>
          <a:solidFill>
            <a:schemeClr val="bg1"/>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4" name="文本框 43">
            <a:extLst>
              <a:ext uri="{FF2B5EF4-FFF2-40B4-BE49-F238E27FC236}">
                <a16:creationId xmlns:a16="http://schemas.microsoft.com/office/drawing/2014/main" id="{C3A3E596-3FA5-470F-A05A-4C6C25F8E305}"/>
              </a:ext>
            </a:extLst>
          </p:cNvPr>
          <p:cNvSpPr txBox="1"/>
          <p:nvPr/>
        </p:nvSpPr>
        <p:spPr>
          <a:xfrm>
            <a:off x="4736145" y="2925503"/>
            <a:ext cx="1814602" cy="590931"/>
          </a:xfrm>
          <a:prstGeom prst="rect">
            <a:avLst/>
          </a:prstGeom>
          <a:noFill/>
        </p:spPr>
        <p:txBody>
          <a:bodyPr wrap="square">
            <a:spAutoFit/>
          </a:bodyPr>
          <a:lstStyle/>
          <a:p>
            <a:r>
              <a:rPr kumimoji="1" lang="en-US" altLang="zh-CN" sz="1620" dirty="0"/>
              <a:t>Perf. + Bandwidth </a:t>
            </a:r>
          </a:p>
          <a:p>
            <a:r>
              <a:rPr kumimoji="1" lang="en-US" altLang="zh-CN" sz="1620" dirty="0"/>
              <a:t>Interference</a:t>
            </a:r>
            <a:endParaRPr lang="zh-CN" altLang="en-US" sz="1620" dirty="0"/>
          </a:p>
        </p:txBody>
      </p:sp>
      <p:cxnSp>
        <p:nvCxnSpPr>
          <p:cNvPr id="53" name="直线连接符 52">
            <a:extLst>
              <a:ext uri="{FF2B5EF4-FFF2-40B4-BE49-F238E27FC236}">
                <a16:creationId xmlns:a16="http://schemas.microsoft.com/office/drawing/2014/main" id="{D36BCDCE-A5A9-125B-FB55-FF7ED4002CAD}"/>
              </a:ext>
            </a:extLst>
          </p:cNvPr>
          <p:cNvCxnSpPr/>
          <p:nvPr/>
        </p:nvCxnSpPr>
        <p:spPr>
          <a:xfrm>
            <a:off x="1137218" y="3871963"/>
            <a:ext cx="3823625" cy="0"/>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603E30D-5F26-099F-243B-6875438760B7}"/>
              </a:ext>
            </a:extLst>
          </p:cNvPr>
          <p:cNvSpPr txBox="1"/>
          <p:nvPr/>
        </p:nvSpPr>
        <p:spPr>
          <a:xfrm>
            <a:off x="1257309" y="3459882"/>
            <a:ext cx="1339364" cy="286232"/>
          </a:xfrm>
          <a:prstGeom prst="rect">
            <a:avLst/>
          </a:prstGeom>
          <a:solidFill>
            <a:schemeClr val="bg1"/>
          </a:solidFill>
        </p:spPr>
        <p:txBody>
          <a:bodyPr wrap="square">
            <a:spAutoFit/>
          </a:bodyPr>
          <a:lstStyle/>
          <a:p>
            <a:r>
              <a:rPr kumimoji="1" lang="en-US" altLang="zh-CN" sz="1260" dirty="0"/>
              <a:t>Network limit</a:t>
            </a:r>
            <a:endParaRPr lang="zh-CN" altLang="en-US" sz="1260" dirty="0"/>
          </a:p>
        </p:txBody>
      </p:sp>
      <p:cxnSp>
        <p:nvCxnSpPr>
          <p:cNvPr id="56" name="直线箭头连接符 55">
            <a:extLst>
              <a:ext uri="{FF2B5EF4-FFF2-40B4-BE49-F238E27FC236}">
                <a16:creationId xmlns:a16="http://schemas.microsoft.com/office/drawing/2014/main" id="{63ECA9FE-013B-BFE5-4D27-A2D2C29B5C77}"/>
              </a:ext>
            </a:extLst>
          </p:cNvPr>
          <p:cNvCxnSpPr/>
          <p:nvPr/>
        </p:nvCxnSpPr>
        <p:spPr>
          <a:xfrm>
            <a:off x="1720483" y="3688626"/>
            <a:ext cx="0" cy="183337"/>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57" name="直线连接符 56">
            <a:extLst>
              <a:ext uri="{FF2B5EF4-FFF2-40B4-BE49-F238E27FC236}">
                <a16:creationId xmlns:a16="http://schemas.microsoft.com/office/drawing/2014/main" id="{532055BE-F234-08D8-B3A6-D5C2717D22A0}"/>
              </a:ext>
            </a:extLst>
          </p:cNvPr>
          <p:cNvCxnSpPr>
            <a:cxnSpLocks/>
          </p:cNvCxnSpPr>
          <p:nvPr/>
        </p:nvCxnSpPr>
        <p:spPr>
          <a:xfrm>
            <a:off x="2516596" y="3688626"/>
            <a:ext cx="2444248" cy="0"/>
          </a:xfrm>
          <a:prstGeom prst="line">
            <a:avLst/>
          </a:prstGeom>
          <a:ln w="1905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BF9023E8-569C-ED03-C4CB-9FE871C2FFB1}"/>
              </a:ext>
            </a:extLst>
          </p:cNvPr>
          <p:cNvSpPr txBox="1"/>
          <p:nvPr/>
        </p:nvSpPr>
        <p:spPr>
          <a:xfrm>
            <a:off x="2562977" y="3236815"/>
            <a:ext cx="969190" cy="286232"/>
          </a:xfrm>
          <a:prstGeom prst="rect">
            <a:avLst/>
          </a:prstGeom>
          <a:solidFill>
            <a:schemeClr val="bg1"/>
          </a:solidFill>
        </p:spPr>
        <p:txBody>
          <a:bodyPr wrap="square">
            <a:spAutoFit/>
          </a:bodyPr>
          <a:lstStyle/>
          <a:p>
            <a:r>
              <a:rPr kumimoji="1" lang="en-US" altLang="zh-CN" sz="1260" dirty="0"/>
              <a:t>PCIe limit</a:t>
            </a:r>
            <a:endParaRPr lang="zh-CN" altLang="en-US" sz="1260" dirty="0"/>
          </a:p>
        </p:txBody>
      </p:sp>
      <p:cxnSp>
        <p:nvCxnSpPr>
          <p:cNvPr id="61" name="直线箭头连接符 60">
            <a:extLst>
              <a:ext uri="{FF2B5EF4-FFF2-40B4-BE49-F238E27FC236}">
                <a16:creationId xmlns:a16="http://schemas.microsoft.com/office/drawing/2014/main" id="{348360BE-1138-8840-8986-583A686550AF}"/>
              </a:ext>
            </a:extLst>
          </p:cNvPr>
          <p:cNvCxnSpPr/>
          <p:nvPr/>
        </p:nvCxnSpPr>
        <p:spPr>
          <a:xfrm>
            <a:off x="2964255" y="3465559"/>
            <a:ext cx="0" cy="183337"/>
          </a:xfrm>
          <a:prstGeom prst="straightConnector1">
            <a:avLst/>
          </a:prstGeom>
          <a:ln w="127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7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4"/>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9CE9D-42AC-A796-E600-B0848AF73124}"/>
              </a:ext>
            </a:extLst>
          </p:cNvPr>
          <p:cNvSpPr>
            <a:spLocks noGrp="1"/>
          </p:cNvSpPr>
          <p:nvPr>
            <p:ph type="title"/>
          </p:nvPr>
        </p:nvSpPr>
        <p:spPr/>
        <p:txBody>
          <a:bodyPr/>
          <a:lstStyle/>
          <a:p>
            <a:r>
              <a:rPr kumimoji="1" lang="en-US" altLang="zh-CN" dirty="0"/>
              <a:t>Opportunity: using one-sided RDMA</a:t>
            </a:r>
            <a:endParaRPr kumimoji="1" lang="zh-CN" altLang="en-US" dirty="0"/>
          </a:p>
        </p:txBody>
      </p:sp>
      <p:sp>
        <p:nvSpPr>
          <p:cNvPr id="3" name="内容占位符 2">
            <a:extLst>
              <a:ext uri="{FF2B5EF4-FFF2-40B4-BE49-F238E27FC236}">
                <a16:creationId xmlns:a16="http://schemas.microsoft.com/office/drawing/2014/main" id="{CA44B59F-5393-C2D8-2922-12B709A87674}"/>
              </a:ext>
            </a:extLst>
          </p:cNvPr>
          <p:cNvSpPr>
            <a:spLocks noGrp="1"/>
          </p:cNvSpPr>
          <p:nvPr>
            <p:ph idx="1"/>
          </p:nvPr>
        </p:nvSpPr>
        <p:spPr/>
        <p:txBody>
          <a:bodyPr/>
          <a:lstStyle/>
          <a:p>
            <a:r>
              <a:rPr kumimoji="1" lang="en-US" altLang="zh-CN" sz="1600" dirty="0"/>
              <a:t>One-sided RDMA </a:t>
            </a:r>
          </a:p>
          <a:p>
            <a:pPr lvl="1"/>
            <a:r>
              <a:rPr kumimoji="1" lang="en-US" altLang="zh-CN" b="1" dirty="0">
                <a:solidFill>
                  <a:srgbClr val="C00000"/>
                </a:solidFill>
              </a:rPr>
              <a:t>READ</a:t>
            </a:r>
            <a:r>
              <a:rPr kumimoji="1" lang="en-US" altLang="zh-CN" dirty="0">
                <a:solidFill>
                  <a:srgbClr val="C00000"/>
                </a:solidFill>
              </a:rPr>
              <a:t> </a:t>
            </a:r>
          </a:p>
          <a:p>
            <a:pPr lvl="2"/>
            <a:r>
              <a:rPr kumimoji="1" lang="en-US" altLang="zh-CN" sz="1800" dirty="0"/>
              <a:t>The NIC can directly read the server memory bypassing server CPU</a:t>
            </a:r>
          </a:p>
          <a:p>
            <a:pPr lvl="1"/>
            <a:r>
              <a:rPr kumimoji="1" lang="en-US" altLang="zh-CN" b="1" dirty="0">
                <a:solidFill>
                  <a:srgbClr val="C00000"/>
                </a:solidFill>
              </a:rPr>
              <a:t>WRITE</a:t>
            </a:r>
            <a:r>
              <a:rPr kumimoji="1" lang="en-US" altLang="zh-CN" dirty="0"/>
              <a:t> </a:t>
            </a:r>
          </a:p>
          <a:p>
            <a:pPr lvl="2"/>
            <a:r>
              <a:rPr kumimoji="1" lang="en-US" altLang="zh-CN" sz="1800" dirty="0"/>
              <a:t>The NIC can directly write the server memory bypassing server CPU</a:t>
            </a:r>
          </a:p>
          <a:p>
            <a:pPr lvl="1"/>
            <a:r>
              <a:rPr kumimoji="1" lang="en-US" altLang="zh-CN" b="1" dirty="0">
                <a:solidFill>
                  <a:srgbClr val="C00000"/>
                </a:solidFill>
              </a:rPr>
              <a:t>ATOMICS</a:t>
            </a:r>
            <a:r>
              <a:rPr kumimoji="1" lang="en-US" altLang="zh-CN" dirty="0"/>
              <a:t> (fetch &amp; add, compare &amp; swap) </a:t>
            </a:r>
          </a:p>
          <a:p>
            <a:pPr lvl="2"/>
            <a:r>
              <a:rPr kumimoji="1" lang="en-US" altLang="zh-CN" sz="1800" dirty="0"/>
              <a:t>The NIC can directly execute atomic operations bypassing server CPU</a:t>
            </a:r>
            <a:endParaRPr kumimoji="1" lang="zh-CN" altLang="en-US" sz="1800" dirty="0"/>
          </a:p>
          <a:p>
            <a:endParaRPr kumimoji="1" lang="zh-CN" altLang="en-US" dirty="0"/>
          </a:p>
        </p:txBody>
      </p:sp>
      <p:sp>
        <p:nvSpPr>
          <p:cNvPr id="4" name="灯片编号占位符 3">
            <a:extLst>
              <a:ext uri="{FF2B5EF4-FFF2-40B4-BE49-F238E27FC236}">
                <a16:creationId xmlns:a16="http://schemas.microsoft.com/office/drawing/2014/main" id="{34228AAF-837B-F377-FC6C-AB1B1C897C5C}"/>
              </a:ext>
            </a:extLst>
          </p:cNvPr>
          <p:cNvSpPr>
            <a:spLocks noGrp="1"/>
          </p:cNvSpPr>
          <p:nvPr>
            <p:ph type="sldNum" sz="quarter" idx="12"/>
          </p:nvPr>
        </p:nvSpPr>
        <p:spPr/>
        <p:txBody>
          <a:bodyPr/>
          <a:lstStyle/>
          <a:p>
            <a:fld id="{ADE361C3-C043-4A6E-BDCE-8DA1E7D90A3B}" type="slidenum">
              <a:rPr lang="zh-CN" altLang="en-US" smtClean="0"/>
              <a:pPr/>
              <a:t>17</a:t>
            </a:fld>
            <a:endParaRPr lang="zh-CN" altLang="en-US" dirty="0"/>
          </a:p>
        </p:txBody>
      </p:sp>
      <p:grpSp>
        <p:nvGrpSpPr>
          <p:cNvPr id="5" name="组合 4">
            <a:extLst>
              <a:ext uri="{FF2B5EF4-FFF2-40B4-BE49-F238E27FC236}">
                <a16:creationId xmlns:a16="http://schemas.microsoft.com/office/drawing/2014/main" id="{7EEACF3D-4963-A59B-5C49-F0AD273D67B0}"/>
              </a:ext>
            </a:extLst>
          </p:cNvPr>
          <p:cNvGrpSpPr/>
          <p:nvPr/>
        </p:nvGrpSpPr>
        <p:grpSpPr>
          <a:xfrm>
            <a:off x="1506488" y="4647082"/>
            <a:ext cx="6131024" cy="507724"/>
            <a:chOff x="954226" y="1107275"/>
            <a:chExt cx="1131297" cy="507724"/>
          </a:xfrm>
        </p:grpSpPr>
        <p:sp>
          <p:nvSpPr>
            <p:cNvPr id="6" name="矩形 5">
              <a:extLst>
                <a:ext uri="{FF2B5EF4-FFF2-40B4-BE49-F238E27FC236}">
                  <a16:creationId xmlns:a16="http://schemas.microsoft.com/office/drawing/2014/main" id="{0084ABB1-4E02-1DA2-DE8F-6A408773E53F}"/>
                </a:ext>
              </a:extLst>
            </p:cNvPr>
            <p:cNvSpPr/>
            <p:nvPr/>
          </p:nvSpPr>
          <p:spPr>
            <a:xfrm>
              <a:off x="954226" y="1107275"/>
              <a:ext cx="1131297" cy="507724"/>
            </a:xfrm>
            <a:prstGeom prst="rect">
              <a:avLst/>
            </a:prstGeom>
            <a:solidFill>
              <a:srgbClr val="FFE6FE"/>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2DF5012E-E21B-BB98-C963-6EBD3E328908}"/>
                </a:ext>
              </a:extLst>
            </p:cNvPr>
            <p:cNvSpPr/>
            <p:nvPr/>
          </p:nvSpPr>
          <p:spPr>
            <a:xfrm>
              <a:off x="1243172" y="1189814"/>
              <a:ext cx="575955" cy="369332"/>
            </a:xfrm>
            <a:prstGeom prst="rect">
              <a:avLst/>
            </a:prstGeom>
          </p:spPr>
          <p:txBody>
            <a:bodyPr wrap="none">
              <a:spAutoFit/>
            </a:bodyPr>
            <a:lstStyle/>
            <a:p>
              <a:r>
                <a:rPr kumimoji="1" lang="en-US" altLang="zh-CN" dirty="0">
                  <a:cs typeface="Consolas" panose="020B0609020204030204" pitchFamily="49" charset="0"/>
                </a:rPr>
                <a:t>Bypass the CPU bottleneck !</a:t>
              </a:r>
              <a:endParaRPr lang="zh-CN" altLang="en-US" dirty="0">
                <a:cs typeface="Consolas" panose="020B0609020204030204" pitchFamily="49" charset="0"/>
              </a:endParaRPr>
            </a:p>
          </p:txBody>
        </p:sp>
      </p:grpSp>
    </p:spTree>
    <p:extLst>
      <p:ext uri="{BB962C8B-B14F-4D97-AF65-F5344CB8AC3E}">
        <p14:creationId xmlns:p14="http://schemas.microsoft.com/office/powerpoint/2010/main" val="270389690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5" name="直线连接符 104">
            <a:extLst>
              <a:ext uri="{FF2B5EF4-FFF2-40B4-BE49-F238E27FC236}">
                <a16:creationId xmlns:a16="http://schemas.microsoft.com/office/drawing/2014/main" id="{890633A0-D93B-BC27-94EB-3885CAC3DF87}"/>
              </a:ext>
            </a:extLst>
          </p:cNvPr>
          <p:cNvCxnSpPr/>
          <p:nvPr/>
        </p:nvCxnSpPr>
        <p:spPr>
          <a:xfrm>
            <a:off x="5319997" y="3777273"/>
            <a:ext cx="0" cy="1498359"/>
          </a:xfrm>
          <a:prstGeom prst="line">
            <a:avLst/>
          </a:prstGeom>
          <a:ln w="254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7D33E855-29F7-6730-15C5-DEEFF95567B6}"/>
              </a:ext>
            </a:extLst>
          </p:cNvPr>
          <p:cNvCxnSpPr/>
          <p:nvPr/>
        </p:nvCxnSpPr>
        <p:spPr>
          <a:xfrm>
            <a:off x="2959510" y="3744264"/>
            <a:ext cx="0" cy="1498359"/>
          </a:xfrm>
          <a:prstGeom prst="line">
            <a:avLst/>
          </a:prstGeom>
          <a:ln w="254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95DFE9C3-F9BB-F64C-7AD9-62196FCC1DA6}"/>
              </a:ext>
            </a:extLst>
          </p:cNvPr>
          <p:cNvSpPr>
            <a:spLocks noGrp="1"/>
          </p:cNvSpPr>
          <p:nvPr>
            <p:ph type="title"/>
          </p:nvPr>
        </p:nvSpPr>
        <p:spPr/>
        <p:txBody>
          <a:bodyPr/>
          <a:lstStyle/>
          <a:p>
            <a:r>
              <a:rPr kumimoji="1" lang="en-US" altLang="zh-CN" dirty="0"/>
              <a:t>A guideline on building systems with </a:t>
            </a:r>
            <a:r>
              <a:rPr kumimoji="1" lang="en-US" altLang="zh-CN" dirty="0" err="1"/>
              <a:t>SnartNIC</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8B143F3D-A968-542A-F06F-D4E36B77D6C8}"/>
              </a:ext>
            </a:extLst>
          </p:cNvPr>
          <p:cNvSpPr>
            <a:spLocks noGrp="1"/>
          </p:cNvSpPr>
          <p:nvPr>
            <p:ph idx="1"/>
          </p:nvPr>
        </p:nvSpPr>
        <p:spPr>
          <a:xfrm>
            <a:off x="457200" y="1212390"/>
            <a:ext cx="8229600" cy="1560866"/>
          </a:xfrm>
        </p:spPr>
        <p:txBody>
          <a:bodyPr>
            <a:normAutofit fontScale="85000" lnSpcReduction="10000"/>
          </a:bodyPr>
          <a:lstStyle/>
          <a:p>
            <a:r>
              <a:rPr kumimoji="1" lang="en-US" altLang="zh-CN" dirty="0"/>
              <a:t>Recap the key takeaways from our characterization </a:t>
            </a:r>
          </a:p>
          <a:p>
            <a:pPr lvl="1"/>
            <a:r>
              <a:rPr kumimoji="1" lang="en-US" altLang="zh-CN" dirty="0"/>
              <a:t>Single path: Inferior performance or performance anomalies </a:t>
            </a:r>
            <a:endParaRPr kumimoji="1" lang="zh-CN" altLang="en-US" dirty="0"/>
          </a:p>
          <a:p>
            <a:pPr lvl="1"/>
            <a:r>
              <a:rPr kumimoji="1" lang="en-US" altLang="zh-CN" dirty="0"/>
              <a:t>Concurrent paths: better performance</a:t>
            </a:r>
          </a:p>
          <a:p>
            <a:r>
              <a:rPr kumimoji="1" lang="en-US" altLang="zh-CN" dirty="0"/>
              <a:t>Our suggested guideline when given a user networked request (e.g., KVS get()) </a:t>
            </a:r>
          </a:p>
          <a:p>
            <a:endParaRPr kumimoji="1" lang="zh-CN" altLang="en-US" dirty="0"/>
          </a:p>
        </p:txBody>
      </p:sp>
      <p:grpSp>
        <p:nvGrpSpPr>
          <p:cNvPr id="11" name="组合 10">
            <a:extLst>
              <a:ext uri="{FF2B5EF4-FFF2-40B4-BE49-F238E27FC236}">
                <a16:creationId xmlns:a16="http://schemas.microsoft.com/office/drawing/2014/main" id="{BEA52245-3C31-8E6B-18BF-D98ED49510CB}"/>
              </a:ext>
            </a:extLst>
          </p:cNvPr>
          <p:cNvGrpSpPr/>
          <p:nvPr/>
        </p:nvGrpSpPr>
        <p:grpSpPr>
          <a:xfrm>
            <a:off x="408624" y="4211545"/>
            <a:ext cx="553836" cy="402655"/>
            <a:chOff x="1282700" y="4514155"/>
            <a:chExt cx="615373" cy="447394"/>
          </a:xfrm>
        </p:grpSpPr>
        <p:cxnSp>
          <p:nvCxnSpPr>
            <p:cNvPr id="12" name="直线连接符 11">
              <a:extLst>
                <a:ext uri="{FF2B5EF4-FFF2-40B4-BE49-F238E27FC236}">
                  <a16:creationId xmlns:a16="http://schemas.microsoft.com/office/drawing/2014/main" id="{DE2472AF-B5CE-A3C5-4EFC-E2A873356ACD}"/>
                </a:ext>
              </a:extLst>
            </p:cNvPr>
            <p:cNvCxnSpPr>
              <a:cxnSpLocks/>
            </p:cNvCxnSpPr>
            <p:nvPr/>
          </p:nvCxnSpPr>
          <p:spPr>
            <a:xfrm>
              <a:off x="1282700" y="4514155"/>
              <a:ext cx="615373"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AC60D60D-DE04-B9C0-7A7A-51AC6E00B23A}"/>
                </a:ext>
              </a:extLst>
            </p:cNvPr>
            <p:cNvCxnSpPr>
              <a:cxnSpLocks/>
            </p:cNvCxnSpPr>
            <p:nvPr/>
          </p:nvCxnSpPr>
          <p:spPr>
            <a:xfrm>
              <a:off x="1282700" y="4951841"/>
              <a:ext cx="615373"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70C02693-9E0A-E023-4385-625852107865}"/>
                </a:ext>
              </a:extLst>
            </p:cNvPr>
            <p:cNvCxnSpPr>
              <a:cxnSpLocks/>
            </p:cNvCxnSpPr>
            <p:nvPr/>
          </p:nvCxnSpPr>
          <p:spPr>
            <a:xfrm>
              <a:off x="1359603" y="4523863"/>
              <a:ext cx="120355" cy="437686"/>
            </a:xfrm>
            <a:prstGeom prst="line">
              <a:avLst/>
            </a:prstGeom>
            <a:ln w="25400">
              <a:solidFill>
                <a:srgbClr val="0432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62282B4A-C323-9EB6-DD59-A8F9AD109046}"/>
                </a:ext>
              </a:extLst>
            </p:cNvPr>
            <p:cNvCxnSpPr>
              <a:cxnSpLocks/>
            </p:cNvCxnSpPr>
            <p:nvPr/>
          </p:nvCxnSpPr>
          <p:spPr>
            <a:xfrm flipV="1">
              <a:off x="1694578" y="4523862"/>
              <a:ext cx="89649" cy="385266"/>
            </a:xfrm>
            <a:prstGeom prst="line">
              <a:avLst/>
            </a:prstGeom>
            <a:ln w="25400">
              <a:solidFill>
                <a:srgbClr val="0432FF"/>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16" name="文本框 15">
            <a:extLst>
              <a:ext uri="{FF2B5EF4-FFF2-40B4-BE49-F238E27FC236}">
                <a16:creationId xmlns:a16="http://schemas.microsoft.com/office/drawing/2014/main" id="{F4A12D35-662F-E2B0-61FA-057C0D89086B}"/>
              </a:ext>
            </a:extLst>
          </p:cNvPr>
          <p:cNvSpPr txBox="1"/>
          <p:nvPr/>
        </p:nvSpPr>
        <p:spPr>
          <a:xfrm>
            <a:off x="-26149" y="4879784"/>
            <a:ext cx="1770946" cy="341632"/>
          </a:xfrm>
          <a:prstGeom prst="rect">
            <a:avLst/>
          </a:prstGeom>
          <a:noFill/>
        </p:spPr>
        <p:txBody>
          <a:bodyPr wrap="square">
            <a:spAutoFit/>
          </a:bodyPr>
          <a:lstStyle/>
          <a:p>
            <a:r>
              <a:rPr kumimoji="1" lang="en-US" altLang="zh-CN" sz="1620" dirty="0"/>
              <a:t>        A#1</a:t>
            </a:r>
            <a:endParaRPr lang="zh-CN" altLang="en-US" sz="1620" dirty="0"/>
          </a:p>
        </p:txBody>
      </p:sp>
      <p:grpSp>
        <p:nvGrpSpPr>
          <p:cNvPr id="17" name="组合 16">
            <a:extLst>
              <a:ext uri="{FF2B5EF4-FFF2-40B4-BE49-F238E27FC236}">
                <a16:creationId xmlns:a16="http://schemas.microsoft.com/office/drawing/2014/main" id="{8D548FA2-163D-8CFC-D989-A3AB85FEC3CF}"/>
              </a:ext>
            </a:extLst>
          </p:cNvPr>
          <p:cNvGrpSpPr/>
          <p:nvPr/>
        </p:nvGrpSpPr>
        <p:grpSpPr>
          <a:xfrm>
            <a:off x="1278147" y="4211546"/>
            <a:ext cx="1066988" cy="581019"/>
            <a:chOff x="1282700" y="4514155"/>
            <a:chExt cx="1185542" cy="645577"/>
          </a:xfrm>
        </p:grpSpPr>
        <p:cxnSp>
          <p:nvCxnSpPr>
            <p:cNvPr id="18" name="直线连接符 17">
              <a:extLst>
                <a:ext uri="{FF2B5EF4-FFF2-40B4-BE49-F238E27FC236}">
                  <a16:creationId xmlns:a16="http://schemas.microsoft.com/office/drawing/2014/main" id="{D7C8521B-BD98-C4D0-0F06-AC79618008E9}"/>
                </a:ext>
              </a:extLst>
            </p:cNvPr>
            <p:cNvCxnSpPr>
              <a:cxnSpLocks/>
            </p:cNvCxnSpPr>
            <p:nvPr/>
          </p:nvCxnSpPr>
          <p:spPr>
            <a:xfrm>
              <a:off x="1282700" y="4514155"/>
              <a:ext cx="1185542"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40C03A60-3311-A652-919D-9AC67FD1B2C3}"/>
                </a:ext>
              </a:extLst>
            </p:cNvPr>
            <p:cNvCxnSpPr>
              <a:cxnSpLocks/>
            </p:cNvCxnSpPr>
            <p:nvPr/>
          </p:nvCxnSpPr>
          <p:spPr>
            <a:xfrm>
              <a:off x="1282700" y="4951841"/>
              <a:ext cx="1185542"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072B931F-B0E8-2675-9265-D0907ACE9FA2}"/>
                </a:ext>
              </a:extLst>
            </p:cNvPr>
            <p:cNvCxnSpPr>
              <a:cxnSpLocks/>
            </p:cNvCxnSpPr>
            <p:nvPr/>
          </p:nvCxnSpPr>
          <p:spPr>
            <a:xfrm>
              <a:off x="1518674" y="4521575"/>
              <a:ext cx="86256" cy="627271"/>
            </a:xfrm>
            <a:prstGeom prst="line">
              <a:avLst/>
            </a:prstGeom>
            <a:ln w="25400">
              <a:solidFill>
                <a:srgbClr val="C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8E326416-D169-2011-1367-CB5FA323F42F}"/>
                </a:ext>
              </a:extLst>
            </p:cNvPr>
            <p:cNvCxnSpPr>
              <a:cxnSpLocks/>
            </p:cNvCxnSpPr>
            <p:nvPr/>
          </p:nvCxnSpPr>
          <p:spPr>
            <a:xfrm flipV="1">
              <a:off x="1633259" y="4514155"/>
              <a:ext cx="189684" cy="645577"/>
            </a:xfrm>
            <a:prstGeom prst="line">
              <a:avLst/>
            </a:prstGeom>
            <a:ln w="254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24" name="下箭头 23">
            <a:extLst>
              <a:ext uri="{FF2B5EF4-FFF2-40B4-BE49-F238E27FC236}">
                <a16:creationId xmlns:a16="http://schemas.microsoft.com/office/drawing/2014/main" id="{BC1C6F03-01AF-B106-F558-A180E57C4D76}"/>
              </a:ext>
            </a:extLst>
          </p:cNvPr>
          <p:cNvSpPr/>
          <p:nvPr/>
        </p:nvSpPr>
        <p:spPr>
          <a:xfrm>
            <a:off x="1084251" y="3368685"/>
            <a:ext cx="379828" cy="674573"/>
          </a:xfrm>
          <a:prstGeom prst="downArrow">
            <a:avLst/>
          </a:prstGeom>
          <a:noFill/>
          <a:ln w="127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7" name="矩形 26">
            <a:extLst>
              <a:ext uri="{FF2B5EF4-FFF2-40B4-BE49-F238E27FC236}">
                <a16:creationId xmlns:a16="http://schemas.microsoft.com/office/drawing/2014/main" id="{2D223DE7-4B10-9BF5-AFAE-7630050626D0}"/>
              </a:ext>
            </a:extLst>
          </p:cNvPr>
          <p:cNvSpPr/>
          <p:nvPr/>
        </p:nvSpPr>
        <p:spPr>
          <a:xfrm>
            <a:off x="962022" y="3499769"/>
            <a:ext cx="651156" cy="295832"/>
          </a:xfrm>
          <a:prstGeom prst="rect">
            <a:avLst/>
          </a:prstGeom>
          <a:solidFill>
            <a:schemeClr val="bg1"/>
          </a:solidFill>
          <a:ln w="12700">
            <a:no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28" name="文本框 27">
            <a:extLst>
              <a:ext uri="{FF2B5EF4-FFF2-40B4-BE49-F238E27FC236}">
                <a16:creationId xmlns:a16="http://schemas.microsoft.com/office/drawing/2014/main" id="{2A019808-EB5C-C709-8D59-616B16D85CAA}"/>
              </a:ext>
            </a:extLst>
          </p:cNvPr>
          <p:cNvSpPr txBox="1"/>
          <p:nvPr/>
        </p:nvSpPr>
        <p:spPr>
          <a:xfrm>
            <a:off x="89506" y="3463203"/>
            <a:ext cx="2312872" cy="341632"/>
          </a:xfrm>
          <a:prstGeom prst="rect">
            <a:avLst/>
          </a:prstGeom>
          <a:noFill/>
        </p:spPr>
        <p:txBody>
          <a:bodyPr wrap="square">
            <a:spAutoFit/>
          </a:bodyPr>
          <a:lstStyle/>
          <a:p>
            <a:r>
              <a:rPr kumimoji="1" lang="en-US" altLang="zh-CN" sz="1620" b="1" dirty="0"/>
              <a:t>1. Derive alternatives</a:t>
            </a:r>
            <a:endParaRPr lang="zh-CN" altLang="en-US" sz="1620" b="1" dirty="0"/>
          </a:p>
        </p:txBody>
      </p:sp>
      <p:sp>
        <p:nvSpPr>
          <p:cNvPr id="29" name="文本框 28">
            <a:extLst>
              <a:ext uri="{FF2B5EF4-FFF2-40B4-BE49-F238E27FC236}">
                <a16:creationId xmlns:a16="http://schemas.microsoft.com/office/drawing/2014/main" id="{8D6B51C3-09D3-F02C-2526-378746B3256B}"/>
              </a:ext>
            </a:extLst>
          </p:cNvPr>
          <p:cNvSpPr txBox="1"/>
          <p:nvPr/>
        </p:nvSpPr>
        <p:spPr>
          <a:xfrm>
            <a:off x="778877" y="2865719"/>
            <a:ext cx="1180259" cy="341632"/>
          </a:xfrm>
          <a:prstGeom prst="rect">
            <a:avLst/>
          </a:prstGeom>
          <a:noFill/>
        </p:spPr>
        <p:txBody>
          <a:bodyPr wrap="square">
            <a:spAutoFit/>
          </a:bodyPr>
          <a:lstStyle/>
          <a:p>
            <a:r>
              <a:rPr kumimoji="1" lang="en-US" altLang="zh-CN" sz="1620" dirty="0"/>
              <a:t>Request </a:t>
            </a:r>
            <a:endParaRPr lang="zh-CN" altLang="en-US" sz="1620" dirty="0"/>
          </a:p>
        </p:txBody>
      </p:sp>
      <p:sp>
        <p:nvSpPr>
          <p:cNvPr id="30" name="文本框 29">
            <a:extLst>
              <a:ext uri="{FF2B5EF4-FFF2-40B4-BE49-F238E27FC236}">
                <a16:creationId xmlns:a16="http://schemas.microsoft.com/office/drawing/2014/main" id="{B7264614-3C2A-7B05-BDE5-6613D626D7EC}"/>
              </a:ext>
            </a:extLst>
          </p:cNvPr>
          <p:cNvSpPr txBox="1"/>
          <p:nvPr/>
        </p:nvSpPr>
        <p:spPr>
          <a:xfrm>
            <a:off x="1422772" y="4877724"/>
            <a:ext cx="653547" cy="341632"/>
          </a:xfrm>
          <a:prstGeom prst="rect">
            <a:avLst/>
          </a:prstGeom>
          <a:noFill/>
        </p:spPr>
        <p:txBody>
          <a:bodyPr wrap="square">
            <a:spAutoFit/>
          </a:bodyPr>
          <a:lstStyle/>
          <a:p>
            <a:r>
              <a:rPr kumimoji="1" lang="en-US" altLang="zh-CN" sz="1620" dirty="0"/>
              <a:t>A#2 </a:t>
            </a:r>
            <a:endParaRPr lang="zh-CN" altLang="en-US" sz="1620" dirty="0"/>
          </a:p>
        </p:txBody>
      </p:sp>
      <p:cxnSp>
        <p:nvCxnSpPr>
          <p:cNvPr id="31" name="直线连接符 30">
            <a:extLst>
              <a:ext uri="{FF2B5EF4-FFF2-40B4-BE49-F238E27FC236}">
                <a16:creationId xmlns:a16="http://schemas.microsoft.com/office/drawing/2014/main" id="{20D404E7-3B7B-1601-2110-74F321BF9582}"/>
              </a:ext>
            </a:extLst>
          </p:cNvPr>
          <p:cNvCxnSpPr>
            <a:cxnSpLocks/>
          </p:cNvCxnSpPr>
          <p:nvPr/>
        </p:nvCxnSpPr>
        <p:spPr>
          <a:xfrm>
            <a:off x="408624" y="4782767"/>
            <a:ext cx="553836"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1EE81D4B-3C67-D257-0059-82EACF7309BC}"/>
              </a:ext>
            </a:extLst>
          </p:cNvPr>
          <p:cNvCxnSpPr>
            <a:cxnSpLocks/>
          </p:cNvCxnSpPr>
          <p:nvPr/>
        </p:nvCxnSpPr>
        <p:spPr>
          <a:xfrm>
            <a:off x="614345" y="4610475"/>
            <a:ext cx="63915" cy="179364"/>
          </a:xfrm>
          <a:prstGeom prst="line">
            <a:avLst/>
          </a:prstGeom>
          <a:ln w="25400">
            <a:solidFill>
              <a:srgbClr val="C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6D3C53A3-04BF-B320-F73A-23128F60BF8C}"/>
              </a:ext>
            </a:extLst>
          </p:cNvPr>
          <p:cNvCxnSpPr>
            <a:cxnSpLocks/>
          </p:cNvCxnSpPr>
          <p:nvPr/>
        </p:nvCxnSpPr>
        <p:spPr>
          <a:xfrm flipV="1">
            <a:off x="678260" y="4584889"/>
            <a:ext cx="79511" cy="200538"/>
          </a:xfrm>
          <a:prstGeom prst="line">
            <a:avLst/>
          </a:prstGeom>
          <a:ln w="254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C5375182-F361-DCAF-1ABD-2035BFF5D2F4}"/>
              </a:ext>
            </a:extLst>
          </p:cNvPr>
          <p:cNvCxnSpPr>
            <a:cxnSpLocks/>
          </p:cNvCxnSpPr>
          <p:nvPr/>
        </p:nvCxnSpPr>
        <p:spPr>
          <a:xfrm>
            <a:off x="1278147" y="4789839"/>
            <a:ext cx="1066988"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C3B61579-F76B-64B6-2A50-ECE5210B8926}"/>
              </a:ext>
            </a:extLst>
          </p:cNvPr>
          <p:cNvCxnSpPr>
            <a:cxnSpLocks/>
          </p:cNvCxnSpPr>
          <p:nvPr/>
        </p:nvCxnSpPr>
        <p:spPr>
          <a:xfrm>
            <a:off x="1871472" y="4220171"/>
            <a:ext cx="77630" cy="564544"/>
          </a:xfrm>
          <a:prstGeom prst="line">
            <a:avLst/>
          </a:prstGeom>
          <a:ln w="25400">
            <a:solidFill>
              <a:srgbClr val="C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C164B1FC-817C-6E00-AC17-8FB0BE999D3C}"/>
              </a:ext>
            </a:extLst>
          </p:cNvPr>
          <p:cNvCxnSpPr>
            <a:cxnSpLocks/>
          </p:cNvCxnSpPr>
          <p:nvPr/>
        </p:nvCxnSpPr>
        <p:spPr>
          <a:xfrm flipV="1">
            <a:off x="1974598" y="4213493"/>
            <a:ext cx="170716" cy="581019"/>
          </a:xfrm>
          <a:prstGeom prst="line">
            <a:avLst/>
          </a:prstGeom>
          <a:ln w="254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2A38400B-A966-56CD-304B-2540B5943941}"/>
              </a:ext>
            </a:extLst>
          </p:cNvPr>
          <p:cNvSpPr txBox="1"/>
          <p:nvPr/>
        </p:nvSpPr>
        <p:spPr>
          <a:xfrm>
            <a:off x="2368815" y="4113886"/>
            <a:ext cx="470735" cy="535531"/>
          </a:xfrm>
          <a:prstGeom prst="rect">
            <a:avLst/>
          </a:prstGeom>
          <a:noFill/>
        </p:spPr>
        <p:txBody>
          <a:bodyPr wrap="square">
            <a:spAutoFit/>
          </a:bodyPr>
          <a:lstStyle/>
          <a:p>
            <a:r>
              <a:rPr kumimoji="1" lang="en-US" altLang="zh-CN" sz="2880" b="1" dirty="0"/>
              <a:t>…</a:t>
            </a:r>
            <a:endParaRPr lang="zh-CN" altLang="en-US" sz="2880" b="1" dirty="0"/>
          </a:p>
        </p:txBody>
      </p:sp>
      <p:sp>
        <p:nvSpPr>
          <p:cNvPr id="48" name="文本框 47">
            <a:extLst>
              <a:ext uri="{FF2B5EF4-FFF2-40B4-BE49-F238E27FC236}">
                <a16:creationId xmlns:a16="http://schemas.microsoft.com/office/drawing/2014/main" id="{8C5EB1D1-43B6-8F57-90E6-F5034A8FC06A}"/>
              </a:ext>
            </a:extLst>
          </p:cNvPr>
          <p:cNvSpPr txBox="1"/>
          <p:nvPr/>
        </p:nvSpPr>
        <p:spPr>
          <a:xfrm>
            <a:off x="2350526" y="4662411"/>
            <a:ext cx="470735" cy="535531"/>
          </a:xfrm>
          <a:prstGeom prst="rect">
            <a:avLst/>
          </a:prstGeom>
          <a:noFill/>
        </p:spPr>
        <p:txBody>
          <a:bodyPr wrap="square">
            <a:spAutoFit/>
          </a:bodyPr>
          <a:lstStyle/>
          <a:p>
            <a:r>
              <a:rPr kumimoji="1" lang="en-US" altLang="zh-CN" sz="2880" b="1" dirty="0"/>
              <a:t>…</a:t>
            </a:r>
            <a:endParaRPr lang="zh-CN" altLang="en-US" sz="2880" b="1" dirty="0"/>
          </a:p>
        </p:txBody>
      </p:sp>
      <p:sp>
        <p:nvSpPr>
          <p:cNvPr id="49" name="文本框 48">
            <a:extLst>
              <a:ext uri="{FF2B5EF4-FFF2-40B4-BE49-F238E27FC236}">
                <a16:creationId xmlns:a16="http://schemas.microsoft.com/office/drawing/2014/main" id="{09463CE6-58F0-9FB7-EA45-7C8521E28EBB}"/>
              </a:ext>
            </a:extLst>
          </p:cNvPr>
          <p:cNvSpPr txBox="1"/>
          <p:nvPr/>
        </p:nvSpPr>
        <p:spPr>
          <a:xfrm>
            <a:off x="3105351" y="3463203"/>
            <a:ext cx="1386129" cy="590931"/>
          </a:xfrm>
          <a:prstGeom prst="rect">
            <a:avLst/>
          </a:prstGeom>
          <a:noFill/>
        </p:spPr>
        <p:txBody>
          <a:bodyPr wrap="square">
            <a:spAutoFit/>
          </a:bodyPr>
          <a:lstStyle/>
          <a:p>
            <a:r>
              <a:rPr kumimoji="1" lang="en-US" altLang="zh-CN" sz="1620" b="1" dirty="0"/>
              <a:t>1.1 Optimize </a:t>
            </a:r>
            <a:endParaRPr lang="zh-CN" altLang="en-US" sz="1620" b="1" dirty="0"/>
          </a:p>
        </p:txBody>
      </p:sp>
      <p:sp>
        <p:nvSpPr>
          <p:cNvPr id="50" name="右箭头 49">
            <a:extLst>
              <a:ext uri="{FF2B5EF4-FFF2-40B4-BE49-F238E27FC236}">
                <a16:creationId xmlns:a16="http://schemas.microsoft.com/office/drawing/2014/main" id="{097977DE-A9A6-1D42-A784-3A125381839B}"/>
              </a:ext>
            </a:extLst>
          </p:cNvPr>
          <p:cNvSpPr/>
          <p:nvPr/>
        </p:nvSpPr>
        <p:spPr>
          <a:xfrm>
            <a:off x="2906195" y="4125047"/>
            <a:ext cx="320040" cy="537210"/>
          </a:xfrm>
          <a:prstGeom prst="rightArrow">
            <a:avLst/>
          </a:prstGeom>
          <a:solidFill>
            <a:schemeClr val="bg1"/>
          </a:solidFill>
          <a:ln w="127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nvGrpSpPr>
          <p:cNvPr id="51" name="组合 50">
            <a:extLst>
              <a:ext uri="{FF2B5EF4-FFF2-40B4-BE49-F238E27FC236}">
                <a16:creationId xmlns:a16="http://schemas.microsoft.com/office/drawing/2014/main" id="{72F3C168-278F-A240-EB42-CEB0E06F30F8}"/>
              </a:ext>
            </a:extLst>
          </p:cNvPr>
          <p:cNvGrpSpPr/>
          <p:nvPr/>
        </p:nvGrpSpPr>
        <p:grpSpPr>
          <a:xfrm>
            <a:off x="3335517" y="4191756"/>
            <a:ext cx="553836" cy="402655"/>
            <a:chOff x="1282700" y="4514155"/>
            <a:chExt cx="615373" cy="447394"/>
          </a:xfrm>
        </p:grpSpPr>
        <p:cxnSp>
          <p:nvCxnSpPr>
            <p:cNvPr id="52" name="直线连接符 51">
              <a:extLst>
                <a:ext uri="{FF2B5EF4-FFF2-40B4-BE49-F238E27FC236}">
                  <a16:creationId xmlns:a16="http://schemas.microsoft.com/office/drawing/2014/main" id="{2B067BA1-0FF8-1FA8-6AA8-9889A9EFD2D0}"/>
                </a:ext>
              </a:extLst>
            </p:cNvPr>
            <p:cNvCxnSpPr>
              <a:cxnSpLocks/>
            </p:cNvCxnSpPr>
            <p:nvPr/>
          </p:nvCxnSpPr>
          <p:spPr>
            <a:xfrm>
              <a:off x="1282700" y="4514155"/>
              <a:ext cx="615373"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3" name="直线连接符 52">
              <a:extLst>
                <a:ext uri="{FF2B5EF4-FFF2-40B4-BE49-F238E27FC236}">
                  <a16:creationId xmlns:a16="http://schemas.microsoft.com/office/drawing/2014/main" id="{D184211C-49D3-783E-95C4-035A98D050B6}"/>
                </a:ext>
              </a:extLst>
            </p:cNvPr>
            <p:cNvCxnSpPr>
              <a:cxnSpLocks/>
            </p:cNvCxnSpPr>
            <p:nvPr/>
          </p:nvCxnSpPr>
          <p:spPr>
            <a:xfrm>
              <a:off x="1282700" y="4951841"/>
              <a:ext cx="615373"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9C153C0A-B66E-005E-8C5B-3D7204491171}"/>
                </a:ext>
              </a:extLst>
            </p:cNvPr>
            <p:cNvCxnSpPr>
              <a:cxnSpLocks/>
            </p:cNvCxnSpPr>
            <p:nvPr/>
          </p:nvCxnSpPr>
          <p:spPr>
            <a:xfrm>
              <a:off x="1359603" y="4523863"/>
              <a:ext cx="120355" cy="437686"/>
            </a:xfrm>
            <a:prstGeom prst="line">
              <a:avLst/>
            </a:prstGeom>
            <a:ln w="25400">
              <a:solidFill>
                <a:srgbClr val="0432FF"/>
              </a:solidFill>
              <a:tailEnd type="none" w="lg" len="lg"/>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8C7288AE-BCD3-00AF-B948-7BE72709E470}"/>
                </a:ext>
              </a:extLst>
            </p:cNvPr>
            <p:cNvCxnSpPr>
              <a:cxnSpLocks/>
            </p:cNvCxnSpPr>
            <p:nvPr/>
          </p:nvCxnSpPr>
          <p:spPr>
            <a:xfrm flipV="1">
              <a:off x="1694578" y="4523862"/>
              <a:ext cx="89649" cy="385266"/>
            </a:xfrm>
            <a:prstGeom prst="line">
              <a:avLst/>
            </a:prstGeom>
            <a:ln w="25400">
              <a:solidFill>
                <a:srgbClr val="0432FF"/>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A489ABE0-D4BA-105B-55D3-28FDA290D8E5}"/>
              </a:ext>
            </a:extLst>
          </p:cNvPr>
          <p:cNvGrpSpPr/>
          <p:nvPr/>
        </p:nvGrpSpPr>
        <p:grpSpPr>
          <a:xfrm>
            <a:off x="4090740" y="4191757"/>
            <a:ext cx="1066988" cy="405172"/>
            <a:chOff x="1282700" y="4514155"/>
            <a:chExt cx="1185542" cy="450191"/>
          </a:xfrm>
        </p:grpSpPr>
        <p:cxnSp>
          <p:nvCxnSpPr>
            <p:cNvPr id="58" name="直线连接符 57">
              <a:extLst>
                <a:ext uri="{FF2B5EF4-FFF2-40B4-BE49-F238E27FC236}">
                  <a16:creationId xmlns:a16="http://schemas.microsoft.com/office/drawing/2014/main" id="{9C73BAFB-0EA1-7485-629C-81BF84862266}"/>
                </a:ext>
              </a:extLst>
            </p:cNvPr>
            <p:cNvCxnSpPr>
              <a:cxnSpLocks/>
            </p:cNvCxnSpPr>
            <p:nvPr/>
          </p:nvCxnSpPr>
          <p:spPr>
            <a:xfrm>
              <a:off x="1282700" y="4514155"/>
              <a:ext cx="1185542"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240D2169-7D1A-6F95-FE0F-B84DE621292C}"/>
                </a:ext>
              </a:extLst>
            </p:cNvPr>
            <p:cNvCxnSpPr>
              <a:cxnSpLocks/>
            </p:cNvCxnSpPr>
            <p:nvPr/>
          </p:nvCxnSpPr>
          <p:spPr>
            <a:xfrm>
              <a:off x="1282700" y="4951841"/>
              <a:ext cx="1185542"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0" name="直线连接符 59">
              <a:extLst>
                <a:ext uri="{FF2B5EF4-FFF2-40B4-BE49-F238E27FC236}">
                  <a16:creationId xmlns:a16="http://schemas.microsoft.com/office/drawing/2014/main" id="{D081F5CF-D1EB-3C8D-0A5B-78216B9C9136}"/>
                </a:ext>
              </a:extLst>
            </p:cNvPr>
            <p:cNvCxnSpPr>
              <a:cxnSpLocks/>
            </p:cNvCxnSpPr>
            <p:nvPr/>
          </p:nvCxnSpPr>
          <p:spPr>
            <a:xfrm>
              <a:off x="1518674" y="4521575"/>
              <a:ext cx="47008" cy="407406"/>
            </a:xfrm>
            <a:prstGeom prst="line">
              <a:avLst/>
            </a:prstGeom>
            <a:ln w="25400">
              <a:solidFill>
                <a:srgbClr val="C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1" name="直线连接符 60">
              <a:extLst>
                <a:ext uri="{FF2B5EF4-FFF2-40B4-BE49-F238E27FC236}">
                  <a16:creationId xmlns:a16="http://schemas.microsoft.com/office/drawing/2014/main" id="{11462CE6-E09C-B0E4-4B4A-3E6FBB1852DB}"/>
                </a:ext>
              </a:extLst>
            </p:cNvPr>
            <p:cNvCxnSpPr>
              <a:cxnSpLocks/>
            </p:cNvCxnSpPr>
            <p:nvPr/>
          </p:nvCxnSpPr>
          <p:spPr>
            <a:xfrm flipV="1">
              <a:off x="1593218" y="4514155"/>
              <a:ext cx="229725" cy="450191"/>
            </a:xfrm>
            <a:prstGeom prst="line">
              <a:avLst/>
            </a:prstGeom>
            <a:ln w="254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grpSp>
      <p:cxnSp>
        <p:nvCxnSpPr>
          <p:cNvPr id="63" name="直线连接符 62">
            <a:extLst>
              <a:ext uri="{FF2B5EF4-FFF2-40B4-BE49-F238E27FC236}">
                <a16:creationId xmlns:a16="http://schemas.microsoft.com/office/drawing/2014/main" id="{ADBDECDA-CB6F-3885-9359-D6A007D66EDF}"/>
              </a:ext>
            </a:extLst>
          </p:cNvPr>
          <p:cNvCxnSpPr>
            <a:cxnSpLocks/>
          </p:cNvCxnSpPr>
          <p:nvPr/>
        </p:nvCxnSpPr>
        <p:spPr>
          <a:xfrm>
            <a:off x="3335517" y="4762978"/>
            <a:ext cx="553836"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150CE3B4-7CB2-4324-F5A9-69505FED7376}"/>
              </a:ext>
            </a:extLst>
          </p:cNvPr>
          <p:cNvCxnSpPr>
            <a:cxnSpLocks/>
          </p:cNvCxnSpPr>
          <p:nvPr/>
        </p:nvCxnSpPr>
        <p:spPr>
          <a:xfrm>
            <a:off x="3541239" y="4590686"/>
            <a:ext cx="63915" cy="179364"/>
          </a:xfrm>
          <a:prstGeom prst="line">
            <a:avLst/>
          </a:prstGeom>
          <a:ln w="25400">
            <a:solidFill>
              <a:srgbClr val="C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D8F0A516-244D-A3F9-54BC-E77497053BDA}"/>
              </a:ext>
            </a:extLst>
          </p:cNvPr>
          <p:cNvCxnSpPr>
            <a:cxnSpLocks/>
          </p:cNvCxnSpPr>
          <p:nvPr/>
        </p:nvCxnSpPr>
        <p:spPr>
          <a:xfrm flipV="1">
            <a:off x="3605154" y="4565100"/>
            <a:ext cx="79511" cy="200538"/>
          </a:xfrm>
          <a:prstGeom prst="line">
            <a:avLst/>
          </a:prstGeom>
          <a:ln w="254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8F395BE6-E817-BBB6-944C-5936013E557E}"/>
              </a:ext>
            </a:extLst>
          </p:cNvPr>
          <p:cNvCxnSpPr>
            <a:cxnSpLocks/>
          </p:cNvCxnSpPr>
          <p:nvPr/>
        </p:nvCxnSpPr>
        <p:spPr>
          <a:xfrm>
            <a:off x="4090740" y="4770050"/>
            <a:ext cx="1066988"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74" name="直线连接符 73">
            <a:extLst>
              <a:ext uri="{FF2B5EF4-FFF2-40B4-BE49-F238E27FC236}">
                <a16:creationId xmlns:a16="http://schemas.microsoft.com/office/drawing/2014/main" id="{339834D6-EF9E-0692-9739-E29BD77AD650}"/>
              </a:ext>
            </a:extLst>
          </p:cNvPr>
          <p:cNvCxnSpPr>
            <a:cxnSpLocks/>
          </p:cNvCxnSpPr>
          <p:nvPr/>
        </p:nvCxnSpPr>
        <p:spPr>
          <a:xfrm>
            <a:off x="4746510" y="4181737"/>
            <a:ext cx="77630" cy="564544"/>
          </a:xfrm>
          <a:prstGeom prst="line">
            <a:avLst/>
          </a:prstGeom>
          <a:ln w="25400">
            <a:solidFill>
              <a:srgbClr val="C0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920C428C-55D9-750E-64D6-02ADE63492B3}"/>
              </a:ext>
            </a:extLst>
          </p:cNvPr>
          <p:cNvCxnSpPr>
            <a:cxnSpLocks/>
          </p:cNvCxnSpPr>
          <p:nvPr/>
        </p:nvCxnSpPr>
        <p:spPr>
          <a:xfrm flipV="1">
            <a:off x="4849636" y="4175059"/>
            <a:ext cx="170716" cy="581019"/>
          </a:xfrm>
          <a:prstGeom prst="line">
            <a:avLst/>
          </a:prstGeom>
          <a:ln w="25400">
            <a:solidFill>
              <a:srgbClr val="C00000"/>
            </a:solidFill>
            <a:tailEnd type="arrow" w="lg" len="lg"/>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659CEA5D-5E2C-2084-E446-2709BD7117E3}"/>
              </a:ext>
            </a:extLst>
          </p:cNvPr>
          <p:cNvSpPr txBox="1"/>
          <p:nvPr/>
        </p:nvSpPr>
        <p:spPr>
          <a:xfrm>
            <a:off x="3184719" y="4886579"/>
            <a:ext cx="1157019" cy="341632"/>
          </a:xfrm>
          <a:prstGeom prst="rect">
            <a:avLst/>
          </a:prstGeom>
          <a:noFill/>
        </p:spPr>
        <p:txBody>
          <a:bodyPr wrap="square">
            <a:spAutoFit/>
          </a:bodyPr>
          <a:lstStyle/>
          <a:p>
            <a:r>
              <a:rPr kumimoji="1" lang="en-US" altLang="zh-CN" sz="1620" dirty="0"/>
              <a:t>Opt. A#1 </a:t>
            </a:r>
            <a:endParaRPr lang="zh-CN" altLang="en-US" sz="1620" dirty="0"/>
          </a:p>
        </p:txBody>
      </p:sp>
      <p:sp>
        <p:nvSpPr>
          <p:cNvPr id="81" name="文本框 80">
            <a:extLst>
              <a:ext uri="{FF2B5EF4-FFF2-40B4-BE49-F238E27FC236}">
                <a16:creationId xmlns:a16="http://schemas.microsoft.com/office/drawing/2014/main" id="{108375DD-2AE8-DFD0-A7D3-140452CBD129}"/>
              </a:ext>
            </a:extLst>
          </p:cNvPr>
          <p:cNvSpPr txBox="1"/>
          <p:nvPr/>
        </p:nvSpPr>
        <p:spPr>
          <a:xfrm>
            <a:off x="4149666" y="4877019"/>
            <a:ext cx="1157019" cy="341632"/>
          </a:xfrm>
          <a:prstGeom prst="rect">
            <a:avLst/>
          </a:prstGeom>
          <a:noFill/>
        </p:spPr>
        <p:txBody>
          <a:bodyPr wrap="square">
            <a:spAutoFit/>
          </a:bodyPr>
          <a:lstStyle/>
          <a:p>
            <a:r>
              <a:rPr kumimoji="1" lang="en-US" altLang="zh-CN" sz="1620" dirty="0"/>
              <a:t>Opt. A#2 </a:t>
            </a:r>
            <a:endParaRPr lang="zh-CN" altLang="en-US" sz="1620" dirty="0"/>
          </a:p>
        </p:txBody>
      </p:sp>
      <p:sp>
        <p:nvSpPr>
          <p:cNvPr id="82" name="圆角矩形标注 81">
            <a:extLst>
              <a:ext uri="{FF2B5EF4-FFF2-40B4-BE49-F238E27FC236}">
                <a16:creationId xmlns:a16="http://schemas.microsoft.com/office/drawing/2014/main" id="{54DF88D4-6AEA-62BF-5FC9-7CC66EAACEB8}"/>
              </a:ext>
            </a:extLst>
          </p:cNvPr>
          <p:cNvSpPr/>
          <p:nvPr/>
        </p:nvSpPr>
        <p:spPr>
          <a:xfrm>
            <a:off x="1844316" y="2946942"/>
            <a:ext cx="3626979" cy="428232"/>
          </a:xfrm>
          <a:prstGeom prst="wedgeRoundRectCallout">
            <a:avLst>
              <a:gd name="adj1" fmla="val -4495"/>
              <a:gd name="adj2" fmla="val 77988"/>
              <a:gd name="adj3" fmla="val 16667"/>
            </a:avLst>
          </a:prstGeom>
          <a:solidFill>
            <a:schemeClr val="bg1"/>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3" name="文本框 82">
            <a:extLst>
              <a:ext uri="{FF2B5EF4-FFF2-40B4-BE49-F238E27FC236}">
                <a16:creationId xmlns:a16="http://schemas.microsoft.com/office/drawing/2014/main" id="{FC741457-3D92-4DD0-3B49-56601367A327}"/>
              </a:ext>
            </a:extLst>
          </p:cNvPr>
          <p:cNvSpPr txBox="1"/>
          <p:nvPr/>
        </p:nvSpPr>
        <p:spPr>
          <a:xfrm>
            <a:off x="1882493" y="2999817"/>
            <a:ext cx="3828724" cy="341632"/>
          </a:xfrm>
          <a:prstGeom prst="rect">
            <a:avLst/>
          </a:prstGeom>
          <a:noFill/>
        </p:spPr>
        <p:txBody>
          <a:bodyPr wrap="square">
            <a:spAutoFit/>
          </a:bodyPr>
          <a:lstStyle/>
          <a:p>
            <a:r>
              <a:rPr kumimoji="1" lang="en-US" altLang="zh-CN" sz="1620" dirty="0"/>
              <a:t>With the help of our characterization </a:t>
            </a:r>
            <a:endParaRPr lang="zh-CN" altLang="en-US" sz="1620" dirty="0"/>
          </a:p>
        </p:txBody>
      </p:sp>
      <p:sp>
        <p:nvSpPr>
          <p:cNvPr id="84" name="文本框 83">
            <a:extLst>
              <a:ext uri="{FF2B5EF4-FFF2-40B4-BE49-F238E27FC236}">
                <a16:creationId xmlns:a16="http://schemas.microsoft.com/office/drawing/2014/main" id="{6DD6E2ED-51E0-6C53-F5DD-8C649A295B57}"/>
              </a:ext>
            </a:extLst>
          </p:cNvPr>
          <p:cNvSpPr txBox="1"/>
          <p:nvPr/>
        </p:nvSpPr>
        <p:spPr>
          <a:xfrm>
            <a:off x="4894623" y="3463203"/>
            <a:ext cx="2133600" cy="341632"/>
          </a:xfrm>
          <a:prstGeom prst="rect">
            <a:avLst/>
          </a:prstGeom>
          <a:noFill/>
        </p:spPr>
        <p:txBody>
          <a:bodyPr wrap="square">
            <a:spAutoFit/>
          </a:bodyPr>
          <a:lstStyle/>
          <a:p>
            <a:r>
              <a:rPr kumimoji="1" lang="en-US" altLang="zh-CN" sz="1620" b="1" dirty="0"/>
              <a:t>2. Evaluate + Rank</a:t>
            </a:r>
            <a:endParaRPr lang="zh-CN" altLang="en-US" sz="1620" b="1" dirty="0"/>
          </a:p>
        </p:txBody>
      </p:sp>
      <p:pic>
        <p:nvPicPr>
          <p:cNvPr id="85" name="图片 84">
            <a:extLst>
              <a:ext uri="{FF2B5EF4-FFF2-40B4-BE49-F238E27FC236}">
                <a16:creationId xmlns:a16="http://schemas.microsoft.com/office/drawing/2014/main" id="{68AAA253-56ED-7D60-5D8E-32D6053CE892}"/>
              </a:ext>
            </a:extLst>
          </p:cNvPr>
          <p:cNvPicPr>
            <a:picLocks noChangeAspect="1"/>
          </p:cNvPicPr>
          <p:nvPr/>
        </p:nvPicPr>
        <p:blipFill>
          <a:blip r:embed="rId3"/>
          <a:stretch>
            <a:fillRect/>
          </a:stretch>
        </p:blipFill>
        <p:spPr>
          <a:xfrm>
            <a:off x="5563087" y="3708397"/>
            <a:ext cx="1143000" cy="1143000"/>
          </a:xfrm>
          <a:prstGeom prst="rect">
            <a:avLst/>
          </a:prstGeom>
        </p:spPr>
      </p:pic>
      <p:sp>
        <p:nvSpPr>
          <p:cNvPr id="86" name="文本框 85">
            <a:extLst>
              <a:ext uri="{FF2B5EF4-FFF2-40B4-BE49-F238E27FC236}">
                <a16:creationId xmlns:a16="http://schemas.microsoft.com/office/drawing/2014/main" id="{B4A985AF-FC93-F297-0DB3-EA724D82AC94}"/>
              </a:ext>
            </a:extLst>
          </p:cNvPr>
          <p:cNvSpPr txBox="1"/>
          <p:nvPr/>
        </p:nvSpPr>
        <p:spPr>
          <a:xfrm>
            <a:off x="5563088" y="4874357"/>
            <a:ext cx="1157019" cy="341632"/>
          </a:xfrm>
          <a:prstGeom prst="rect">
            <a:avLst/>
          </a:prstGeom>
          <a:noFill/>
        </p:spPr>
        <p:txBody>
          <a:bodyPr wrap="square">
            <a:spAutoFit/>
          </a:bodyPr>
          <a:lstStyle/>
          <a:p>
            <a:r>
              <a:rPr kumimoji="1" lang="en-US" altLang="zh-CN" sz="1620" dirty="0"/>
              <a:t>A1  A2  A3</a:t>
            </a:r>
            <a:endParaRPr lang="zh-CN" altLang="en-US" sz="1620" dirty="0"/>
          </a:p>
        </p:txBody>
      </p:sp>
      <p:sp>
        <p:nvSpPr>
          <p:cNvPr id="87" name="右箭头 86">
            <a:extLst>
              <a:ext uri="{FF2B5EF4-FFF2-40B4-BE49-F238E27FC236}">
                <a16:creationId xmlns:a16="http://schemas.microsoft.com/office/drawing/2014/main" id="{62F24A38-DDD7-8FC5-A1D2-FC2C59DF2245}"/>
              </a:ext>
            </a:extLst>
          </p:cNvPr>
          <p:cNvSpPr/>
          <p:nvPr/>
        </p:nvSpPr>
        <p:spPr>
          <a:xfrm>
            <a:off x="5247358" y="4067705"/>
            <a:ext cx="320040" cy="537210"/>
          </a:xfrm>
          <a:prstGeom prst="rightArrow">
            <a:avLst/>
          </a:prstGeom>
          <a:solidFill>
            <a:schemeClr val="bg1"/>
          </a:solidFill>
          <a:ln w="127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9" name="文本框 88">
            <a:extLst>
              <a:ext uri="{FF2B5EF4-FFF2-40B4-BE49-F238E27FC236}">
                <a16:creationId xmlns:a16="http://schemas.microsoft.com/office/drawing/2014/main" id="{8AE15BC9-9D72-527F-49F4-6D14097F6F16}"/>
              </a:ext>
            </a:extLst>
          </p:cNvPr>
          <p:cNvSpPr txBox="1"/>
          <p:nvPr/>
        </p:nvSpPr>
        <p:spPr>
          <a:xfrm>
            <a:off x="6992949" y="3463203"/>
            <a:ext cx="2133600" cy="341632"/>
          </a:xfrm>
          <a:prstGeom prst="rect">
            <a:avLst/>
          </a:prstGeom>
          <a:noFill/>
        </p:spPr>
        <p:txBody>
          <a:bodyPr wrap="square">
            <a:spAutoFit/>
          </a:bodyPr>
          <a:lstStyle/>
          <a:p>
            <a:r>
              <a:rPr kumimoji="1" lang="en-US" altLang="zh-CN" sz="1620" b="1" dirty="0"/>
              <a:t>3. Select + Combine</a:t>
            </a:r>
            <a:endParaRPr lang="zh-CN" altLang="en-US" sz="1620" b="1" dirty="0"/>
          </a:p>
        </p:txBody>
      </p:sp>
      <p:sp>
        <p:nvSpPr>
          <p:cNvPr id="90" name="矩形 89">
            <a:extLst>
              <a:ext uri="{FF2B5EF4-FFF2-40B4-BE49-F238E27FC236}">
                <a16:creationId xmlns:a16="http://schemas.microsoft.com/office/drawing/2014/main" id="{B5EF84E0-BA2E-EC9B-ED3B-95A2A7FC82FB}"/>
              </a:ext>
            </a:extLst>
          </p:cNvPr>
          <p:cNvSpPr/>
          <p:nvPr/>
        </p:nvSpPr>
        <p:spPr>
          <a:xfrm>
            <a:off x="7887067" y="4158302"/>
            <a:ext cx="994410" cy="664792"/>
          </a:xfrm>
          <a:prstGeom prst="rect">
            <a:avLst/>
          </a:prstGeom>
          <a:noFill/>
          <a:ln w="127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1" name="文本框 90">
            <a:extLst>
              <a:ext uri="{FF2B5EF4-FFF2-40B4-BE49-F238E27FC236}">
                <a16:creationId xmlns:a16="http://schemas.microsoft.com/office/drawing/2014/main" id="{6B8C9FEA-C025-DF7C-5F44-8044B1F0EF9A}"/>
              </a:ext>
            </a:extLst>
          </p:cNvPr>
          <p:cNvSpPr txBox="1"/>
          <p:nvPr/>
        </p:nvSpPr>
        <p:spPr>
          <a:xfrm>
            <a:off x="7911029" y="4886579"/>
            <a:ext cx="1157019" cy="341632"/>
          </a:xfrm>
          <a:prstGeom prst="rect">
            <a:avLst/>
          </a:prstGeom>
          <a:noFill/>
        </p:spPr>
        <p:txBody>
          <a:bodyPr wrap="square">
            <a:spAutoFit/>
          </a:bodyPr>
          <a:lstStyle/>
          <a:p>
            <a:r>
              <a:rPr kumimoji="1" lang="en-US" altLang="zh-CN" sz="1620" dirty="0" err="1"/>
              <a:t>SmartNIC</a:t>
            </a:r>
            <a:endParaRPr lang="zh-CN" altLang="en-US" sz="1620" dirty="0"/>
          </a:p>
        </p:txBody>
      </p:sp>
      <p:cxnSp>
        <p:nvCxnSpPr>
          <p:cNvPr id="93" name="直线连接符 92">
            <a:extLst>
              <a:ext uri="{FF2B5EF4-FFF2-40B4-BE49-F238E27FC236}">
                <a16:creationId xmlns:a16="http://schemas.microsoft.com/office/drawing/2014/main" id="{D2587A78-84C4-2BAD-95EC-726D7661DF3B}"/>
              </a:ext>
            </a:extLst>
          </p:cNvPr>
          <p:cNvCxnSpPr>
            <a:cxnSpLocks/>
          </p:cNvCxnSpPr>
          <p:nvPr/>
        </p:nvCxnSpPr>
        <p:spPr>
          <a:xfrm flipH="1">
            <a:off x="7661493" y="4008712"/>
            <a:ext cx="225575" cy="0"/>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5" name="直线连接符 94">
            <a:extLst>
              <a:ext uri="{FF2B5EF4-FFF2-40B4-BE49-F238E27FC236}">
                <a16:creationId xmlns:a16="http://schemas.microsoft.com/office/drawing/2014/main" id="{768A4771-CF0B-2094-DDEC-89D33432BFE8}"/>
              </a:ext>
            </a:extLst>
          </p:cNvPr>
          <p:cNvCxnSpPr>
            <a:cxnSpLocks/>
          </p:cNvCxnSpPr>
          <p:nvPr/>
        </p:nvCxnSpPr>
        <p:spPr>
          <a:xfrm flipV="1">
            <a:off x="7887067" y="4008712"/>
            <a:ext cx="0" cy="1016393"/>
          </a:xfrm>
          <a:prstGeom prst="line">
            <a:avLst/>
          </a:prstGeom>
          <a:ln w="127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cxnSp>
        <p:nvCxnSpPr>
          <p:cNvPr id="99" name="直线箭头连接符 98">
            <a:extLst>
              <a:ext uri="{FF2B5EF4-FFF2-40B4-BE49-F238E27FC236}">
                <a16:creationId xmlns:a16="http://schemas.microsoft.com/office/drawing/2014/main" id="{ADEFA7F8-8579-714B-C3F8-A54649310F79}"/>
              </a:ext>
            </a:extLst>
          </p:cNvPr>
          <p:cNvCxnSpPr/>
          <p:nvPr/>
        </p:nvCxnSpPr>
        <p:spPr>
          <a:xfrm>
            <a:off x="7637690" y="4611782"/>
            <a:ext cx="1144884" cy="0"/>
          </a:xfrm>
          <a:prstGeom prst="straightConnector1">
            <a:avLst/>
          </a:prstGeom>
          <a:ln w="25400">
            <a:solidFill>
              <a:srgbClr val="0432FF"/>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00" name="直线箭头连接符 99">
            <a:extLst>
              <a:ext uri="{FF2B5EF4-FFF2-40B4-BE49-F238E27FC236}">
                <a16:creationId xmlns:a16="http://schemas.microsoft.com/office/drawing/2014/main" id="{56FB2D80-E8B6-432A-72E9-7C891234189A}"/>
              </a:ext>
            </a:extLst>
          </p:cNvPr>
          <p:cNvCxnSpPr/>
          <p:nvPr/>
        </p:nvCxnSpPr>
        <p:spPr>
          <a:xfrm>
            <a:off x="7637690" y="4336310"/>
            <a:ext cx="1144884" cy="0"/>
          </a:xfrm>
          <a:prstGeom prst="straightConnector1">
            <a:avLst/>
          </a:prstGeom>
          <a:ln w="25400">
            <a:tailEnd type="arrow" w="lg" len="lg"/>
          </a:ln>
        </p:spPr>
        <p:style>
          <a:lnRef idx="1">
            <a:schemeClr val="accent1"/>
          </a:lnRef>
          <a:fillRef idx="0">
            <a:schemeClr val="accent1"/>
          </a:fillRef>
          <a:effectRef idx="0">
            <a:schemeClr val="accent1"/>
          </a:effectRef>
          <a:fontRef idx="minor">
            <a:schemeClr val="tx1"/>
          </a:fontRef>
        </p:style>
      </p:cxnSp>
      <p:sp>
        <p:nvSpPr>
          <p:cNvPr id="101" name="文本框 100">
            <a:extLst>
              <a:ext uri="{FF2B5EF4-FFF2-40B4-BE49-F238E27FC236}">
                <a16:creationId xmlns:a16="http://schemas.microsoft.com/office/drawing/2014/main" id="{C84D6BF1-C1D7-C1D2-E797-A8871DE829A8}"/>
              </a:ext>
            </a:extLst>
          </p:cNvPr>
          <p:cNvSpPr txBox="1"/>
          <p:nvPr/>
        </p:nvSpPr>
        <p:spPr>
          <a:xfrm>
            <a:off x="7151780" y="4146907"/>
            <a:ext cx="543713" cy="590931"/>
          </a:xfrm>
          <a:prstGeom prst="rect">
            <a:avLst/>
          </a:prstGeom>
          <a:noFill/>
        </p:spPr>
        <p:txBody>
          <a:bodyPr wrap="square">
            <a:spAutoFit/>
          </a:bodyPr>
          <a:lstStyle/>
          <a:p>
            <a:r>
              <a:rPr kumimoji="1" lang="en-US" altLang="zh-CN" sz="1620" dirty="0"/>
              <a:t>A#2 </a:t>
            </a:r>
            <a:endParaRPr lang="zh-CN" altLang="en-US" sz="1620" dirty="0"/>
          </a:p>
        </p:txBody>
      </p:sp>
      <p:sp>
        <p:nvSpPr>
          <p:cNvPr id="102" name="文本框 101">
            <a:extLst>
              <a:ext uri="{FF2B5EF4-FFF2-40B4-BE49-F238E27FC236}">
                <a16:creationId xmlns:a16="http://schemas.microsoft.com/office/drawing/2014/main" id="{6B0EDB52-949D-8E04-DC18-CEC56803C910}"/>
              </a:ext>
            </a:extLst>
          </p:cNvPr>
          <p:cNvSpPr txBox="1"/>
          <p:nvPr/>
        </p:nvSpPr>
        <p:spPr>
          <a:xfrm>
            <a:off x="7149410" y="4493443"/>
            <a:ext cx="543713" cy="590931"/>
          </a:xfrm>
          <a:prstGeom prst="rect">
            <a:avLst/>
          </a:prstGeom>
          <a:noFill/>
        </p:spPr>
        <p:txBody>
          <a:bodyPr wrap="square">
            <a:spAutoFit/>
          </a:bodyPr>
          <a:lstStyle/>
          <a:p>
            <a:r>
              <a:rPr kumimoji="1" lang="en-US" altLang="zh-CN" sz="1620" dirty="0"/>
              <a:t>A#1 </a:t>
            </a:r>
            <a:endParaRPr lang="zh-CN" altLang="en-US" sz="1620" dirty="0"/>
          </a:p>
        </p:txBody>
      </p:sp>
      <p:cxnSp>
        <p:nvCxnSpPr>
          <p:cNvPr id="106" name="直线连接符 105">
            <a:extLst>
              <a:ext uri="{FF2B5EF4-FFF2-40B4-BE49-F238E27FC236}">
                <a16:creationId xmlns:a16="http://schemas.microsoft.com/office/drawing/2014/main" id="{174D1C53-72F4-8BD2-1CF5-6A0455C4DCF4}"/>
              </a:ext>
            </a:extLst>
          </p:cNvPr>
          <p:cNvCxnSpPr/>
          <p:nvPr/>
        </p:nvCxnSpPr>
        <p:spPr>
          <a:xfrm>
            <a:off x="6992949" y="3744264"/>
            <a:ext cx="0" cy="1498359"/>
          </a:xfrm>
          <a:prstGeom prst="line">
            <a:avLst/>
          </a:prstGeom>
          <a:ln w="254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88" name="右箭头 87">
            <a:extLst>
              <a:ext uri="{FF2B5EF4-FFF2-40B4-BE49-F238E27FC236}">
                <a16:creationId xmlns:a16="http://schemas.microsoft.com/office/drawing/2014/main" id="{20A7AD91-3232-3EFF-63FE-F5C7BADE3D9E}"/>
              </a:ext>
            </a:extLst>
          </p:cNvPr>
          <p:cNvSpPr/>
          <p:nvPr/>
        </p:nvSpPr>
        <p:spPr>
          <a:xfrm>
            <a:off x="6789156" y="4122433"/>
            <a:ext cx="320040" cy="537210"/>
          </a:xfrm>
          <a:prstGeom prst="rightArrow">
            <a:avLst/>
          </a:prstGeom>
          <a:solidFill>
            <a:schemeClr val="bg1"/>
          </a:solidFill>
          <a:ln w="12700">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Tree>
    <p:extLst>
      <p:ext uri="{BB962C8B-B14F-4D97-AF65-F5344CB8AC3E}">
        <p14:creationId xmlns:p14="http://schemas.microsoft.com/office/powerpoint/2010/main" val="32595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grpId="0" nodeType="afterEffect">
                                  <p:stCondLst>
                                    <p:cond delay="0"/>
                                  </p:stCondLst>
                                  <p:childTnLst>
                                    <p:set>
                                      <p:cBhvr>
                                        <p:cTn id="67" dur="1" fill="hold">
                                          <p:stCondLst>
                                            <p:cond delay="0"/>
                                          </p:stCondLst>
                                        </p:cTn>
                                        <p:tgtEl>
                                          <p:spTgt spid="8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8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5"/>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85"/>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86"/>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87"/>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8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9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91"/>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93"/>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95"/>
                                        </p:tgtEl>
                                        <p:attrNameLst>
                                          <p:attrName>style.visibility</p:attrName>
                                        </p:attrNameLst>
                                      </p:cBhvr>
                                      <p:to>
                                        <p:strVal val="visible"/>
                                      </p:to>
                                    </p:set>
                                  </p:childTnLst>
                                </p:cTn>
                              </p:par>
                              <p:par>
                                <p:cTn id="92" presetID="1" presetClass="entr" presetSubtype="0" fill="hold" nodeType="withEffect">
                                  <p:stCondLst>
                                    <p:cond delay="0"/>
                                  </p:stCondLst>
                                  <p:childTnLst>
                                    <p:set>
                                      <p:cBhvr>
                                        <p:cTn id="93" dur="1" fill="hold">
                                          <p:stCondLst>
                                            <p:cond delay="0"/>
                                          </p:stCondLst>
                                        </p:cTn>
                                        <p:tgtEl>
                                          <p:spTgt spid="99"/>
                                        </p:tgtEl>
                                        <p:attrNameLst>
                                          <p:attrName>style.visibility</p:attrName>
                                        </p:attrNameLst>
                                      </p:cBhvr>
                                      <p:to>
                                        <p:strVal val="visible"/>
                                      </p:to>
                                    </p:set>
                                  </p:childTnLst>
                                </p:cTn>
                              </p:par>
                              <p:par>
                                <p:cTn id="94" presetID="1" presetClass="entr" presetSubtype="0" fill="hold" nodeType="withEffect">
                                  <p:stCondLst>
                                    <p:cond delay="0"/>
                                  </p:stCondLst>
                                  <p:childTnLst>
                                    <p:set>
                                      <p:cBhvr>
                                        <p:cTn id="95" dur="1" fill="hold">
                                          <p:stCondLst>
                                            <p:cond delay="0"/>
                                          </p:stCondLst>
                                        </p:cTn>
                                        <p:tgtEl>
                                          <p:spTgt spid="100"/>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101"/>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102"/>
                                        </p:tgtEl>
                                        <p:attrNameLst>
                                          <p:attrName>style.visibility</p:attrName>
                                        </p:attrNameLst>
                                      </p:cBhvr>
                                      <p:to>
                                        <p:strVal val="visible"/>
                                      </p:to>
                                    </p:set>
                                  </p:childTnLst>
                                </p:cTn>
                              </p:par>
                              <p:par>
                                <p:cTn id="100" presetID="1" presetClass="entr" presetSubtype="0" fill="hold" nodeType="withEffect">
                                  <p:stCondLst>
                                    <p:cond delay="0"/>
                                  </p:stCondLst>
                                  <p:childTnLst>
                                    <p:set>
                                      <p:cBhvr>
                                        <p:cTn id="101" dur="1" fill="hold">
                                          <p:stCondLst>
                                            <p:cond delay="0"/>
                                          </p:stCondLst>
                                        </p:cTn>
                                        <p:tgtEl>
                                          <p:spTgt spid="106"/>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8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4" grpId="0" animBg="1"/>
      <p:bldP spid="27" grpId="0" animBg="1"/>
      <p:bldP spid="28" grpId="0"/>
      <p:bldP spid="29" grpId="0"/>
      <p:bldP spid="30" grpId="0"/>
      <p:bldP spid="47" grpId="0"/>
      <p:bldP spid="48" grpId="0"/>
      <p:bldP spid="49" grpId="0"/>
      <p:bldP spid="50" grpId="0" animBg="1"/>
      <p:bldP spid="80" grpId="0"/>
      <p:bldP spid="81" grpId="0"/>
      <p:bldP spid="82" grpId="0" animBg="1"/>
      <p:bldP spid="83" grpId="0"/>
      <p:bldP spid="84" grpId="0"/>
      <p:bldP spid="86" grpId="0"/>
      <p:bldP spid="87" grpId="0" animBg="1"/>
      <p:bldP spid="89" grpId="0"/>
      <p:bldP spid="90" grpId="0" animBg="1"/>
      <p:bldP spid="91" grpId="0"/>
      <p:bldP spid="101" grpId="0"/>
      <p:bldP spid="102" grpId="0"/>
      <p:bldP spid="88"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A85396-DFF3-1661-3677-A09BBFB585FA}"/>
              </a:ext>
            </a:extLst>
          </p:cNvPr>
          <p:cNvSpPr>
            <a:spLocks noGrp="1"/>
          </p:cNvSpPr>
          <p:nvPr>
            <p:ph type="title"/>
          </p:nvPr>
        </p:nvSpPr>
        <p:spPr/>
        <p:txBody>
          <a:bodyPr/>
          <a:lstStyle/>
          <a:p>
            <a:r>
              <a:rPr kumimoji="1" lang="en-US" altLang="zh-CN" dirty="0"/>
              <a:t>Distributed key-value storage Get() revisit</a:t>
            </a:r>
            <a:endParaRPr kumimoji="1" lang="zh-CN" altLang="en-US" dirty="0"/>
          </a:p>
        </p:txBody>
      </p:sp>
      <p:sp>
        <p:nvSpPr>
          <p:cNvPr id="3" name="内容占位符 2">
            <a:extLst>
              <a:ext uri="{FF2B5EF4-FFF2-40B4-BE49-F238E27FC236}">
                <a16:creationId xmlns:a16="http://schemas.microsoft.com/office/drawing/2014/main" id="{962C01FA-2632-6451-2FF9-8C2C2930BC6C}"/>
              </a:ext>
            </a:extLst>
          </p:cNvPr>
          <p:cNvSpPr>
            <a:spLocks noGrp="1"/>
          </p:cNvSpPr>
          <p:nvPr>
            <p:ph idx="1"/>
          </p:nvPr>
        </p:nvSpPr>
        <p:spPr>
          <a:xfrm>
            <a:off x="457200" y="1212390"/>
            <a:ext cx="8229600" cy="1612908"/>
          </a:xfrm>
        </p:spPr>
        <p:txBody>
          <a:bodyPr>
            <a:normAutofit lnSpcReduction="10000"/>
          </a:bodyPr>
          <a:lstStyle/>
          <a:p>
            <a:r>
              <a:rPr kumimoji="1" lang="en-US" altLang="zh-CN" dirty="0"/>
              <a:t>System requirements</a:t>
            </a:r>
          </a:p>
          <a:p>
            <a:pPr lvl="1"/>
            <a:r>
              <a:rPr kumimoji="1" lang="en-US" altLang="zh-CN" dirty="0"/>
              <a:t>Low host CPU usage, low latency &amp; high throughput </a:t>
            </a:r>
          </a:p>
          <a:p>
            <a:pPr lvl="1"/>
            <a:r>
              <a:rPr kumimoji="1" lang="en-US" altLang="zh-CN" dirty="0"/>
              <a:t>Low host CPU utilization </a:t>
            </a:r>
          </a:p>
          <a:p>
            <a:r>
              <a:rPr kumimoji="1" lang="en-US" altLang="zh-CN" dirty="0"/>
              <a:t>1 + 2. Design alternatives (A1—A5) &amp; optimize! : </a:t>
            </a:r>
            <a:endParaRPr kumimoji="1" lang="zh-CN" altLang="en-US" dirty="0"/>
          </a:p>
        </p:txBody>
      </p:sp>
      <p:sp>
        <p:nvSpPr>
          <p:cNvPr id="4" name="灯片编号占位符 3">
            <a:extLst>
              <a:ext uri="{FF2B5EF4-FFF2-40B4-BE49-F238E27FC236}">
                <a16:creationId xmlns:a16="http://schemas.microsoft.com/office/drawing/2014/main" id="{76D05CDE-D8A7-7257-C1BF-2668014F3531}"/>
              </a:ext>
            </a:extLst>
          </p:cNvPr>
          <p:cNvSpPr>
            <a:spLocks noGrp="1"/>
          </p:cNvSpPr>
          <p:nvPr>
            <p:ph type="sldNum" sz="quarter" idx="12"/>
          </p:nvPr>
        </p:nvSpPr>
        <p:spPr/>
        <p:txBody>
          <a:bodyPr/>
          <a:lstStyle/>
          <a:p>
            <a:fld id="{ADE361C3-C043-4A6E-BDCE-8DA1E7D90A3B}" type="slidenum">
              <a:rPr lang="zh-CN" altLang="en-US" smtClean="0"/>
              <a:pPr/>
              <a:t>171</a:t>
            </a:fld>
            <a:endParaRPr lang="zh-CN" altLang="en-US" dirty="0"/>
          </a:p>
        </p:txBody>
      </p:sp>
      <p:grpSp>
        <p:nvGrpSpPr>
          <p:cNvPr id="6" name="组合 5">
            <a:extLst>
              <a:ext uri="{FF2B5EF4-FFF2-40B4-BE49-F238E27FC236}">
                <a16:creationId xmlns:a16="http://schemas.microsoft.com/office/drawing/2014/main" id="{84BB5016-5A29-BC5E-9C92-E4EE301A7F8E}"/>
              </a:ext>
            </a:extLst>
          </p:cNvPr>
          <p:cNvGrpSpPr/>
          <p:nvPr/>
        </p:nvGrpSpPr>
        <p:grpSpPr>
          <a:xfrm>
            <a:off x="290108" y="2663079"/>
            <a:ext cx="8831144" cy="2657095"/>
            <a:chOff x="322342" y="2641476"/>
            <a:chExt cx="9812382" cy="2952328"/>
          </a:xfrm>
        </p:grpSpPr>
        <p:cxnSp>
          <p:nvCxnSpPr>
            <p:cNvPr id="8" name="直线连接符 7">
              <a:extLst>
                <a:ext uri="{FF2B5EF4-FFF2-40B4-BE49-F238E27FC236}">
                  <a16:creationId xmlns:a16="http://schemas.microsoft.com/office/drawing/2014/main" id="{B928C131-5C05-ED72-3090-FC5154877899}"/>
                </a:ext>
              </a:extLst>
            </p:cNvPr>
            <p:cNvCxnSpPr>
              <a:cxnSpLocks/>
            </p:cNvCxnSpPr>
            <p:nvPr/>
          </p:nvCxnSpPr>
          <p:spPr>
            <a:xfrm>
              <a:off x="1644081" y="3045884"/>
              <a:ext cx="7900415"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F7E27EF8-534C-7ABC-1C37-0124A229C24D}"/>
                </a:ext>
              </a:extLst>
            </p:cNvPr>
            <p:cNvSpPr txBox="1"/>
            <p:nvPr/>
          </p:nvSpPr>
          <p:spPr>
            <a:xfrm rot="16200000">
              <a:off x="8082" y="3107297"/>
              <a:ext cx="1008112" cy="379591"/>
            </a:xfrm>
            <a:prstGeom prst="rect">
              <a:avLst/>
            </a:prstGeom>
            <a:noFill/>
          </p:spPr>
          <p:txBody>
            <a:bodyPr wrap="square">
              <a:spAutoFit/>
            </a:bodyPr>
            <a:lstStyle/>
            <a:p>
              <a:r>
                <a:rPr kumimoji="1" lang="en-US" altLang="zh-CN" sz="1620" b="1" u="sng" dirty="0"/>
                <a:t>Client</a:t>
              </a:r>
              <a:endParaRPr lang="zh-CN" altLang="en-US" sz="1620" b="1" u="sng" dirty="0"/>
            </a:p>
          </p:txBody>
        </p:sp>
        <p:cxnSp>
          <p:nvCxnSpPr>
            <p:cNvPr id="10" name="直线连接符 9">
              <a:extLst>
                <a:ext uri="{FF2B5EF4-FFF2-40B4-BE49-F238E27FC236}">
                  <a16:creationId xmlns:a16="http://schemas.microsoft.com/office/drawing/2014/main" id="{17E5167B-FA20-C512-0168-7DC9932C7B68}"/>
                </a:ext>
              </a:extLst>
            </p:cNvPr>
            <p:cNvCxnSpPr>
              <a:cxnSpLocks/>
            </p:cNvCxnSpPr>
            <p:nvPr/>
          </p:nvCxnSpPr>
          <p:spPr>
            <a:xfrm>
              <a:off x="1644081" y="3640361"/>
              <a:ext cx="7900415"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ED0EC58-23CF-1431-E132-1045BC0723FF}"/>
                </a:ext>
              </a:extLst>
            </p:cNvPr>
            <p:cNvSpPr txBox="1"/>
            <p:nvPr/>
          </p:nvSpPr>
          <p:spPr>
            <a:xfrm>
              <a:off x="713178" y="3431784"/>
              <a:ext cx="1224136" cy="379591"/>
            </a:xfrm>
            <a:prstGeom prst="rect">
              <a:avLst/>
            </a:prstGeom>
            <a:noFill/>
          </p:spPr>
          <p:txBody>
            <a:bodyPr wrap="square">
              <a:spAutoFit/>
            </a:bodyPr>
            <a:lstStyle/>
            <a:p>
              <a:r>
                <a:rPr kumimoji="1" lang="en-US" altLang="zh-CN" sz="1620" dirty="0"/>
                <a:t>RNIC</a:t>
              </a:r>
              <a:endParaRPr lang="zh-CN" altLang="en-US" sz="1620" dirty="0"/>
            </a:p>
          </p:txBody>
        </p:sp>
        <p:cxnSp>
          <p:nvCxnSpPr>
            <p:cNvPr id="12" name="直线连接符 11">
              <a:extLst>
                <a:ext uri="{FF2B5EF4-FFF2-40B4-BE49-F238E27FC236}">
                  <a16:creationId xmlns:a16="http://schemas.microsoft.com/office/drawing/2014/main" id="{8D96CF2B-FF59-390F-8B25-CDF11CDDC3E7}"/>
                </a:ext>
              </a:extLst>
            </p:cNvPr>
            <p:cNvCxnSpPr>
              <a:cxnSpLocks/>
            </p:cNvCxnSpPr>
            <p:nvPr/>
          </p:nvCxnSpPr>
          <p:spPr>
            <a:xfrm>
              <a:off x="1644081" y="4193576"/>
              <a:ext cx="7900415"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60D5228F-26C4-94EE-6898-F61BEC3A5559}"/>
                </a:ext>
              </a:extLst>
            </p:cNvPr>
            <p:cNvCxnSpPr>
              <a:cxnSpLocks/>
            </p:cNvCxnSpPr>
            <p:nvPr/>
          </p:nvCxnSpPr>
          <p:spPr>
            <a:xfrm>
              <a:off x="1687584" y="5080504"/>
              <a:ext cx="7856912"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AA79403-7D53-2550-09AB-CFB288EF6FCE}"/>
                </a:ext>
              </a:extLst>
            </p:cNvPr>
            <p:cNvSpPr txBox="1"/>
            <p:nvPr/>
          </p:nvSpPr>
          <p:spPr>
            <a:xfrm rot="16200000">
              <a:off x="8082" y="4242654"/>
              <a:ext cx="1008112" cy="379591"/>
            </a:xfrm>
            <a:prstGeom prst="rect">
              <a:avLst/>
            </a:prstGeom>
            <a:noFill/>
          </p:spPr>
          <p:txBody>
            <a:bodyPr wrap="square">
              <a:spAutoFit/>
            </a:bodyPr>
            <a:lstStyle/>
            <a:p>
              <a:r>
                <a:rPr kumimoji="1" lang="en-US" altLang="zh-CN" sz="1620" b="1" u="sng" dirty="0"/>
                <a:t>Server</a:t>
              </a:r>
              <a:endParaRPr lang="zh-CN" altLang="en-US" sz="1620" b="1" u="sng" dirty="0"/>
            </a:p>
          </p:txBody>
        </p:sp>
        <p:sp>
          <p:nvSpPr>
            <p:cNvPr id="15" name="文本框 14">
              <a:extLst>
                <a:ext uri="{FF2B5EF4-FFF2-40B4-BE49-F238E27FC236}">
                  <a16:creationId xmlns:a16="http://schemas.microsoft.com/office/drawing/2014/main" id="{0CDF23AF-5061-45DB-ACDD-B9B9C7AC8838}"/>
                </a:ext>
              </a:extLst>
            </p:cNvPr>
            <p:cNvSpPr txBox="1"/>
            <p:nvPr/>
          </p:nvSpPr>
          <p:spPr>
            <a:xfrm>
              <a:off x="543496" y="4890174"/>
              <a:ext cx="1407291" cy="656590"/>
            </a:xfrm>
            <a:prstGeom prst="rect">
              <a:avLst/>
            </a:prstGeom>
            <a:solidFill>
              <a:schemeClr val="bg1"/>
            </a:solidFill>
          </p:spPr>
          <p:txBody>
            <a:bodyPr wrap="square">
              <a:spAutoFit/>
            </a:bodyPr>
            <a:lstStyle/>
            <a:p>
              <a:r>
                <a:rPr kumimoji="1" lang="en-US" altLang="zh-CN" sz="1620" dirty="0"/>
                <a:t>Host DRAM</a:t>
              </a:r>
              <a:endParaRPr lang="zh-CN" altLang="en-US" sz="1620" dirty="0"/>
            </a:p>
          </p:txBody>
        </p:sp>
        <p:sp>
          <p:nvSpPr>
            <p:cNvPr id="16" name="文本框 15">
              <a:extLst>
                <a:ext uri="{FF2B5EF4-FFF2-40B4-BE49-F238E27FC236}">
                  <a16:creationId xmlns:a16="http://schemas.microsoft.com/office/drawing/2014/main" id="{BE644891-4F35-CA0A-FB64-990AEB34819A}"/>
                </a:ext>
              </a:extLst>
            </p:cNvPr>
            <p:cNvSpPr txBox="1"/>
            <p:nvPr/>
          </p:nvSpPr>
          <p:spPr>
            <a:xfrm>
              <a:off x="714738" y="4026124"/>
              <a:ext cx="1224136" cy="379591"/>
            </a:xfrm>
            <a:prstGeom prst="rect">
              <a:avLst/>
            </a:prstGeom>
            <a:noFill/>
          </p:spPr>
          <p:txBody>
            <a:bodyPr wrap="square">
              <a:spAutoFit/>
            </a:bodyPr>
            <a:lstStyle/>
            <a:p>
              <a:r>
                <a:rPr kumimoji="1" lang="en-US" altLang="zh-CN" sz="1620" dirty="0"/>
                <a:t>RNIC</a:t>
              </a:r>
              <a:endParaRPr lang="zh-CN" altLang="en-US" sz="1620" dirty="0"/>
            </a:p>
          </p:txBody>
        </p:sp>
        <p:pic>
          <p:nvPicPr>
            <p:cNvPr id="20" name="图片 19">
              <a:extLst>
                <a:ext uri="{FF2B5EF4-FFF2-40B4-BE49-F238E27FC236}">
                  <a16:creationId xmlns:a16="http://schemas.microsoft.com/office/drawing/2014/main" id="{18F710E0-1E44-E020-54A5-8A28A970199B}"/>
                </a:ext>
              </a:extLst>
            </p:cNvPr>
            <p:cNvPicPr>
              <a:picLocks noChangeAspect="1"/>
            </p:cNvPicPr>
            <p:nvPr/>
          </p:nvPicPr>
          <p:blipFill>
            <a:blip r:embed="rId3"/>
            <a:stretch>
              <a:fillRect/>
            </a:stretch>
          </p:blipFill>
          <p:spPr>
            <a:xfrm>
              <a:off x="759152" y="2907922"/>
              <a:ext cx="465906" cy="386702"/>
            </a:xfrm>
            <a:prstGeom prst="rect">
              <a:avLst/>
            </a:prstGeom>
          </p:spPr>
        </p:pic>
        <p:cxnSp>
          <p:nvCxnSpPr>
            <p:cNvPr id="21" name="直线连接符 20">
              <a:extLst>
                <a:ext uri="{FF2B5EF4-FFF2-40B4-BE49-F238E27FC236}">
                  <a16:creationId xmlns:a16="http://schemas.microsoft.com/office/drawing/2014/main" id="{C8873A12-2EC9-CBCB-D17B-BA0DD6C12BBB}"/>
                </a:ext>
              </a:extLst>
            </p:cNvPr>
            <p:cNvCxnSpPr>
              <a:cxnSpLocks/>
            </p:cNvCxnSpPr>
            <p:nvPr/>
          </p:nvCxnSpPr>
          <p:spPr>
            <a:xfrm>
              <a:off x="1637435" y="4568963"/>
              <a:ext cx="7907061"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D40EFDBB-79BA-436F-653B-1496327BF73D}"/>
                </a:ext>
              </a:extLst>
            </p:cNvPr>
            <p:cNvSpPr txBox="1"/>
            <p:nvPr/>
          </p:nvSpPr>
          <p:spPr>
            <a:xfrm>
              <a:off x="706248" y="4401119"/>
              <a:ext cx="1224136" cy="379591"/>
            </a:xfrm>
            <a:prstGeom prst="rect">
              <a:avLst/>
            </a:prstGeom>
            <a:noFill/>
          </p:spPr>
          <p:txBody>
            <a:bodyPr wrap="square">
              <a:spAutoFit/>
            </a:bodyPr>
            <a:lstStyle/>
            <a:p>
              <a:r>
                <a:rPr kumimoji="1" lang="en-US" altLang="zh-CN" sz="1620" dirty="0"/>
                <a:t>SoC</a:t>
              </a:r>
              <a:endParaRPr lang="zh-CN" altLang="en-US" sz="1620" dirty="0"/>
            </a:p>
          </p:txBody>
        </p:sp>
        <p:cxnSp>
          <p:nvCxnSpPr>
            <p:cNvPr id="24" name="直线连接符 23">
              <a:extLst>
                <a:ext uri="{FF2B5EF4-FFF2-40B4-BE49-F238E27FC236}">
                  <a16:creationId xmlns:a16="http://schemas.microsoft.com/office/drawing/2014/main" id="{F9C161DF-76AD-0914-08C3-ECAF8E6FE614}"/>
                </a:ext>
              </a:extLst>
            </p:cNvPr>
            <p:cNvCxnSpPr>
              <a:cxnSpLocks/>
            </p:cNvCxnSpPr>
            <p:nvPr/>
          </p:nvCxnSpPr>
          <p:spPr>
            <a:xfrm>
              <a:off x="3549938" y="3045884"/>
              <a:ext cx="121261" cy="1523079"/>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直线连接符 28">
              <a:extLst>
                <a:ext uri="{FF2B5EF4-FFF2-40B4-BE49-F238E27FC236}">
                  <a16:creationId xmlns:a16="http://schemas.microsoft.com/office/drawing/2014/main" id="{AF4745F4-77BB-C3F1-9FAC-1A9B8DA84821}"/>
                </a:ext>
              </a:extLst>
            </p:cNvPr>
            <p:cNvCxnSpPr>
              <a:cxnSpLocks/>
            </p:cNvCxnSpPr>
            <p:nvPr/>
          </p:nvCxnSpPr>
          <p:spPr>
            <a:xfrm flipV="1">
              <a:off x="4098182" y="3033866"/>
              <a:ext cx="264653"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49C8B8D4-547B-D28F-C9B2-431C25844D8F}"/>
                </a:ext>
              </a:extLst>
            </p:cNvPr>
            <p:cNvSpPr/>
            <p:nvPr/>
          </p:nvSpPr>
          <p:spPr>
            <a:xfrm>
              <a:off x="758405" y="4020464"/>
              <a:ext cx="750868" cy="726574"/>
            </a:xfrm>
            <a:prstGeom prst="rect">
              <a:avLst/>
            </a:prstGeom>
            <a:no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48" name="直线连接符 47">
              <a:extLst>
                <a:ext uri="{FF2B5EF4-FFF2-40B4-BE49-F238E27FC236}">
                  <a16:creationId xmlns:a16="http://schemas.microsoft.com/office/drawing/2014/main" id="{4ADE0A7C-0AE0-8FAA-4D75-73FA9A7F650A}"/>
                </a:ext>
              </a:extLst>
            </p:cNvPr>
            <p:cNvCxnSpPr>
              <a:cxnSpLocks/>
            </p:cNvCxnSpPr>
            <p:nvPr/>
          </p:nvCxnSpPr>
          <p:spPr>
            <a:xfrm>
              <a:off x="1910151" y="3064459"/>
              <a:ext cx="289529" cy="2016045"/>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8FC299B0-77AB-2B41-4B4C-D18DD45906CE}"/>
                </a:ext>
              </a:extLst>
            </p:cNvPr>
            <p:cNvCxnSpPr>
              <a:cxnSpLocks/>
            </p:cNvCxnSpPr>
            <p:nvPr/>
          </p:nvCxnSpPr>
          <p:spPr>
            <a:xfrm flipV="1">
              <a:off x="2197645" y="3045884"/>
              <a:ext cx="242532" cy="2034620"/>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58" name="直线连接符 57">
              <a:extLst>
                <a:ext uri="{FF2B5EF4-FFF2-40B4-BE49-F238E27FC236}">
                  <a16:creationId xmlns:a16="http://schemas.microsoft.com/office/drawing/2014/main" id="{FD193BB0-211A-47DB-307A-1FEA3DA12B1F}"/>
                </a:ext>
              </a:extLst>
            </p:cNvPr>
            <p:cNvCxnSpPr>
              <a:cxnSpLocks/>
            </p:cNvCxnSpPr>
            <p:nvPr/>
          </p:nvCxnSpPr>
          <p:spPr>
            <a:xfrm>
              <a:off x="2584981" y="3064459"/>
              <a:ext cx="289529" cy="2016045"/>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9" name="直线连接符 58">
              <a:extLst>
                <a:ext uri="{FF2B5EF4-FFF2-40B4-BE49-F238E27FC236}">
                  <a16:creationId xmlns:a16="http://schemas.microsoft.com/office/drawing/2014/main" id="{716D4539-2DD4-9D98-B337-B057E925226E}"/>
                </a:ext>
              </a:extLst>
            </p:cNvPr>
            <p:cNvCxnSpPr>
              <a:cxnSpLocks/>
            </p:cNvCxnSpPr>
            <p:nvPr/>
          </p:nvCxnSpPr>
          <p:spPr>
            <a:xfrm flipV="1">
              <a:off x="2872475" y="3045884"/>
              <a:ext cx="242532" cy="2034620"/>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60" name="组合 59">
              <a:extLst>
                <a:ext uri="{FF2B5EF4-FFF2-40B4-BE49-F238E27FC236}">
                  <a16:creationId xmlns:a16="http://schemas.microsoft.com/office/drawing/2014/main" id="{619BFFEC-EEF0-E889-4EFE-AE71C2955954}"/>
                </a:ext>
              </a:extLst>
            </p:cNvPr>
            <p:cNvGrpSpPr/>
            <p:nvPr/>
          </p:nvGrpSpPr>
          <p:grpSpPr>
            <a:xfrm>
              <a:off x="1736159" y="3711914"/>
              <a:ext cx="803187" cy="335893"/>
              <a:chOff x="3017999" y="3636394"/>
              <a:chExt cx="803187" cy="335893"/>
            </a:xfrm>
          </p:grpSpPr>
          <p:sp>
            <p:nvSpPr>
              <p:cNvPr id="61" name="矩形 60">
                <a:extLst>
                  <a:ext uri="{FF2B5EF4-FFF2-40B4-BE49-F238E27FC236}">
                    <a16:creationId xmlns:a16="http://schemas.microsoft.com/office/drawing/2014/main" id="{6E134A40-7724-1DE5-FCCE-2F640EC0D671}"/>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62" name="文本框 61">
                <a:extLst>
                  <a:ext uri="{FF2B5EF4-FFF2-40B4-BE49-F238E27FC236}">
                    <a16:creationId xmlns:a16="http://schemas.microsoft.com/office/drawing/2014/main" id="{72C3FBB8-805F-504B-A310-01D433167F8B}"/>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grpSp>
          <p:nvGrpSpPr>
            <p:cNvPr id="63" name="组合 62">
              <a:extLst>
                <a:ext uri="{FF2B5EF4-FFF2-40B4-BE49-F238E27FC236}">
                  <a16:creationId xmlns:a16="http://schemas.microsoft.com/office/drawing/2014/main" id="{B7C51E11-7AD6-EB29-597C-527629454F84}"/>
                </a:ext>
              </a:extLst>
            </p:cNvPr>
            <p:cNvGrpSpPr/>
            <p:nvPr/>
          </p:nvGrpSpPr>
          <p:grpSpPr>
            <a:xfrm>
              <a:off x="2551134" y="3715700"/>
              <a:ext cx="803187" cy="335893"/>
              <a:chOff x="3017999" y="3636394"/>
              <a:chExt cx="803187" cy="335893"/>
            </a:xfrm>
          </p:grpSpPr>
          <p:sp>
            <p:nvSpPr>
              <p:cNvPr id="64" name="矩形 63">
                <a:extLst>
                  <a:ext uri="{FF2B5EF4-FFF2-40B4-BE49-F238E27FC236}">
                    <a16:creationId xmlns:a16="http://schemas.microsoft.com/office/drawing/2014/main" id="{44CAD96C-B4A9-D631-A31F-4EC07B25C1E4}"/>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65" name="文本框 64">
                <a:extLst>
                  <a:ext uri="{FF2B5EF4-FFF2-40B4-BE49-F238E27FC236}">
                    <a16:creationId xmlns:a16="http://schemas.microsoft.com/office/drawing/2014/main" id="{FAE25E97-F47F-49D6-D87D-A93D3A041D46}"/>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66" name="文本框 65">
              <a:extLst>
                <a:ext uri="{FF2B5EF4-FFF2-40B4-BE49-F238E27FC236}">
                  <a16:creationId xmlns:a16="http://schemas.microsoft.com/office/drawing/2014/main" id="{884C6C0F-7107-AB9A-0D05-98E9A48C8DE9}"/>
                </a:ext>
              </a:extLst>
            </p:cNvPr>
            <p:cNvSpPr txBox="1"/>
            <p:nvPr/>
          </p:nvSpPr>
          <p:spPr>
            <a:xfrm>
              <a:off x="2320293" y="5142340"/>
              <a:ext cx="529376" cy="379591"/>
            </a:xfrm>
            <a:prstGeom prst="rect">
              <a:avLst/>
            </a:prstGeom>
            <a:solidFill>
              <a:schemeClr val="bg1"/>
            </a:solidFill>
          </p:spPr>
          <p:txBody>
            <a:bodyPr wrap="square">
              <a:spAutoFit/>
            </a:bodyPr>
            <a:lstStyle/>
            <a:p>
              <a:r>
                <a:rPr kumimoji="1" lang="en-US" altLang="zh-CN" sz="1620" b="1" dirty="0"/>
                <a:t>A1</a:t>
              </a:r>
              <a:endParaRPr lang="zh-CN" altLang="en-US" sz="1620" b="1" dirty="0"/>
            </a:p>
          </p:txBody>
        </p:sp>
        <p:sp>
          <p:nvSpPr>
            <p:cNvPr id="67" name="矩形 66">
              <a:extLst>
                <a:ext uri="{FF2B5EF4-FFF2-40B4-BE49-F238E27FC236}">
                  <a16:creationId xmlns:a16="http://schemas.microsoft.com/office/drawing/2014/main" id="{2E86DFD0-F2C9-F59A-3C82-25CCE1C6686F}"/>
                </a:ext>
              </a:extLst>
            </p:cNvPr>
            <p:cNvSpPr/>
            <p:nvPr/>
          </p:nvSpPr>
          <p:spPr>
            <a:xfrm>
              <a:off x="3286004" y="2839752"/>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nvGrpSpPr>
            <p:cNvPr id="5" name="组合 4">
              <a:extLst>
                <a:ext uri="{FF2B5EF4-FFF2-40B4-BE49-F238E27FC236}">
                  <a16:creationId xmlns:a16="http://schemas.microsoft.com/office/drawing/2014/main" id="{A49ECA4F-7136-1CE8-6D35-4C19B31A1F3E}"/>
                </a:ext>
              </a:extLst>
            </p:cNvPr>
            <p:cNvGrpSpPr/>
            <p:nvPr/>
          </p:nvGrpSpPr>
          <p:grpSpPr>
            <a:xfrm>
              <a:off x="3480289" y="4568963"/>
              <a:ext cx="803187" cy="511541"/>
              <a:chOff x="3480289" y="4568963"/>
              <a:chExt cx="803187" cy="511541"/>
            </a:xfrm>
          </p:grpSpPr>
          <p:cxnSp>
            <p:nvCxnSpPr>
              <p:cNvPr id="70" name="直线连接符 69">
                <a:extLst>
                  <a:ext uri="{FF2B5EF4-FFF2-40B4-BE49-F238E27FC236}">
                    <a16:creationId xmlns:a16="http://schemas.microsoft.com/office/drawing/2014/main" id="{655E3C9F-CE80-865A-BB68-135979E6F4E2}"/>
                  </a:ext>
                </a:extLst>
              </p:cNvPr>
              <p:cNvCxnSpPr>
                <a:cxnSpLocks/>
              </p:cNvCxnSpPr>
              <p:nvPr/>
            </p:nvCxnSpPr>
            <p:spPr>
              <a:xfrm>
                <a:off x="3684579" y="4585337"/>
                <a:ext cx="32200" cy="48950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1" name="直线连接符 70">
                <a:extLst>
                  <a:ext uri="{FF2B5EF4-FFF2-40B4-BE49-F238E27FC236}">
                    <a16:creationId xmlns:a16="http://schemas.microsoft.com/office/drawing/2014/main" id="{18ADB1B7-9C1A-F768-4397-23C685E92A72}"/>
                  </a:ext>
                </a:extLst>
              </p:cNvPr>
              <p:cNvCxnSpPr>
                <a:cxnSpLocks/>
              </p:cNvCxnSpPr>
              <p:nvPr/>
            </p:nvCxnSpPr>
            <p:spPr>
              <a:xfrm flipV="1">
                <a:off x="3741140" y="4568963"/>
                <a:ext cx="110447" cy="51154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75" name="直线连接符 74">
                <a:extLst>
                  <a:ext uri="{FF2B5EF4-FFF2-40B4-BE49-F238E27FC236}">
                    <a16:creationId xmlns:a16="http://schemas.microsoft.com/office/drawing/2014/main" id="{339C9DEF-151C-F4DD-394F-F826D8A8206F}"/>
                  </a:ext>
                </a:extLst>
              </p:cNvPr>
              <p:cNvCxnSpPr>
                <a:cxnSpLocks/>
              </p:cNvCxnSpPr>
              <p:nvPr/>
            </p:nvCxnSpPr>
            <p:spPr>
              <a:xfrm>
                <a:off x="3906813" y="4585337"/>
                <a:ext cx="32200" cy="48950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C13F0D03-C242-817D-3F4C-48168A5B86FC}"/>
                  </a:ext>
                </a:extLst>
              </p:cNvPr>
              <p:cNvCxnSpPr>
                <a:cxnSpLocks/>
              </p:cNvCxnSpPr>
              <p:nvPr/>
            </p:nvCxnSpPr>
            <p:spPr>
              <a:xfrm flipV="1">
                <a:off x="3963374" y="4568963"/>
                <a:ext cx="110447" cy="51154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77" name="组合 76">
                <a:extLst>
                  <a:ext uri="{FF2B5EF4-FFF2-40B4-BE49-F238E27FC236}">
                    <a16:creationId xmlns:a16="http://schemas.microsoft.com/office/drawing/2014/main" id="{9A97B18E-9180-3100-3023-EAD663BDECAD}"/>
                  </a:ext>
                </a:extLst>
              </p:cNvPr>
              <p:cNvGrpSpPr/>
              <p:nvPr/>
            </p:nvGrpSpPr>
            <p:grpSpPr>
              <a:xfrm>
                <a:off x="3480289" y="4710892"/>
                <a:ext cx="803187" cy="318035"/>
                <a:chOff x="3013795" y="3807383"/>
                <a:chExt cx="803187" cy="318035"/>
              </a:xfrm>
            </p:grpSpPr>
            <p:sp>
              <p:nvSpPr>
                <p:cNvPr id="78" name="矩形 77">
                  <a:extLst>
                    <a:ext uri="{FF2B5EF4-FFF2-40B4-BE49-F238E27FC236}">
                      <a16:creationId xmlns:a16="http://schemas.microsoft.com/office/drawing/2014/main" id="{46948F60-A221-3A2E-CD49-04312CF55CB4}"/>
                    </a:ext>
                  </a:extLst>
                </p:cNvPr>
                <p:cNvSpPr/>
                <p:nvPr/>
              </p:nvSpPr>
              <p:spPr>
                <a:xfrm>
                  <a:off x="3056421" y="3875743"/>
                  <a:ext cx="699136" cy="17056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9" name="文本框 78">
                  <a:extLst>
                    <a:ext uri="{FF2B5EF4-FFF2-40B4-BE49-F238E27FC236}">
                      <a16:creationId xmlns:a16="http://schemas.microsoft.com/office/drawing/2014/main" id="{10D83173-F377-2411-63E9-21ACAE7E3E7C}"/>
                    </a:ext>
                  </a:extLst>
                </p:cNvPr>
                <p:cNvSpPr txBox="1"/>
                <p:nvPr/>
              </p:nvSpPr>
              <p:spPr>
                <a:xfrm>
                  <a:off x="3013795" y="3807383"/>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grpSp>
        <p:sp>
          <p:nvSpPr>
            <p:cNvPr id="80" name="文本框 79">
              <a:extLst>
                <a:ext uri="{FF2B5EF4-FFF2-40B4-BE49-F238E27FC236}">
                  <a16:creationId xmlns:a16="http://schemas.microsoft.com/office/drawing/2014/main" id="{06B4B889-AD1B-4C66-2F3F-15A8F1AF8BD3}"/>
                </a:ext>
              </a:extLst>
            </p:cNvPr>
            <p:cNvSpPr txBox="1"/>
            <p:nvPr/>
          </p:nvSpPr>
          <p:spPr>
            <a:xfrm>
              <a:off x="3684442" y="5139142"/>
              <a:ext cx="529376" cy="379591"/>
            </a:xfrm>
            <a:prstGeom prst="rect">
              <a:avLst/>
            </a:prstGeom>
            <a:solidFill>
              <a:schemeClr val="bg1"/>
            </a:solidFill>
          </p:spPr>
          <p:txBody>
            <a:bodyPr wrap="square">
              <a:spAutoFit/>
            </a:bodyPr>
            <a:lstStyle/>
            <a:p>
              <a:r>
                <a:rPr kumimoji="1" lang="en-US" altLang="zh-CN" sz="1620" b="1" dirty="0"/>
                <a:t>A2</a:t>
              </a:r>
              <a:endParaRPr lang="zh-CN" altLang="en-US" sz="1620" b="1" dirty="0"/>
            </a:p>
          </p:txBody>
        </p:sp>
        <p:grpSp>
          <p:nvGrpSpPr>
            <p:cNvPr id="30" name="组合 29">
              <a:extLst>
                <a:ext uri="{FF2B5EF4-FFF2-40B4-BE49-F238E27FC236}">
                  <a16:creationId xmlns:a16="http://schemas.microsoft.com/office/drawing/2014/main" id="{61BED4E3-164B-B901-73B4-AD95CAEE7FBB}"/>
                </a:ext>
              </a:extLst>
            </p:cNvPr>
            <p:cNvGrpSpPr/>
            <p:nvPr/>
          </p:nvGrpSpPr>
          <p:grpSpPr>
            <a:xfrm>
              <a:off x="3199322" y="3709350"/>
              <a:ext cx="803187" cy="335893"/>
              <a:chOff x="3017999" y="3636394"/>
              <a:chExt cx="803187" cy="335893"/>
            </a:xfrm>
          </p:grpSpPr>
          <p:sp>
            <p:nvSpPr>
              <p:cNvPr id="35" name="矩形 34">
                <a:extLst>
                  <a:ext uri="{FF2B5EF4-FFF2-40B4-BE49-F238E27FC236}">
                    <a16:creationId xmlns:a16="http://schemas.microsoft.com/office/drawing/2014/main" id="{E4E1B56E-EA5B-25F9-D623-179C262A586E}"/>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36" name="文本框 35">
                <a:extLst>
                  <a:ext uri="{FF2B5EF4-FFF2-40B4-BE49-F238E27FC236}">
                    <a16:creationId xmlns:a16="http://schemas.microsoft.com/office/drawing/2014/main" id="{181F987B-2BBF-357D-C8A3-4A2F58D0C3AD}"/>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SEND</a:t>
                </a:r>
              </a:p>
            </p:txBody>
          </p:sp>
        </p:grpSp>
        <p:grpSp>
          <p:nvGrpSpPr>
            <p:cNvPr id="81" name="组合 80">
              <a:extLst>
                <a:ext uri="{FF2B5EF4-FFF2-40B4-BE49-F238E27FC236}">
                  <a16:creationId xmlns:a16="http://schemas.microsoft.com/office/drawing/2014/main" id="{5A6DD1A2-DE78-E279-D499-CDF39008619E}"/>
                </a:ext>
              </a:extLst>
            </p:cNvPr>
            <p:cNvGrpSpPr/>
            <p:nvPr/>
          </p:nvGrpSpPr>
          <p:grpSpPr>
            <a:xfrm>
              <a:off x="3884220" y="3707303"/>
              <a:ext cx="803187" cy="335893"/>
              <a:chOff x="3017999" y="3636394"/>
              <a:chExt cx="803187" cy="335893"/>
            </a:xfrm>
          </p:grpSpPr>
          <p:sp>
            <p:nvSpPr>
              <p:cNvPr id="82" name="矩形 81">
                <a:extLst>
                  <a:ext uri="{FF2B5EF4-FFF2-40B4-BE49-F238E27FC236}">
                    <a16:creationId xmlns:a16="http://schemas.microsoft.com/office/drawing/2014/main" id="{FF212DB5-9F32-3C64-6F34-5F5BD979209D}"/>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3" name="文本框 82">
                <a:extLst>
                  <a:ext uri="{FF2B5EF4-FFF2-40B4-BE49-F238E27FC236}">
                    <a16:creationId xmlns:a16="http://schemas.microsoft.com/office/drawing/2014/main" id="{F0C871E2-0967-022A-987A-06221F5A99D1}"/>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RECV</a:t>
                </a:r>
              </a:p>
            </p:txBody>
          </p:sp>
        </p:grpSp>
        <p:sp>
          <p:nvSpPr>
            <p:cNvPr id="84" name="矩形 83">
              <a:extLst>
                <a:ext uri="{FF2B5EF4-FFF2-40B4-BE49-F238E27FC236}">
                  <a16:creationId xmlns:a16="http://schemas.microsoft.com/office/drawing/2014/main" id="{7AD725D0-5AEA-CDDA-B708-6504B914C157}"/>
                </a:ext>
              </a:extLst>
            </p:cNvPr>
            <p:cNvSpPr/>
            <p:nvPr/>
          </p:nvSpPr>
          <p:spPr>
            <a:xfrm>
              <a:off x="4598075" y="2908746"/>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85" name="直线连接符 84">
              <a:extLst>
                <a:ext uri="{FF2B5EF4-FFF2-40B4-BE49-F238E27FC236}">
                  <a16:creationId xmlns:a16="http://schemas.microsoft.com/office/drawing/2014/main" id="{9BD376DF-6817-9A9E-1634-966F376E8AF8}"/>
                </a:ext>
              </a:extLst>
            </p:cNvPr>
            <p:cNvCxnSpPr>
              <a:cxnSpLocks/>
            </p:cNvCxnSpPr>
            <p:nvPr/>
          </p:nvCxnSpPr>
          <p:spPr>
            <a:xfrm>
              <a:off x="4870882" y="3040618"/>
              <a:ext cx="121261" cy="1523079"/>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6B456D21-CE67-1DA6-260C-41FB45E8742C}"/>
                </a:ext>
              </a:extLst>
            </p:cNvPr>
            <p:cNvCxnSpPr>
              <a:cxnSpLocks/>
            </p:cNvCxnSpPr>
            <p:nvPr/>
          </p:nvCxnSpPr>
          <p:spPr>
            <a:xfrm flipV="1">
              <a:off x="5149946" y="3028600"/>
              <a:ext cx="264653"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87" name="组合 86">
              <a:extLst>
                <a:ext uri="{FF2B5EF4-FFF2-40B4-BE49-F238E27FC236}">
                  <a16:creationId xmlns:a16="http://schemas.microsoft.com/office/drawing/2014/main" id="{1036BF8A-6C2F-E707-5F82-320C708493E0}"/>
                </a:ext>
              </a:extLst>
            </p:cNvPr>
            <p:cNvGrpSpPr/>
            <p:nvPr/>
          </p:nvGrpSpPr>
          <p:grpSpPr>
            <a:xfrm>
              <a:off x="4431928" y="3704084"/>
              <a:ext cx="803187" cy="335893"/>
              <a:chOff x="3017999" y="3636394"/>
              <a:chExt cx="803187" cy="335893"/>
            </a:xfrm>
          </p:grpSpPr>
          <p:sp>
            <p:nvSpPr>
              <p:cNvPr id="88" name="矩形 87">
                <a:extLst>
                  <a:ext uri="{FF2B5EF4-FFF2-40B4-BE49-F238E27FC236}">
                    <a16:creationId xmlns:a16="http://schemas.microsoft.com/office/drawing/2014/main" id="{6FDFC209-C1EA-6EA1-54B3-0F39E902EC02}"/>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9" name="文本框 88">
                <a:extLst>
                  <a:ext uri="{FF2B5EF4-FFF2-40B4-BE49-F238E27FC236}">
                    <a16:creationId xmlns:a16="http://schemas.microsoft.com/office/drawing/2014/main" id="{63E58B45-076D-6BB6-F723-AC51CF6C44BC}"/>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SEND</a:t>
                </a:r>
              </a:p>
            </p:txBody>
          </p:sp>
        </p:grpSp>
        <p:grpSp>
          <p:nvGrpSpPr>
            <p:cNvPr id="90" name="组合 89">
              <a:extLst>
                <a:ext uri="{FF2B5EF4-FFF2-40B4-BE49-F238E27FC236}">
                  <a16:creationId xmlns:a16="http://schemas.microsoft.com/office/drawing/2014/main" id="{73DC4B78-A624-2B19-73E1-CB2F4EB57507}"/>
                </a:ext>
              </a:extLst>
            </p:cNvPr>
            <p:cNvGrpSpPr/>
            <p:nvPr/>
          </p:nvGrpSpPr>
          <p:grpSpPr>
            <a:xfrm>
              <a:off x="5007992" y="3702037"/>
              <a:ext cx="803187" cy="335893"/>
              <a:chOff x="3017999" y="3636394"/>
              <a:chExt cx="803187" cy="335893"/>
            </a:xfrm>
          </p:grpSpPr>
          <p:sp>
            <p:nvSpPr>
              <p:cNvPr id="91" name="矩形 90">
                <a:extLst>
                  <a:ext uri="{FF2B5EF4-FFF2-40B4-BE49-F238E27FC236}">
                    <a16:creationId xmlns:a16="http://schemas.microsoft.com/office/drawing/2014/main" id="{383580F6-AA96-57F4-70B9-3CA1A99EF5B4}"/>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2" name="文本框 91">
                <a:extLst>
                  <a:ext uri="{FF2B5EF4-FFF2-40B4-BE49-F238E27FC236}">
                    <a16:creationId xmlns:a16="http://schemas.microsoft.com/office/drawing/2014/main" id="{FD9D6782-9837-7D2F-1EA0-3E9422EA6B9C}"/>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RECV</a:t>
                </a:r>
              </a:p>
            </p:txBody>
          </p:sp>
        </p:grpSp>
        <p:cxnSp>
          <p:nvCxnSpPr>
            <p:cNvPr id="96" name="直线连接符 95">
              <a:extLst>
                <a:ext uri="{FF2B5EF4-FFF2-40B4-BE49-F238E27FC236}">
                  <a16:creationId xmlns:a16="http://schemas.microsoft.com/office/drawing/2014/main" id="{CD820D3C-0FD9-CC0E-C16B-CF8623C8A9FF}"/>
                </a:ext>
              </a:extLst>
            </p:cNvPr>
            <p:cNvCxnSpPr>
              <a:cxnSpLocks/>
            </p:cNvCxnSpPr>
            <p:nvPr/>
          </p:nvCxnSpPr>
          <p:spPr>
            <a:xfrm>
              <a:off x="4997604" y="4597355"/>
              <a:ext cx="32200" cy="48950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97" name="直线连接符 96">
              <a:extLst>
                <a:ext uri="{FF2B5EF4-FFF2-40B4-BE49-F238E27FC236}">
                  <a16:creationId xmlns:a16="http://schemas.microsoft.com/office/drawing/2014/main" id="{B6D9FD09-819D-B805-C4AA-F4449891A185}"/>
                </a:ext>
              </a:extLst>
            </p:cNvPr>
            <p:cNvCxnSpPr>
              <a:cxnSpLocks/>
            </p:cNvCxnSpPr>
            <p:nvPr/>
          </p:nvCxnSpPr>
          <p:spPr>
            <a:xfrm flipV="1">
              <a:off x="5054165" y="4580981"/>
              <a:ext cx="110447" cy="51154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93" name="组合 92">
              <a:extLst>
                <a:ext uri="{FF2B5EF4-FFF2-40B4-BE49-F238E27FC236}">
                  <a16:creationId xmlns:a16="http://schemas.microsoft.com/office/drawing/2014/main" id="{DED05B09-6C2C-6E6C-BA1D-CC9D6CDAB7AF}"/>
                </a:ext>
              </a:extLst>
            </p:cNvPr>
            <p:cNvGrpSpPr/>
            <p:nvPr/>
          </p:nvGrpSpPr>
          <p:grpSpPr>
            <a:xfrm>
              <a:off x="4660523" y="4710647"/>
              <a:ext cx="803187" cy="318035"/>
              <a:chOff x="3013795" y="3807383"/>
              <a:chExt cx="803187" cy="318035"/>
            </a:xfrm>
          </p:grpSpPr>
          <p:sp>
            <p:nvSpPr>
              <p:cNvPr id="94" name="矩形 93">
                <a:extLst>
                  <a:ext uri="{FF2B5EF4-FFF2-40B4-BE49-F238E27FC236}">
                    <a16:creationId xmlns:a16="http://schemas.microsoft.com/office/drawing/2014/main" id="{60794B5F-B29D-0D91-0C2F-71D6A49D03C5}"/>
                  </a:ext>
                </a:extLst>
              </p:cNvPr>
              <p:cNvSpPr/>
              <p:nvPr/>
            </p:nvSpPr>
            <p:spPr>
              <a:xfrm>
                <a:off x="3056421" y="3875743"/>
                <a:ext cx="699136" cy="17056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5" name="文本框 94">
                <a:extLst>
                  <a:ext uri="{FF2B5EF4-FFF2-40B4-BE49-F238E27FC236}">
                    <a16:creationId xmlns:a16="http://schemas.microsoft.com/office/drawing/2014/main" id="{8F3E954A-05C4-4BD8-DC79-9A34508243AE}"/>
                  </a:ext>
                </a:extLst>
              </p:cNvPr>
              <p:cNvSpPr txBox="1"/>
              <p:nvPr/>
            </p:nvSpPr>
            <p:spPr>
              <a:xfrm>
                <a:off x="3013795" y="3807383"/>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98" name="文本框 97">
              <a:extLst>
                <a:ext uri="{FF2B5EF4-FFF2-40B4-BE49-F238E27FC236}">
                  <a16:creationId xmlns:a16="http://schemas.microsoft.com/office/drawing/2014/main" id="{2D47C082-4C9B-CE7D-721B-9825DB2B5DB4}"/>
                </a:ext>
              </a:extLst>
            </p:cNvPr>
            <p:cNvSpPr txBox="1"/>
            <p:nvPr/>
          </p:nvSpPr>
          <p:spPr>
            <a:xfrm>
              <a:off x="4844700" y="5139142"/>
              <a:ext cx="529376" cy="379591"/>
            </a:xfrm>
            <a:prstGeom prst="rect">
              <a:avLst/>
            </a:prstGeom>
            <a:solidFill>
              <a:schemeClr val="bg1"/>
            </a:solidFill>
          </p:spPr>
          <p:txBody>
            <a:bodyPr wrap="square">
              <a:spAutoFit/>
            </a:bodyPr>
            <a:lstStyle/>
            <a:p>
              <a:r>
                <a:rPr kumimoji="1" lang="en-US" altLang="zh-CN" sz="1620" b="1" dirty="0"/>
                <a:t>A3</a:t>
              </a:r>
              <a:endParaRPr lang="zh-CN" altLang="en-US" sz="1620" b="1" dirty="0"/>
            </a:p>
          </p:txBody>
        </p:sp>
        <p:sp>
          <p:nvSpPr>
            <p:cNvPr id="99" name="三角形 98">
              <a:extLst>
                <a:ext uri="{FF2B5EF4-FFF2-40B4-BE49-F238E27FC236}">
                  <a16:creationId xmlns:a16="http://schemas.microsoft.com/office/drawing/2014/main" id="{96D2F70F-214E-6509-0120-FA4FBD3E8A4F}"/>
                </a:ext>
              </a:extLst>
            </p:cNvPr>
            <p:cNvSpPr/>
            <p:nvPr/>
          </p:nvSpPr>
          <p:spPr>
            <a:xfrm>
              <a:off x="439749" y="5203146"/>
              <a:ext cx="432048" cy="374647"/>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0" name="矩形 99">
              <a:extLst>
                <a:ext uri="{FF2B5EF4-FFF2-40B4-BE49-F238E27FC236}">
                  <a16:creationId xmlns:a16="http://schemas.microsoft.com/office/drawing/2014/main" id="{D9C099A0-E33B-F0AC-CD13-7BB9CA23EA6A}"/>
                </a:ext>
              </a:extLst>
            </p:cNvPr>
            <p:cNvSpPr/>
            <p:nvPr/>
          </p:nvSpPr>
          <p:spPr>
            <a:xfrm>
              <a:off x="1357528" y="5368579"/>
              <a:ext cx="639341" cy="22522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3" name="任意形状 102">
              <a:extLst>
                <a:ext uri="{FF2B5EF4-FFF2-40B4-BE49-F238E27FC236}">
                  <a16:creationId xmlns:a16="http://schemas.microsoft.com/office/drawing/2014/main" id="{8CC3DB53-A184-2096-B0C8-A7D2F63906A6}"/>
                </a:ext>
              </a:extLst>
            </p:cNvPr>
            <p:cNvSpPr/>
            <p:nvPr/>
          </p:nvSpPr>
          <p:spPr>
            <a:xfrm>
              <a:off x="821939" y="5323622"/>
              <a:ext cx="813420" cy="187509"/>
            </a:xfrm>
            <a:custGeom>
              <a:avLst/>
              <a:gdLst>
                <a:gd name="connsiteX0" fmla="*/ 0 w 652311"/>
                <a:gd name="connsiteY0" fmla="*/ 123443 h 187509"/>
                <a:gd name="connsiteX1" fmla="*/ 227144 w 652311"/>
                <a:gd name="connsiteY1" fmla="*/ 1135 h 187509"/>
                <a:gd name="connsiteX2" fmla="*/ 652311 w 652311"/>
                <a:gd name="connsiteY2" fmla="*/ 187509 h 187509"/>
              </a:gdLst>
              <a:ahLst/>
              <a:cxnLst>
                <a:cxn ang="0">
                  <a:pos x="connsiteX0" y="connsiteY0"/>
                </a:cxn>
                <a:cxn ang="0">
                  <a:pos x="connsiteX1" y="connsiteY1"/>
                </a:cxn>
                <a:cxn ang="0">
                  <a:pos x="connsiteX2" y="connsiteY2"/>
                </a:cxn>
              </a:cxnLst>
              <a:rect l="l" t="t" r="r" b="b"/>
              <a:pathLst>
                <a:path w="652311" h="187509">
                  <a:moveTo>
                    <a:pt x="0" y="123443"/>
                  </a:moveTo>
                  <a:cubicBezTo>
                    <a:pt x="59213" y="56950"/>
                    <a:pt x="118426" y="-9543"/>
                    <a:pt x="227144" y="1135"/>
                  </a:cubicBezTo>
                  <a:cubicBezTo>
                    <a:pt x="335862" y="11813"/>
                    <a:pt x="494086" y="99661"/>
                    <a:pt x="652311" y="187509"/>
                  </a:cubicBezTo>
                </a:path>
              </a:pathLst>
            </a:custGeom>
            <a:noFill/>
            <a:ln w="1016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4" name="三角形 103">
              <a:extLst>
                <a:ext uri="{FF2B5EF4-FFF2-40B4-BE49-F238E27FC236}">
                  <a16:creationId xmlns:a16="http://schemas.microsoft.com/office/drawing/2014/main" id="{88909A7D-E350-232C-C9BC-3E573AE753CD}"/>
                </a:ext>
              </a:extLst>
            </p:cNvPr>
            <p:cNvSpPr/>
            <p:nvPr/>
          </p:nvSpPr>
          <p:spPr>
            <a:xfrm>
              <a:off x="4776010" y="4420155"/>
              <a:ext cx="162088" cy="244481"/>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5" name="矩形 104">
              <a:extLst>
                <a:ext uri="{FF2B5EF4-FFF2-40B4-BE49-F238E27FC236}">
                  <a16:creationId xmlns:a16="http://schemas.microsoft.com/office/drawing/2014/main" id="{86B01BCF-348B-6994-B437-00BA5FB7A784}"/>
                </a:ext>
              </a:extLst>
            </p:cNvPr>
            <p:cNvSpPr/>
            <p:nvPr/>
          </p:nvSpPr>
          <p:spPr>
            <a:xfrm>
              <a:off x="5754840" y="2830246"/>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6" name="矩形 105">
              <a:extLst>
                <a:ext uri="{FF2B5EF4-FFF2-40B4-BE49-F238E27FC236}">
                  <a16:creationId xmlns:a16="http://schemas.microsoft.com/office/drawing/2014/main" id="{CA58420E-A8B9-5835-C4E4-9E6F5603E260}"/>
                </a:ext>
              </a:extLst>
            </p:cNvPr>
            <p:cNvSpPr/>
            <p:nvPr/>
          </p:nvSpPr>
          <p:spPr>
            <a:xfrm>
              <a:off x="7544100" y="2950610"/>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107" name="直线连接符 106">
              <a:extLst>
                <a:ext uri="{FF2B5EF4-FFF2-40B4-BE49-F238E27FC236}">
                  <a16:creationId xmlns:a16="http://schemas.microsoft.com/office/drawing/2014/main" id="{85A0CFFE-A9B8-5B17-95AD-83D5365C258A}"/>
                </a:ext>
              </a:extLst>
            </p:cNvPr>
            <p:cNvCxnSpPr>
              <a:cxnSpLocks/>
            </p:cNvCxnSpPr>
            <p:nvPr/>
          </p:nvCxnSpPr>
          <p:spPr>
            <a:xfrm>
              <a:off x="6136628" y="3052442"/>
              <a:ext cx="140831" cy="1511201"/>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BA06E945-F8F7-EC49-9CA8-E1EDDD2F4733}"/>
                </a:ext>
              </a:extLst>
            </p:cNvPr>
            <p:cNvCxnSpPr>
              <a:cxnSpLocks/>
            </p:cNvCxnSpPr>
            <p:nvPr/>
          </p:nvCxnSpPr>
          <p:spPr>
            <a:xfrm flipV="1">
              <a:off x="6277459" y="3052442"/>
              <a:ext cx="266817" cy="151120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112" name="组合 111">
              <a:extLst>
                <a:ext uri="{FF2B5EF4-FFF2-40B4-BE49-F238E27FC236}">
                  <a16:creationId xmlns:a16="http://schemas.microsoft.com/office/drawing/2014/main" id="{E07A5EC5-1160-A06C-7C4C-F1FFE3ADE3DF}"/>
                </a:ext>
              </a:extLst>
            </p:cNvPr>
            <p:cNvGrpSpPr/>
            <p:nvPr/>
          </p:nvGrpSpPr>
          <p:grpSpPr>
            <a:xfrm>
              <a:off x="5929469" y="3704084"/>
              <a:ext cx="803187" cy="335893"/>
              <a:chOff x="3017999" y="3636394"/>
              <a:chExt cx="803187" cy="335893"/>
            </a:xfrm>
          </p:grpSpPr>
          <p:sp>
            <p:nvSpPr>
              <p:cNvPr id="113" name="矩形 112">
                <a:extLst>
                  <a:ext uri="{FF2B5EF4-FFF2-40B4-BE49-F238E27FC236}">
                    <a16:creationId xmlns:a16="http://schemas.microsoft.com/office/drawing/2014/main" id="{4006E565-6B30-938B-8495-D46F2AB0C556}"/>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14" name="文本框 113">
                <a:extLst>
                  <a:ext uri="{FF2B5EF4-FFF2-40B4-BE49-F238E27FC236}">
                    <a16:creationId xmlns:a16="http://schemas.microsoft.com/office/drawing/2014/main" id="{BC3B6557-5370-F92D-4019-CFF42CB6DB00}"/>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cxnSp>
          <p:nvCxnSpPr>
            <p:cNvPr id="117" name="直线连接符 116">
              <a:extLst>
                <a:ext uri="{FF2B5EF4-FFF2-40B4-BE49-F238E27FC236}">
                  <a16:creationId xmlns:a16="http://schemas.microsoft.com/office/drawing/2014/main" id="{A03879DE-D770-C55E-0528-8904962F9840}"/>
                </a:ext>
              </a:extLst>
            </p:cNvPr>
            <p:cNvCxnSpPr>
              <a:cxnSpLocks/>
            </p:cNvCxnSpPr>
            <p:nvPr/>
          </p:nvCxnSpPr>
          <p:spPr>
            <a:xfrm>
              <a:off x="6822247" y="3058109"/>
              <a:ext cx="289529" cy="2016045"/>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18" name="直线连接符 117">
              <a:extLst>
                <a:ext uri="{FF2B5EF4-FFF2-40B4-BE49-F238E27FC236}">
                  <a16:creationId xmlns:a16="http://schemas.microsoft.com/office/drawing/2014/main" id="{8F3F996A-2DFB-B29B-4230-F4AE63C66D71}"/>
                </a:ext>
              </a:extLst>
            </p:cNvPr>
            <p:cNvCxnSpPr>
              <a:cxnSpLocks/>
            </p:cNvCxnSpPr>
            <p:nvPr/>
          </p:nvCxnSpPr>
          <p:spPr>
            <a:xfrm flipV="1">
              <a:off x="7109741" y="3039534"/>
              <a:ext cx="242532" cy="2034620"/>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119" name="组合 118">
              <a:extLst>
                <a:ext uri="{FF2B5EF4-FFF2-40B4-BE49-F238E27FC236}">
                  <a16:creationId xmlns:a16="http://schemas.microsoft.com/office/drawing/2014/main" id="{40A778E3-2E95-7CCC-2A7A-C498507E016F}"/>
                </a:ext>
              </a:extLst>
            </p:cNvPr>
            <p:cNvGrpSpPr/>
            <p:nvPr/>
          </p:nvGrpSpPr>
          <p:grpSpPr>
            <a:xfrm>
              <a:off x="6788400" y="3709350"/>
              <a:ext cx="803187" cy="335893"/>
              <a:chOff x="3017999" y="3636394"/>
              <a:chExt cx="803187" cy="335893"/>
            </a:xfrm>
          </p:grpSpPr>
          <p:sp>
            <p:nvSpPr>
              <p:cNvPr id="120" name="矩形 119">
                <a:extLst>
                  <a:ext uri="{FF2B5EF4-FFF2-40B4-BE49-F238E27FC236}">
                    <a16:creationId xmlns:a16="http://schemas.microsoft.com/office/drawing/2014/main" id="{6B9F6387-01BC-D3CD-00C7-4F757584DA2B}"/>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21" name="文本框 120">
                <a:extLst>
                  <a:ext uri="{FF2B5EF4-FFF2-40B4-BE49-F238E27FC236}">
                    <a16:creationId xmlns:a16="http://schemas.microsoft.com/office/drawing/2014/main" id="{5585915F-96DC-812A-EAFA-FD49005DBEC2}"/>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122" name="文本框 121">
              <a:extLst>
                <a:ext uri="{FF2B5EF4-FFF2-40B4-BE49-F238E27FC236}">
                  <a16:creationId xmlns:a16="http://schemas.microsoft.com/office/drawing/2014/main" id="{887FB645-9926-A8CB-4AC9-EE87BF3AA592}"/>
                </a:ext>
              </a:extLst>
            </p:cNvPr>
            <p:cNvSpPr txBox="1"/>
            <p:nvPr/>
          </p:nvSpPr>
          <p:spPr>
            <a:xfrm>
              <a:off x="6487334" y="5147180"/>
              <a:ext cx="529376" cy="379591"/>
            </a:xfrm>
            <a:prstGeom prst="rect">
              <a:avLst/>
            </a:prstGeom>
            <a:solidFill>
              <a:schemeClr val="bg1"/>
            </a:solidFill>
          </p:spPr>
          <p:txBody>
            <a:bodyPr wrap="square">
              <a:spAutoFit/>
            </a:bodyPr>
            <a:lstStyle/>
            <a:p>
              <a:r>
                <a:rPr kumimoji="1" lang="en-US" altLang="zh-CN" sz="1620" b="1" dirty="0"/>
                <a:t>A4</a:t>
              </a:r>
              <a:endParaRPr lang="zh-CN" altLang="en-US" sz="1620" b="1" dirty="0"/>
            </a:p>
          </p:txBody>
        </p:sp>
        <p:sp>
          <p:nvSpPr>
            <p:cNvPr id="123" name="三角形 122">
              <a:extLst>
                <a:ext uri="{FF2B5EF4-FFF2-40B4-BE49-F238E27FC236}">
                  <a16:creationId xmlns:a16="http://schemas.microsoft.com/office/drawing/2014/main" id="{7E27C5A0-0B46-79FB-6BB1-3893FF0D14F1}"/>
                </a:ext>
              </a:extLst>
            </p:cNvPr>
            <p:cNvSpPr/>
            <p:nvPr/>
          </p:nvSpPr>
          <p:spPr>
            <a:xfrm>
              <a:off x="6047537" y="4416431"/>
              <a:ext cx="162088" cy="244481"/>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125" name="直线连接符 124">
              <a:extLst>
                <a:ext uri="{FF2B5EF4-FFF2-40B4-BE49-F238E27FC236}">
                  <a16:creationId xmlns:a16="http://schemas.microsoft.com/office/drawing/2014/main" id="{1D0BACFE-F550-B93A-A976-34CC7FB3A78C}"/>
                </a:ext>
              </a:extLst>
            </p:cNvPr>
            <p:cNvCxnSpPr>
              <a:cxnSpLocks/>
            </p:cNvCxnSpPr>
            <p:nvPr/>
          </p:nvCxnSpPr>
          <p:spPr>
            <a:xfrm>
              <a:off x="7735431" y="3050395"/>
              <a:ext cx="140831" cy="1511201"/>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26" name="直线连接符 125">
              <a:extLst>
                <a:ext uri="{FF2B5EF4-FFF2-40B4-BE49-F238E27FC236}">
                  <a16:creationId xmlns:a16="http://schemas.microsoft.com/office/drawing/2014/main" id="{5E65E23A-1C77-84D2-730D-EFC871288C4D}"/>
                </a:ext>
              </a:extLst>
            </p:cNvPr>
            <p:cNvCxnSpPr>
              <a:cxnSpLocks/>
            </p:cNvCxnSpPr>
            <p:nvPr/>
          </p:nvCxnSpPr>
          <p:spPr>
            <a:xfrm flipV="1">
              <a:off x="7876262" y="3050395"/>
              <a:ext cx="266817" cy="151120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127" name="组合 126">
              <a:extLst>
                <a:ext uri="{FF2B5EF4-FFF2-40B4-BE49-F238E27FC236}">
                  <a16:creationId xmlns:a16="http://schemas.microsoft.com/office/drawing/2014/main" id="{F98CE164-C206-A84A-D88D-688B6DAD580E}"/>
                </a:ext>
              </a:extLst>
            </p:cNvPr>
            <p:cNvGrpSpPr/>
            <p:nvPr/>
          </p:nvGrpSpPr>
          <p:grpSpPr>
            <a:xfrm>
              <a:off x="7528272" y="3702037"/>
              <a:ext cx="803187" cy="335893"/>
              <a:chOff x="3017999" y="3636394"/>
              <a:chExt cx="803187" cy="335893"/>
            </a:xfrm>
          </p:grpSpPr>
          <p:sp>
            <p:nvSpPr>
              <p:cNvPr id="128" name="矩形 127">
                <a:extLst>
                  <a:ext uri="{FF2B5EF4-FFF2-40B4-BE49-F238E27FC236}">
                    <a16:creationId xmlns:a16="http://schemas.microsoft.com/office/drawing/2014/main" id="{77745064-6E5B-21D3-E506-0A0DA1ECC29A}"/>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29" name="文本框 128">
                <a:extLst>
                  <a:ext uri="{FF2B5EF4-FFF2-40B4-BE49-F238E27FC236}">
                    <a16:creationId xmlns:a16="http://schemas.microsoft.com/office/drawing/2014/main" id="{CBA294AB-A6E6-788C-3D3C-79D7D07CD9F3}"/>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130" name="三角形 129">
              <a:extLst>
                <a:ext uri="{FF2B5EF4-FFF2-40B4-BE49-F238E27FC236}">
                  <a16:creationId xmlns:a16="http://schemas.microsoft.com/office/drawing/2014/main" id="{737BBBFD-2CC5-4840-2599-65EFE21FF221}"/>
                </a:ext>
              </a:extLst>
            </p:cNvPr>
            <p:cNvSpPr/>
            <p:nvPr/>
          </p:nvSpPr>
          <p:spPr>
            <a:xfrm>
              <a:off x="7654387" y="4416431"/>
              <a:ext cx="162088" cy="244481"/>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31" name="矩形 130">
              <a:extLst>
                <a:ext uri="{FF2B5EF4-FFF2-40B4-BE49-F238E27FC236}">
                  <a16:creationId xmlns:a16="http://schemas.microsoft.com/office/drawing/2014/main" id="{343C05BA-316F-1F62-F63A-A6780EDD9E05}"/>
                </a:ext>
              </a:extLst>
            </p:cNvPr>
            <p:cNvSpPr/>
            <p:nvPr/>
          </p:nvSpPr>
          <p:spPr>
            <a:xfrm>
              <a:off x="8191358" y="4415943"/>
              <a:ext cx="266817" cy="22522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132" name="直线连接符 131">
              <a:extLst>
                <a:ext uri="{FF2B5EF4-FFF2-40B4-BE49-F238E27FC236}">
                  <a16:creationId xmlns:a16="http://schemas.microsoft.com/office/drawing/2014/main" id="{2BCD55C5-35BA-D53B-BEF8-45F29BEBB52F}"/>
                </a:ext>
              </a:extLst>
            </p:cNvPr>
            <p:cNvCxnSpPr>
              <a:cxnSpLocks/>
            </p:cNvCxnSpPr>
            <p:nvPr/>
          </p:nvCxnSpPr>
          <p:spPr>
            <a:xfrm>
              <a:off x="8400714" y="3050395"/>
              <a:ext cx="140831" cy="1511201"/>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133" name="直线连接符 132">
              <a:extLst>
                <a:ext uri="{FF2B5EF4-FFF2-40B4-BE49-F238E27FC236}">
                  <a16:creationId xmlns:a16="http://schemas.microsoft.com/office/drawing/2014/main" id="{0A95FFF1-835B-3A85-0DC3-2C7B1B46CA5A}"/>
                </a:ext>
              </a:extLst>
            </p:cNvPr>
            <p:cNvCxnSpPr>
              <a:cxnSpLocks/>
            </p:cNvCxnSpPr>
            <p:nvPr/>
          </p:nvCxnSpPr>
          <p:spPr>
            <a:xfrm flipV="1">
              <a:off x="8541545" y="3050395"/>
              <a:ext cx="266817" cy="151120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134" name="组合 133">
              <a:extLst>
                <a:ext uri="{FF2B5EF4-FFF2-40B4-BE49-F238E27FC236}">
                  <a16:creationId xmlns:a16="http://schemas.microsoft.com/office/drawing/2014/main" id="{1F4D2FE8-B71D-03C7-853D-A6A797222A86}"/>
                </a:ext>
              </a:extLst>
            </p:cNvPr>
            <p:cNvGrpSpPr/>
            <p:nvPr/>
          </p:nvGrpSpPr>
          <p:grpSpPr>
            <a:xfrm>
              <a:off x="8193555" y="3702037"/>
              <a:ext cx="803187" cy="335893"/>
              <a:chOff x="3017999" y="3636394"/>
              <a:chExt cx="803187" cy="335893"/>
            </a:xfrm>
          </p:grpSpPr>
          <p:sp>
            <p:nvSpPr>
              <p:cNvPr id="135" name="矩形 134">
                <a:extLst>
                  <a:ext uri="{FF2B5EF4-FFF2-40B4-BE49-F238E27FC236}">
                    <a16:creationId xmlns:a16="http://schemas.microsoft.com/office/drawing/2014/main" id="{9E8B6CD1-069E-5E18-05B3-FD90466D5283}"/>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36" name="文本框 135">
                <a:extLst>
                  <a:ext uri="{FF2B5EF4-FFF2-40B4-BE49-F238E27FC236}">
                    <a16:creationId xmlns:a16="http://schemas.microsoft.com/office/drawing/2014/main" id="{ED8EF357-95C8-05A5-C4FB-EAFC006986B9}"/>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142" name="文本框 141">
              <a:extLst>
                <a:ext uri="{FF2B5EF4-FFF2-40B4-BE49-F238E27FC236}">
                  <a16:creationId xmlns:a16="http://schemas.microsoft.com/office/drawing/2014/main" id="{DBDA4E3B-7807-2579-68B8-51200888A5BD}"/>
                </a:ext>
              </a:extLst>
            </p:cNvPr>
            <p:cNvSpPr txBox="1"/>
            <p:nvPr/>
          </p:nvSpPr>
          <p:spPr>
            <a:xfrm>
              <a:off x="4264246" y="2641476"/>
              <a:ext cx="1872382" cy="379591"/>
            </a:xfrm>
            <a:prstGeom prst="rect">
              <a:avLst/>
            </a:prstGeom>
            <a:noFill/>
          </p:spPr>
          <p:txBody>
            <a:bodyPr wrap="square">
              <a:spAutoFit/>
            </a:bodyPr>
            <a:lstStyle/>
            <a:p>
              <a:r>
                <a:rPr kumimoji="1" lang="en-US" altLang="zh-CN" sz="1620" dirty="0"/>
                <a:t>+ Index cache</a:t>
              </a:r>
              <a:endParaRPr lang="zh-CN" altLang="en-US" sz="1620" dirty="0"/>
            </a:p>
          </p:txBody>
        </p:sp>
        <p:sp>
          <p:nvSpPr>
            <p:cNvPr id="143" name="文本框 142">
              <a:extLst>
                <a:ext uri="{FF2B5EF4-FFF2-40B4-BE49-F238E27FC236}">
                  <a16:creationId xmlns:a16="http://schemas.microsoft.com/office/drawing/2014/main" id="{FEB7D45D-A758-BF1F-D9E6-9223C78DC00D}"/>
                </a:ext>
              </a:extLst>
            </p:cNvPr>
            <p:cNvSpPr txBox="1"/>
            <p:nvPr/>
          </p:nvSpPr>
          <p:spPr>
            <a:xfrm>
              <a:off x="7591587" y="2657080"/>
              <a:ext cx="1872382" cy="379591"/>
            </a:xfrm>
            <a:prstGeom prst="rect">
              <a:avLst/>
            </a:prstGeom>
            <a:noFill/>
          </p:spPr>
          <p:txBody>
            <a:bodyPr wrap="square">
              <a:spAutoFit/>
            </a:bodyPr>
            <a:lstStyle/>
            <a:p>
              <a:r>
                <a:rPr kumimoji="1" lang="en-US" altLang="zh-CN" sz="1620" dirty="0"/>
                <a:t>+ value cache</a:t>
              </a:r>
              <a:endParaRPr lang="zh-CN" altLang="en-US" sz="1620" dirty="0"/>
            </a:p>
          </p:txBody>
        </p:sp>
        <p:sp>
          <p:nvSpPr>
            <p:cNvPr id="144" name="文本框 143">
              <a:extLst>
                <a:ext uri="{FF2B5EF4-FFF2-40B4-BE49-F238E27FC236}">
                  <a16:creationId xmlns:a16="http://schemas.microsoft.com/office/drawing/2014/main" id="{E0334DE7-BE29-AF10-31C5-B61BB72AB683}"/>
                </a:ext>
              </a:extLst>
            </p:cNvPr>
            <p:cNvSpPr txBox="1"/>
            <p:nvPr/>
          </p:nvSpPr>
          <p:spPr>
            <a:xfrm>
              <a:off x="8361664" y="5140952"/>
              <a:ext cx="529376" cy="379591"/>
            </a:xfrm>
            <a:prstGeom prst="rect">
              <a:avLst/>
            </a:prstGeom>
            <a:solidFill>
              <a:schemeClr val="bg1"/>
            </a:solidFill>
          </p:spPr>
          <p:txBody>
            <a:bodyPr wrap="square">
              <a:spAutoFit/>
            </a:bodyPr>
            <a:lstStyle/>
            <a:p>
              <a:r>
                <a:rPr kumimoji="1" lang="en-US" altLang="zh-CN" sz="1620" b="1" dirty="0"/>
                <a:t>A5</a:t>
              </a:r>
              <a:endParaRPr lang="zh-CN" altLang="en-US" sz="1620" b="1" dirty="0"/>
            </a:p>
          </p:txBody>
        </p:sp>
        <p:cxnSp>
          <p:nvCxnSpPr>
            <p:cNvPr id="147" name="直线连接符 146">
              <a:extLst>
                <a:ext uri="{FF2B5EF4-FFF2-40B4-BE49-F238E27FC236}">
                  <a16:creationId xmlns:a16="http://schemas.microsoft.com/office/drawing/2014/main" id="{1273E88C-B536-7401-8BA9-3E65C7C79094}"/>
                </a:ext>
              </a:extLst>
            </p:cNvPr>
            <p:cNvCxnSpPr>
              <a:cxnSpLocks/>
            </p:cNvCxnSpPr>
            <p:nvPr/>
          </p:nvCxnSpPr>
          <p:spPr>
            <a:xfrm>
              <a:off x="9209498" y="3040618"/>
              <a:ext cx="121261" cy="1523079"/>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8" name="直线连接符 147">
              <a:extLst>
                <a:ext uri="{FF2B5EF4-FFF2-40B4-BE49-F238E27FC236}">
                  <a16:creationId xmlns:a16="http://schemas.microsoft.com/office/drawing/2014/main" id="{501ECF20-A29B-AD8E-00E8-6CF1985C3222}"/>
                </a:ext>
              </a:extLst>
            </p:cNvPr>
            <p:cNvCxnSpPr>
              <a:cxnSpLocks/>
            </p:cNvCxnSpPr>
            <p:nvPr/>
          </p:nvCxnSpPr>
          <p:spPr>
            <a:xfrm flipV="1">
              <a:off x="9414651" y="3040266"/>
              <a:ext cx="264653"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49" name="组合 148">
              <a:extLst>
                <a:ext uri="{FF2B5EF4-FFF2-40B4-BE49-F238E27FC236}">
                  <a16:creationId xmlns:a16="http://schemas.microsoft.com/office/drawing/2014/main" id="{4421FA5B-46CD-AEEF-2682-B958E1628909}"/>
                </a:ext>
              </a:extLst>
            </p:cNvPr>
            <p:cNvGrpSpPr/>
            <p:nvPr/>
          </p:nvGrpSpPr>
          <p:grpSpPr>
            <a:xfrm>
              <a:off x="8858882" y="3704084"/>
              <a:ext cx="1275842" cy="335893"/>
              <a:chOff x="3017999" y="3636394"/>
              <a:chExt cx="1275842" cy="335893"/>
            </a:xfrm>
          </p:grpSpPr>
          <p:sp>
            <p:nvSpPr>
              <p:cNvPr id="150" name="矩形 149">
                <a:extLst>
                  <a:ext uri="{FF2B5EF4-FFF2-40B4-BE49-F238E27FC236}">
                    <a16:creationId xmlns:a16="http://schemas.microsoft.com/office/drawing/2014/main" id="{C27F05A5-0E32-B45F-DFBA-9F7BD2D282AE}"/>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51" name="文本框 150">
                <a:extLst>
                  <a:ext uri="{FF2B5EF4-FFF2-40B4-BE49-F238E27FC236}">
                    <a16:creationId xmlns:a16="http://schemas.microsoft.com/office/drawing/2014/main" id="{A38A30D3-8A0A-7DAD-43AE-292E3081985D}"/>
                  </a:ext>
                </a:extLst>
              </p:cNvPr>
              <p:cNvSpPr txBox="1"/>
              <p:nvPr/>
            </p:nvSpPr>
            <p:spPr>
              <a:xfrm>
                <a:off x="3017999" y="3636394"/>
                <a:ext cx="1275842" cy="318035"/>
              </a:xfrm>
              <a:prstGeom prst="rect">
                <a:avLst/>
              </a:prstGeom>
              <a:noFill/>
            </p:spPr>
            <p:txBody>
              <a:bodyPr wrap="square">
                <a:spAutoFit/>
              </a:bodyPr>
              <a:lstStyle/>
              <a:p>
                <a:pPr algn="ctr"/>
                <a:r>
                  <a:rPr kumimoji="1" lang="en-US" altLang="zh-CN" sz="1260" dirty="0">
                    <a:solidFill>
                      <a:srgbClr val="0432FF"/>
                    </a:solidFill>
                  </a:rPr>
                  <a:t>SEND/RECV</a:t>
                </a:r>
              </a:p>
            </p:txBody>
          </p:sp>
        </p:grpSp>
      </p:grpSp>
    </p:spTree>
    <p:extLst>
      <p:ext uri="{BB962C8B-B14F-4D97-AF65-F5344CB8AC3E}">
        <p14:creationId xmlns:p14="http://schemas.microsoft.com/office/powerpoint/2010/main" val="303402126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E2141-9637-0AE6-5937-C21EA999DBB0}"/>
              </a:ext>
            </a:extLst>
          </p:cNvPr>
          <p:cNvSpPr>
            <a:spLocks noGrp="1"/>
          </p:cNvSpPr>
          <p:nvPr>
            <p:ph type="title"/>
          </p:nvPr>
        </p:nvSpPr>
        <p:spPr/>
        <p:txBody>
          <a:bodyPr/>
          <a:lstStyle/>
          <a:p>
            <a:r>
              <a:rPr kumimoji="1" lang="en-US" altLang="zh-CN" dirty="0"/>
              <a:t>Evaluate different alternatives: throughput </a:t>
            </a:r>
            <a:endParaRPr kumimoji="1" lang="zh-CN" altLang="en-US" dirty="0"/>
          </a:p>
        </p:txBody>
      </p:sp>
      <p:sp>
        <p:nvSpPr>
          <p:cNvPr id="3" name="内容占位符 2">
            <a:extLst>
              <a:ext uri="{FF2B5EF4-FFF2-40B4-BE49-F238E27FC236}">
                <a16:creationId xmlns:a16="http://schemas.microsoft.com/office/drawing/2014/main" id="{155F07AB-BE09-FFE6-160B-75302499A6A3}"/>
              </a:ext>
            </a:extLst>
          </p:cNvPr>
          <p:cNvSpPr>
            <a:spLocks noGrp="1"/>
          </p:cNvSpPr>
          <p:nvPr>
            <p:ph idx="1"/>
          </p:nvPr>
        </p:nvSpPr>
        <p:spPr>
          <a:xfrm>
            <a:off x="457200" y="1212391"/>
            <a:ext cx="8229600" cy="482579"/>
          </a:xfrm>
        </p:spPr>
        <p:txBody>
          <a:bodyPr/>
          <a:lstStyle/>
          <a:p>
            <a:r>
              <a:rPr kumimoji="1" lang="en-US" altLang="zh-CN" dirty="0"/>
              <a:t>The goal: low latency (when there is not so much client) </a:t>
            </a:r>
            <a:endParaRPr kumimoji="1" lang="zh-CN" altLang="en-US" dirty="0"/>
          </a:p>
        </p:txBody>
      </p:sp>
      <p:sp>
        <p:nvSpPr>
          <p:cNvPr id="4" name="灯片编号占位符 3">
            <a:extLst>
              <a:ext uri="{FF2B5EF4-FFF2-40B4-BE49-F238E27FC236}">
                <a16:creationId xmlns:a16="http://schemas.microsoft.com/office/drawing/2014/main" id="{714989A3-F853-42B0-6B5F-72C861E86A50}"/>
              </a:ext>
            </a:extLst>
          </p:cNvPr>
          <p:cNvSpPr>
            <a:spLocks noGrp="1"/>
          </p:cNvSpPr>
          <p:nvPr>
            <p:ph type="sldNum" sz="quarter" idx="12"/>
          </p:nvPr>
        </p:nvSpPr>
        <p:spPr/>
        <p:txBody>
          <a:bodyPr/>
          <a:lstStyle/>
          <a:p>
            <a:fld id="{ADE361C3-C043-4A6E-BDCE-8DA1E7D90A3B}" type="slidenum">
              <a:rPr lang="zh-CN" altLang="en-US" smtClean="0"/>
              <a:pPr/>
              <a:t>172</a:t>
            </a:fld>
            <a:endParaRPr lang="zh-CN" altLang="en-US" dirty="0"/>
          </a:p>
        </p:txBody>
      </p:sp>
      <p:grpSp>
        <p:nvGrpSpPr>
          <p:cNvPr id="5" name="组合 4">
            <a:extLst>
              <a:ext uri="{FF2B5EF4-FFF2-40B4-BE49-F238E27FC236}">
                <a16:creationId xmlns:a16="http://schemas.microsoft.com/office/drawing/2014/main" id="{3A5B5AA2-E4AA-565B-963E-08BBE60A2CA2}"/>
              </a:ext>
            </a:extLst>
          </p:cNvPr>
          <p:cNvGrpSpPr/>
          <p:nvPr/>
        </p:nvGrpSpPr>
        <p:grpSpPr>
          <a:xfrm>
            <a:off x="290108" y="2799484"/>
            <a:ext cx="8831144" cy="2520690"/>
            <a:chOff x="322342" y="2793037"/>
            <a:chExt cx="9812382" cy="2800767"/>
          </a:xfrm>
        </p:grpSpPr>
        <p:cxnSp>
          <p:nvCxnSpPr>
            <p:cNvPr id="6" name="直线连接符 5">
              <a:extLst>
                <a:ext uri="{FF2B5EF4-FFF2-40B4-BE49-F238E27FC236}">
                  <a16:creationId xmlns:a16="http://schemas.microsoft.com/office/drawing/2014/main" id="{9714F943-24F4-39DE-52B2-F7B3F1EE27C9}"/>
                </a:ext>
              </a:extLst>
            </p:cNvPr>
            <p:cNvCxnSpPr>
              <a:cxnSpLocks/>
            </p:cNvCxnSpPr>
            <p:nvPr/>
          </p:nvCxnSpPr>
          <p:spPr>
            <a:xfrm>
              <a:off x="1644081" y="3045884"/>
              <a:ext cx="7900415"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670A6FF-D74E-B195-67D8-557F05B83D8C}"/>
                </a:ext>
              </a:extLst>
            </p:cNvPr>
            <p:cNvSpPr txBox="1"/>
            <p:nvPr/>
          </p:nvSpPr>
          <p:spPr>
            <a:xfrm rot="16200000">
              <a:off x="8082" y="3107297"/>
              <a:ext cx="1008112" cy="379591"/>
            </a:xfrm>
            <a:prstGeom prst="rect">
              <a:avLst/>
            </a:prstGeom>
            <a:noFill/>
          </p:spPr>
          <p:txBody>
            <a:bodyPr wrap="square">
              <a:spAutoFit/>
            </a:bodyPr>
            <a:lstStyle/>
            <a:p>
              <a:r>
                <a:rPr kumimoji="1" lang="en-US" altLang="zh-CN" sz="1620" b="1" u="sng" dirty="0"/>
                <a:t>Client</a:t>
              </a:r>
              <a:endParaRPr lang="zh-CN" altLang="en-US" sz="1620" b="1" u="sng" dirty="0"/>
            </a:p>
          </p:txBody>
        </p:sp>
        <p:cxnSp>
          <p:nvCxnSpPr>
            <p:cNvPr id="8" name="直线连接符 7">
              <a:extLst>
                <a:ext uri="{FF2B5EF4-FFF2-40B4-BE49-F238E27FC236}">
                  <a16:creationId xmlns:a16="http://schemas.microsoft.com/office/drawing/2014/main" id="{0EAC2F9D-789E-9BCF-C478-B9C1144EF87A}"/>
                </a:ext>
              </a:extLst>
            </p:cNvPr>
            <p:cNvCxnSpPr>
              <a:cxnSpLocks/>
            </p:cNvCxnSpPr>
            <p:nvPr/>
          </p:nvCxnSpPr>
          <p:spPr>
            <a:xfrm>
              <a:off x="1644081" y="3640361"/>
              <a:ext cx="7900415"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82AAE5E-2E17-0780-92EC-E324398C48E5}"/>
                </a:ext>
              </a:extLst>
            </p:cNvPr>
            <p:cNvSpPr txBox="1"/>
            <p:nvPr/>
          </p:nvSpPr>
          <p:spPr>
            <a:xfrm>
              <a:off x="713178" y="3431784"/>
              <a:ext cx="1224136" cy="379591"/>
            </a:xfrm>
            <a:prstGeom prst="rect">
              <a:avLst/>
            </a:prstGeom>
            <a:noFill/>
          </p:spPr>
          <p:txBody>
            <a:bodyPr wrap="square">
              <a:spAutoFit/>
            </a:bodyPr>
            <a:lstStyle/>
            <a:p>
              <a:r>
                <a:rPr kumimoji="1" lang="en-US" altLang="zh-CN" sz="1620" dirty="0"/>
                <a:t>RNIC</a:t>
              </a:r>
              <a:endParaRPr lang="zh-CN" altLang="en-US" sz="1620" dirty="0"/>
            </a:p>
          </p:txBody>
        </p:sp>
        <p:cxnSp>
          <p:nvCxnSpPr>
            <p:cNvPr id="10" name="直线连接符 9">
              <a:extLst>
                <a:ext uri="{FF2B5EF4-FFF2-40B4-BE49-F238E27FC236}">
                  <a16:creationId xmlns:a16="http://schemas.microsoft.com/office/drawing/2014/main" id="{41CBDA95-21B8-26C5-DD3D-9431A5690E7F}"/>
                </a:ext>
              </a:extLst>
            </p:cNvPr>
            <p:cNvCxnSpPr>
              <a:cxnSpLocks/>
            </p:cNvCxnSpPr>
            <p:nvPr/>
          </p:nvCxnSpPr>
          <p:spPr>
            <a:xfrm>
              <a:off x="1644081" y="4193576"/>
              <a:ext cx="7900415"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9228EB75-9DE2-7377-47FE-B7D8FABD707B}"/>
                </a:ext>
              </a:extLst>
            </p:cNvPr>
            <p:cNvCxnSpPr>
              <a:cxnSpLocks/>
            </p:cNvCxnSpPr>
            <p:nvPr/>
          </p:nvCxnSpPr>
          <p:spPr>
            <a:xfrm>
              <a:off x="1687584" y="5080504"/>
              <a:ext cx="7856912"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245512F-AC5D-36E9-1D55-2F2ECF390FE5}"/>
                </a:ext>
              </a:extLst>
            </p:cNvPr>
            <p:cNvSpPr txBox="1"/>
            <p:nvPr/>
          </p:nvSpPr>
          <p:spPr>
            <a:xfrm rot="16200000">
              <a:off x="8082" y="4242654"/>
              <a:ext cx="1008112" cy="379591"/>
            </a:xfrm>
            <a:prstGeom prst="rect">
              <a:avLst/>
            </a:prstGeom>
            <a:noFill/>
          </p:spPr>
          <p:txBody>
            <a:bodyPr wrap="square">
              <a:spAutoFit/>
            </a:bodyPr>
            <a:lstStyle/>
            <a:p>
              <a:r>
                <a:rPr kumimoji="1" lang="en-US" altLang="zh-CN" sz="1620" b="1" u="sng" dirty="0"/>
                <a:t>Server</a:t>
              </a:r>
              <a:endParaRPr lang="zh-CN" altLang="en-US" sz="1620" b="1" u="sng" dirty="0"/>
            </a:p>
          </p:txBody>
        </p:sp>
        <p:sp>
          <p:nvSpPr>
            <p:cNvPr id="13" name="文本框 12">
              <a:extLst>
                <a:ext uri="{FF2B5EF4-FFF2-40B4-BE49-F238E27FC236}">
                  <a16:creationId xmlns:a16="http://schemas.microsoft.com/office/drawing/2014/main" id="{73D863A8-1B04-A176-020A-A8418FBF81F1}"/>
                </a:ext>
              </a:extLst>
            </p:cNvPr>
            <p:cNvSpPr txBox="1"/>
            <p:nvPr/>
          </p:nvSpPr>
          <p:spPr>
            <a:xfrm>
              <a:off x="543496" y="4890174"/>
              <a:ext cx="1407291" cy="656590"/>
            </a:xfrm>
            <a:prstGeom prst="rect">
              <a:avLst/>
            </a:prstGeom>
            <a:solidFill>
              <a:schemeClr val="bg1"/>
            </a:solidFill>
          </p:spPr>
          <p:txBody>
            <a:bodyPr wrap="square">
              <a:spAutoFit/>
            </a:bodyPr>
            <a:lstStyle/>
            <a:p>
              <a:r>
                <a:rPr kumimoji="1" lang="en-US" altLang="zh-CN" sz="1620" dirty="0"/>
                <a:t>Host DRAM</a:t>
              </a:r>
              <a:endParaRPr lang="zh-CN" altLang="en-US" sz="1620" dirty="0"/>
            </a:p>
          </p:txBody>
        </p:sp>
        <p:sp>
          <p:nvSpPr>
            <p:cNvPr id="14" name="文本框 13">
              <a:extLst>
                <a:ext uri="{FF2B5EF4-FFF2-40B4-BE49-F238E27FC236}">
                  <a16:creationId xmlns:a16="http://schemas.microsoft.com/office/drawing/2014/main" id="{377B96C8-D70A-30C3-AA32-C2AF1096A3FA}"/>
                </a:ext>
              </a:extLst>
            </p:cNvPr>
            <p:cNvSpPr txBox="1"/>
            <p:nvPr/>
          </p:nvSpPr>
          <p:spPr>
            <a:xfrm>
              <a:off x="714738" y="4026124"/>
              <a:ext cx="1224136" cy="379591"/>
            </a:xfrm>
            <a:prstGeom prst="rect">
              <a:avLst/>
            </a:prstGeom>
            <a:noFill/>
          </p:spPr>
          <p:txBody>
            <a:bodyPr wrap="square">
              <a:spAutoFit/>
            </a:bodyPr>
            <a:lstStyle/>
            <a:p>
              <a:r>
                <a:rPr kumimoji="1" lang="en-US" altLang="zh-CN" sz="1620" dirty="0"/>
                <a:t>RNIC</a:t>
              </a:r>
              <a:endParaRPr lang="zh-CN" altLang="en-US" sz="1620" dirty="0"/>
            </a:p>
          </p:txBody>
        </p:sp>
        <p:pic>
          <p:nvPicPr>
            <p:cNvPr id="15" name="图片 14">
              <a:extLst>
                <a:ext uri="{FF2B5EF4-FFF2-40B4-BE49-F238E27FC236}">
                  <a16:creationId xmlns:a16="http://schemas.microsoft.com/office/drawing/2014/main" id="{8AD1039D-4383-D7D1-A176-136B930DB1FC}"/>
                </a:ext>
              </a:extLst>
            </p:cNvPr>
            <p:cNvPicPr>
              <a:picLocks noChangeAspect="1"/>
            </p:cNvPicPr>
            <p:nvPr/>
          </p:nvPicPr>
          <p:blipFill>
            <a:blip r:embed="rId3"/>
            <a:stretch>
              <a:fillRect/>
            </a:stretch>
          </p:blipFill>
          <p:spPr>
            <a:xfrm>
              <a:off x="759152" y="2907922"/>
              <a:ext cx="465906" cy="386702"/>
            </a:xfrm>
            <a:prstGeom prst="rect">
              <a:avLst/>
            </a:prstGeom>
          </p:spPr>
        </p:pic>
        <p:cxnSp>
          <p:nvCxnSpPr>
            <p:cNvPr id="16" name="直线连接符 15">
              <a:extLst>
                <a:ext uri="{FF2B5EF4-FFF2-40B4-BE49-F238E27FC236}">
                  <a16:creationId xmlns:a16="http://schemas.microsoft.com/office/drawing/2014/main" id="{2C9B7987-9B79-8B38-1FAF-F1798B03DAB5}"/>
                </a:ext>
              </a:extLst>
            </p:cNvPr>
            <p:cNvCxnSpPr>
              <a:cxnSpLocks/>
            </p:cNvCxnSpPr>
            <p:nvPr/>
          </p:nvCxnSpPr>
          <p:spPr>
            <a:xfrm>
              <a:off x="1637435" y="4568963"/>
              <a:ext cx="7907061"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D59ECA4-3AAA-2F16-2BE0-D23059674700}"/>
                </a:ext>
              </a:extLst>
            </p:cNvPr>
            <p:cNvSpPr txBox="1"/>
            <p:nvPr/>
          </p:nvSpPr>
          <p:spPr>
            <a:xfrm>
              <a:off x="706248" y="4401121"/>
              <a:ext cx="1224136" cy="379591"/>
            </a:xfrm>
            <a:prstGeom prst="rect">
              <a:avLst/>
            </a:prstGeom>
            <a:noFill/>
          </p:spPr>
          <p:txBody>
            <a:bodyPr wrap="square">
              <a:spAutoFit/>
            </a:bodyPr>
            <a:lstStyle/>
            <a:p>
              <a:r>
                <a:rPr kumimoji="1" lang="en-US" altLang="zh-CN" sz="1620" dirty="0"/>
                <a:t>SoC</a:t>
              </a:r>
              <a:endParaRPr lang="zh-CN" altLang="en-US" sz="1620" dirty="0"/>
            </a:p>
          </p:txBody>
        </p:sp>
        <p:cxnSp>
          <p:nvCxnSpPr>
            <p:cNvPr id="18" name="直线连接符 17">
              <a:extLst>
                <a:ext uri="{FF2B5EF4-FFF2-40B4-BE49-F238E27FC236}">
                  <a16:creationId xmlns:a16="http://schemas.microsoft.com/office/drawing/2014/main" id="{15235DD4-5105-DEC1-E9E2-9EBDB50B1E1F}"/>
                </a:ext>
              </a:extLst>
            </p:cNvPr>
            <p:cNvCxnSpPr>
              <a:cxnSpLocks/>
            </p:cNvCxnSpPr>
            <p:nvPr/>
          </p:nvCxnSpPr>
          <p:spPr>
            <a:xfrm>
              <a:off x="3549938" y="3045884"/>
              <a:ext cx="121261" cy="1523079"/>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8DBF1FFF-309B-E01B-8A25-8B1E83933A65}"/>
                </a:ext>
              </a:extLst>
            </p:cNvPr>
            <p:cNvCxnSpPr>
              <a:cxnSpLocks/>
            </p:cNvCxnSpPr>
            <p:nvPr/>
          </p:nvCxnSpPr>
          <p:spPr>
            <a:xfrm flipV="1">
              <a:off x="4098182" y="3033866"/>
              <a:ext cx="264653"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B65B6660-F239-6DCC-EFD6-1F3C2E5E630A}"/>
                </a:ext>
              </a:extLst>
            </p:cNvPr>
            <p:cNvSpPr/>
            <p:nvPr/>
          </p:nvSpPr>
          <p:spPr>
            <a:xfrm>
              <a:off x="758405" y="4020464"/>
              <a:ext cx="750868" cy="726574"/>
            </a:xfrm>
            <a:prstGeom prst="rect">
              <a:avLst/>
            </a:prstGeom>
            <a:no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21" name="直线连接符 20">
              <a:extLst>
                <a:ext uri="{FF2B5EF4-FFF2-40B4-BE49-F238E27FC236}">
                  <a16:creationId xmlns:a16="http://schemas.microsoft.com/office/drawing/2014/main" id="{C5CCFB70-7694-6C55-5D28-480F9E8A9B6B}"/>
                </a:ext>
              </a:extLst>
            </p:cNvPr>
            <p:cNvCxnSpPr>
              <a:cxnSpLocks/>
            </p:cNvCxnSpPr>
            <p:nvPr/>
          </p:nvCxnSpPr>
          <p:spPr>
            <a:xfrm>
              <a:off x="1910151" y="3064459"/>
              <a:ext cx="289529" cy="2016045"/>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1CDE0B1C-404E-2256-0618-CC3E833C3377}"/>
                </a:ext>
              </a:extLst>
            </p:cNvPr>
            <p:cNvCxnSpPr>
              <a:cxnSpLocks/>
            </p:cNvCxnSpPr>
            <p:nvPr/>
          </p:nvCxnSpPr>
          <p:spPr>
            <a:xfrm flipV="1">
              <a:off x="2197645" y="3045884"/>
              <a:ext cx="242532" cy="2034620"/>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59F69F7A-565C-8633-A2FA-06AAB81F885B}"/>
                </a:ext>
              </a:extLst>
            </p:cNvPr>
            <p:cNvCxnSpPr>
              <a:cxnSpLocks/>
            </p:cNvCxnSpPr>
            <p:nvPr/>
          </p:nvCxnSpPr>
          <p:spPr>
            <a:xfrm>
              <a:off x="2584981" y="3064459"/>
              <a:ext cx="289529" cy="2016045"/>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C1FB6982-5017-BA8F-EE2A-7A914215D1D2}"/>
                </a:ext>
              </a:extLst>
            </p:cNvPr>
            <p:cNvCxnSpPr>
              <a:cxnSpLocks/>
            </p:cNvCxnSpPr>
            <p:nvPr/>
          </p:nvCxnSpPr>
          <p:spPr>
            <a:xfrm flipV="1">
              <a:off x="2872475" y="3045884"/>
              <a:ext cx="242532" cy="2034620"/>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33D53415-F389-8457-9198-97A13C8153EB}"/>
                </a:ext>
              </a:extLst>
            </p:cNvPr>
            <p:cNvGrpSpPr/>
            <p:nvPr/>
          </p:nvGrpSpPr>
          <p:grpSpPr>
            <a:xfrm>
              <a:off x="1736159" y="3711914"/>
              <a:ext cx="803187" cy="335893"/>
              <a:chOff x="3017999" y="3636394"/>
              <a:chExt cx="803187" cy="335893"/>
            </a:xfrm>
          </p:grpSpPr>
          <p:sp>
            <p:nvSpPr>
              <p:cNvPr id="99" name="矩形 98">
                <a:extLst>
                  <a:ext uri="{FF2B5EF4-FFF2-40B4-BE49-F238E27FC236}">
                    <a16:creationId xmlns:a16="http://schemas.microsoft.com/office/drawing/2014/main" id="{EFD9BADA-45B2-0896-F0A5-8E301AFD9B9A}"/>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0" name="文本框 99">
                <a:extLst>
                  <a:ext uri="{FF2B5EF4-FFF2-40B4-BE49-F238E27FC236}">
                    <a16:creationId xmlns:a16="http://schemas.microsoft.com/office/drawing/2014/main" id="{755DBEB4-467F-7B4A-6DF9-47C2CFC08CAB}"/>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grpSp>
          <p:nvGrpSpPr>
            <p:cNvPr id="26" name="组合 25">
              <a:extLst>
                <a:ext uri="{FF2B5EF4-FFF2-40B4-BE49-F238E27FC236}">
                  <a16:creationId xmlns:a16="http://schemas.microsoft.com/office/drawing/2014/main" id="{5D443C08-C9A6-DC3C-AB26-DFC08B97ADC4}"/>
                </a:ext>
              </a:extLst>
            </p:cNvPr>
            <p:cNvGrpSpPr/>
            <p:nvPr/>
          </p:nvGrpSpPr>
          <p:grpSpPr>
            <a:xfrm>
              <a:off x="2551134" y="3715700"/>
              <a:ext cx="803187" cy="335893"/>
              <a:chOff x="3017999" y="3636394"/>
              <a:chExt cx="803187" cy="335893"/>
            </a:xfrm>
          </p:grpSpPr>
          <p:sp>
            <p:nvSpPr>
              <p:cNvPr id="97" name="矩形 96">
                <a:extLst>
                  <a:ext uri="{FF2B5EF4-FFF2-40B4-BE49-F238E27FC236}">
                    <a16:creationId xmlns:a16="http://schemas.microsoft.com/office/drawing/2014/main" id="{1C261DDB-36BF-3854-A1FB-26BDD1BB2E3A}"/>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8" name="文本框 97">
                <a:extLst>
                  <a:ext uri="{FF2B5EF4-FFF2-40B4-BE49-F238E27FC236}">
                    <a16:creationId xmlns:a16="http://schemas.microsoft.com/office/drawing/2014/main" id="{FF240119-B618-909A-D108-C9062E736A43}"/>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27" name="文本框 26">
              <a:extLst>
                <a:ext uri="{FF2B5EF4-FFF2-40B4-BE49-F238E27FC236}">
                  <a16:creationId xmlns:a16="http://schemas.microsoft.com/office/drawing/2014/main" id="{3E8E590A-809D-E4CC-641E-DC43B3AC6BBE}"/>
                </a:ext>
              </a:extLst>
            </p:cNvPr>
            <p:cNvSpPr txBox="1"/>
            <p:nvPr/>
          </p:nvSpPr>
          <p:spPr>
            <a:xfrm>
              <a:off x="2320293" y="5142340"/>
              <a:ext cx="529376" cy="379591"/>
            </a:xfrm>
            <a:prstGeom prst="rect">
              <a:avLst/>
            </a:prstGeom>
            <a:solidFill>
              <a:schemeClr val="bg1"/>
            </a:solidFill>
          </p:spPr>
          <p:txBody>
            <a:bodyPr wrap="square">
              <a:spAutoFit/>
            </a:bodyPr>
            <a:lstStyle/>
            <a:p>
              <a:r>
                <a:rPr kumimoji="1" lang="en-US" altLang="zh-CN" sz="1620" b="1" dirty="0"/>
                <a:t>A1</a:t>
              </a:r>
              <a:endParaRPr lang="zh-CN" altLang="en-US" sz="1620" b="1" dirty="0"/>
            </a:p>
          </p:txBody>
        </p:sp>
        <p:sp>
          <p:nvSpPr>
            <p:cNvPr id="28" name="矩形 27">
              <a:extLst>
                <a:ext uri="{FF2B5EF4-FFF2-40B4-BE49-F238E27FC236}">
                  <a16:creationId xmlns:a16="http://schemas.microsoft.com/office/drawing/2014/main" id="{CB58A773-7591-9DB9-F96F-34F2E0D64C89}"/>
                </a:ext>
              </a:extLst>
            </p:cNvPr>
            <p:cNvSpPr/>
            <p:nvPr/>
          </p:nvSpPr>
          <p:spPr>
            <a:xfrm>
              <a:off x="3286004" y="2839752"/>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nvGrpSpPr>
            <p:cNvPr id="29" name="组合 28">
              <a:extLst>
                <a:ext uri="{FF2B5EF4-FFF2-40B4-BE49-F238E27FC236}">
                  <a16:creationId xmlns:a16="http://schemas.microsoft.com/office/drawing/2014/main" id="{80F87B48-24B6-4619-4A0E-112E15C0ECA6}"/>
                </a:ext>
              </a:extLst>
            </p:cNvPr>
            <p:cNvGrpSpPr/>
            <p:nvPr/>
          </p:nvGrpSpPr>
          <p:grpSpPr>
            <a:xfrm>
              <a:off x="3480289" y="4568963"/>
              <a:ext cx="803187" cy="511541"/>
              <a:chOff x="3480289" y="4568963"/>
              <a:chExt cx="803187" cy="511541"/>
            </a:xfrm>
          </p:grpSpPr>
          <p:cxnSp>
            <p:nvCxnSpPr>
              <p:cNvPr id="90" name="直线连接符 89">
                <a:extLst>
                  <a:ext uri="{FF2B5EF4-FFF2-40B4-BE49-F238E27FC236}">
                    <a16:creationId xmlns:a16="http://schemas.microsoft.com/office/drawing/2014/main" id="{FAACF737-7C84-28C0-C90D-1D0A7522DA48}"/>
                  </a:ext>
                </a:extLst>
              </p:cNvPr>
              <p:cNvCxnSpPr>
                <a:cxnSpLocks/>
              </p:cNvCxnSpPr>
              <p:nvPr/>
            </p:nvCxnSpPr>
            <p:spPr>
              <a:xfrm>
                <a:off x="3684579" y="4585337"/>
                <a:ext cx="32200" cy="48950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线连接符 90">
                <a:extLst>
                  <a:ext uri="{FF2B5EF4-FFF2-40B4-BE49-F238E27FC236}">
                    <a16:creationId xmlns:a16="http://schemas.microsoft.com/office/drawing/2014/main" id="{9BD4042C-2413-B9D7-D88E-E559C245ADAF}"/>
                  </a:ext>
                </a:extLst>
              </p:cNvPr>
              <p:cNvCxnSpPr>
                <a:cxnSpLocks/>
              </p:cNvCxnSpPr>
              <p:nvPr/>
            </p:nvCxnSpPr>
            <p:spPr>
              <a:xfrm flipV="1">
                <a:off x="3741140" y="4568963"/>
                <a:ext cx="110447" cy="51154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28FC13B7-362E-F2D4-7ED1-A87550EAEC81}"/>
                  </a:ext>
                </a:extLst>
              </p:cNvPr>
              <p:cNvCxnSpPr>
                <a:cxnSpLocks/>
              </p:cNvCxnSpPr>
              <p:nvPr/>
            </p:nvCxnSpPr>
            <p:spPr>
              <a:xfrm>
                <a:off x="3906813" y="4585337"/>
                <a:ext cx="32200" cy="48950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B2BC300A-3277-EBB0-7395-3D856C625F3F}"/>
                  </a:ext>
                </a:extLst>
              </p:cNvPr>
              <p:cNvCxnSpPr>
                <a:cxnSpLocks/>
              </p:cNvCxnSpPr>
              <p:nvPr/>
            </p:nvCxnSpPr>
            <p:spPr>
              <a:xfrm flipV="1">
                <a:off x="3963374" y="4568963"/>
                <a:ext cx="110447" cy="51154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0D76ABFF-4DB2-3145-F76C-9FE4A15C7EA3}"/>
                  </a:ext>
                </a:extLst>
              </p:cNvPr>
              <p:cNvGrpSpPr/>
              <p:nvPr/>
            </p:nvGrpSpPr>
            <p:grpSpPr>
              <a:xfrm>
                <a:off x="3480289" y="4710892"/>
                <a:ext cx="803187" cy="318035"/>
                <a:chOff x="3013795" y="3807383"/>
                <a:chExt cx="803187" cy="318035"/>
              </a:xfrm>
            </p:grpSpPr>
            <p:sp>
              <p:nvSpPr>
                <p:cNvPr id="95" name="矩形 94">
                  <a:extLst>
                    <a:ext uri="{FF2B5EF4-FFF2-40B4-BE49-F238E27FC236}">
                      <a16:creationId xmlns:a16="http://schemas.microsoft.com/office/drawing/2014/main" id="{8867EBA8-6722-8122-A484-008B60DA44C6}"/>
                    </a:ext>
                  </a:extLst>
                </p:cNvPr>
                <p:cNvSpPr/>
                <p:nvPr/>
              </p:nvSpPr>
              <p:spPr>
                <a:xfrm>
                  <a:off x="3056421" y="3875743"/>
                  <a:ext cx="699136" cy="17056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6" name="文本框 95">
                  <a:extLst>
                    <a:ext uri="{FF2B5EF4-FFF2-40B4-BE49-F238E27FC236}">
                      <a16:creationId xmlns:a16="http://schemas.microsoft.com/office/drawing/2014/main" id="{2D4AC4E0-8A55-32E2-2282-607F656D2061}"/>
                    </a:ext>
                  </a:extLst>
                </p:cNvPr>
                <p:cNvSpPr txBox="1"/>
                <p:nvPr/>
              </p:nvSpPr>
              <p:spPr>
                <a:xfrm>
                  <a:off x="3013795" y="3807383"/>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grpSp>
        <p:sp>
          <p:nvSpPr>
            <p:cNvPr id="30" name="文本框 29">
              <a:extLst>
                <a:ext uri="{FF2B5EF4-FFF2-40B4-BE49-F238E27FC236}">
                  <a16:creationId xmlns:a16="http://schemas.microsoft.com/office/drawing/2014/main" id="{7F34C607-BE10-CB3F-6002-F811FF4B9460}"/>
                </a:ext>
              </a:extLst>
            </p:cNvPr>
            <p:cNvSpPr txBox="1"/>
            <p:nvPr/>
          </p:nvSpPr>
          <p:spPr>
            <a:xfrm>
              <a:off x="3684442" y="5139142"/>
              <a:ext cx="529376" cy="379591"/>
            </a:xfrm>
            <a:prstGeom prst="rect">
              <a:avLst/>
            </a:prstGeom>
            <a:solidFill>
              <a:schemeClr val="bg1"/>
            </a:solidFill>
          </p:spPr>
          <p:txBody>
            <a:bodyPr wrap="square">
              <a:spAutoFit/>
            </a:bodyPr>
            <a:lstStyle/>
            <a:p>
              <a:r>
                <a:rPr kumimoji="1" lang="en-US" altLang="zh-CN" sz="1620" b="1" dirty="0"/>
                <a:t>A2</a:t>
              </a:r>
              <a:endParaRPr lang="zh-CN" altLang="en-US" sz="1620" b="1" dirty="0"/>
            </a:p>
          </p:txBody>
        </p:sp>
        <p:grpSp>
          <p:nvGrpSpPr>
            <p:cNvPr id="31" name="组合 30">
              <a:extLst>
                <a:ext uri="{FF2B5EF4-FFF2-40B4-BE49-F238E27FC236}">
                  <a16:creationId xmlns:a16="http://schemas.microsoft.com/office/drawing/2014/main" id="{D97F26C8-1740-DCA0-EF9F-EDE64147954B}"/>
                </a:ext>
              </a:extLst>
            </p:cNvPr>
            <p:cNvGrpSpPr/>
            <p:nvPr/>
          </p:nvGrpSpPr>
          <p:grpSpPr>
            <a:xfrm>
              <a:off x="3199322" y="3709350"/>
              <a:ext cx="803187" cy="335893"/>
              <a:chOff x="3017999" y="3636394"/>
              <a:chExt cx="803187" cy="335893"/>
            </a:xfrm>
          </p:grpSpPr>
          <p:sp>
            <p:nvSpPr>
              <p:cNvPr id="88" name="矩形 87">
                <a:extLst>
                  <a:ext uri="{FF2B5EF4-FFF2-40B4-BE49-F238E27FC236}">
                    <a16:creationId xmlns:a16="http://schemas.microsoft.com/office/drawing/2014/main" id="{165F2F86-D6F4-4D45-F75D-54D2F03645BF}"/>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9" name="文本框 88">
                <a:extLst>
                  <a:ext uri="{FF2B5EF4-FFF2-40B4-BE49-F238E27FC236}">
                    <a16:creationId xmlns:a16="http://schemas.microsoft.com/office/drawing/2014/main" id="{290333E3-BFE8-D23A-CC9A-DF795D494B94}"/>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SEND</a:t>
                </a:r>
              </a:p>
            </p:txBody>
          </p:sp>
        </p:grpSp>
        <p:grpSp>
          <p:nvGrpSpPr>
            <p:cNvPr id="32" name="组合 31">
              <a:extLst>
                <a:ext uri="{FF2B5EF4-FFF2-40B4-BE49-F238E27FC236}">
                  <a16:creationId xmlns:a16="http://schemas.microsoft.com/office/drawing/2014/main" id="{7884469E-BF4B-9AD8-7FFC-662629E4B76B}"/>
                </a:ext>
              </a:extLst>
            </p:cNvPr>
            <p:cNvGrpSpPr/>
            <p:nvPr/>
          </p:nvGrpSpPr>
          <p:grpSpPr>
            <a:xfrm>
              <a:off x="3884220" y="3707303"/>
              <a:ext cx="803187" cy="335893"/>
              <a:chOff x="3017999" y="3636394"/>
              <a:chExt cx="803187" cy="335893"/>
            </a:xfrm>
          </p:grpSpPr>
          <p:sp>
            <p:nvSpPr>
              <p:cNvPr id="86" name="矩形 85">
                <a:extLst>
                  <a:ext uri="{FF2B5EF4-FFF2-40B4-BE49-F238E27FC236}">
                    <a16:creationId xmlns:a16="http://schemas.microsoft.com/office/drawing/2014/main" id="{585CFE14-05FE-9BAB-FF2A-52CF49776D67}"/>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7" name="文本框 86">
                <a:extLst>
                  <a:ext uri="{FF2B5EF4-FFF2-40B4-BE49-F238E27FC236}">
                    <a16:creationId xmlns:a16="http://schemas.microsoft.com/office/drawing/2014/main" id="{3D05451B-E094-A967-954D-5506AD16957E}"/>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RECV</a:t>
                </a:r>
              </a:p>
            </p:txBody>
          </p:sp>
        </p:grpSp>
        <p:sp>
          <p:nvSpPr>
            <p:cNvPr id="33" name="矩形 32">
              <a:extLst>
                <a:ext uri="{FF2B5EF4-FFF2-40B4-BE49-F238E27FC236}">
                  <a16:creationId xmlns:a16="http://schemas.microsoft.com/office/drawing/2014/main" id="{F2906D24-BF43-B36A-AD74-26D7D89D15A3}"/>
                </a:ext>
              </a:extLst>
            </p:cNvPr>
            <p:cNvSpPr/>
            <p:nvPr/>
          </p:nvSpPr>
          <p:spPr>
            <a:xfrm>
              <a:off x="4598075" y="2908746"/>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34" name="直线连接符 33">
              <a:extLst>
                <a:ext uri="{FF2B5EF4-FFF2-40B4-BE49-F238E27FC236}">
                  <a16:creationId xmlns:a16="http://schemas.microsoft.com/office/drawing/2014/main" id="{C6CC54C6-CEEE-5BC0-AC3A-306A839DF442}"/>
                </a:ext>
              </a:extLst>
            </p:cNvPr>
            <p:cNvCxnSpPr>
              <a:cxnSpLocks/>
            </p:cNvCxnSpPr>
            <p:nvPr/>
          </p:nvCxnSpPr>
          <p:spPr>
            <a:xfrm>
              <a:off x="4870882" y="3040618"/>
              <a:ext cx="121261" cy="1523079"/>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0D26667A-6C50-FE15-1E78-529E97F09F1B}"/>
                </a:ext>
              </a:extLst>
            </p:cNvPr>
            <p:cNvCxnSpPr>
              <a:cxnSpLocks/>
            </p:cNvCxnSpPr>
            <p:nvPr/>
          </p:nvCxnSpPr>
          <p:spPr>
            <a:xfrm flipV="1">
              <a:off x="5149946" y="3028600"/>
              <a:ext cx="264653"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28306AC4-75D0-03D9-FD1C-ACE7B80A894E}"/>
                </a:ext>
              </a:extLst>
            </p:cNvPr>
            <p:cNvGrpSpPr/>
            <p:nvPr/>
          </p:nvGrpSpPr>
          <p:grpSpPr>
            <a:xfrm>
              <a:off x="4431928" y="3704084"/>
              <a:ext cx="803187" cy="335893"/>
              <a:chOff x="3017999" y="3636394"/>
              <a:chExt cx="803187" cy="335893"/>
            </a:xfrm>
          </p:grpSpPr>
          <p:sp>
            <p:nvSpPr>
              <p:cNvPr id="84" name="矩形 83">
                <a:extLst>
                  <a:ext uri="{FF2B5EF4-FFF2-40B4-BE49-F238E27FC236}">
                    <a16:creationId xmlns:a16="http://schemas.microsoft.com/office/drawing/2014/main" id="{D00A885A-1E27-50A8-6454-127D2AD0177E}"/>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5" name="文本框 84">
                <a:extLst>
                  <a:ext uri="{FF2B5EF4-FFF2-40B4-BE49-F238E27FC236}">
                    <a16:creationId xmlns:a16="http://schemas.microsoft.com/office/drawing/2014/main" id="{932C8D8B-6FEC-2378-A3F1-DAA26C414B65}"/>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SEND</a:t>
                </a:r>
              </a:p>
            </p:txBody>
          </p:sp>
        </p:grpSp>
        <p:grpSp>
          <p:nvGrpSpPr>
            <p:cNvPr id="37" name="组合 36">
              <a:extLst>
                <a:ext uri="{FF2B5EF4-FFF2-40B4-BE49-F238E27FC236}">
                  <a16:creationId xmlns:a16="http://schemas.microsoft.com/office/drawing/2014/main" id="{420361C5-1449-ED50-142A-CE18E71B40B4}"/>
                </a:ext>
              </a:extLst>
            </p:cNvPr>
            <p:cNvGrpSpPr/>
            <p:nvPr/>
          </p:nvGrpSpPr>
          <p:grpSpPr>
            <a:xfrm>
              <a:off x="5007992" y="3702037"/>
              <a:ext cx="803187" cy="335893"/>
              <a:chOff x="3017999" y="3636394"/>
              <a:chExt cx="803187" cy="335893"/>
            </a:xfrm>
          </p:grpSpPr>
          <p:sp>
            <p:nvSpPr>
              <p:cNvPr id="82" name="矩形 81">
                <a:extLst>
                  <a:ext uri="{FF2B5EF4-FFF2-40B4-BE49-F238E27FC236}">
                    <a16:creationId xmlns:a16="http://schemas.microsoft.com/office/drawing/2014/main" id="{CFAF77A4-7DB3-C930-78F2-9F288114DCAA}"/>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3" name="文本框 82">
                <a:extLst>
                  <a:ext uri="{FF2B5EF4-FFF2-40B4-BE49-F238E27FC236}">
                    <a16:creationId xmlns:a16="http://schemas.microsoft.com/office/drawing/2014/main" id="{7844D09C-729A-5F06-C6C0-268E5414A381}"/>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RECV</a:t>
                </a:r>
              </a:p>
            </p:txBody>
          </p:sp>
        </p:grpSp>
        <p:cxnSp>
          <p:nvCxnSpPr>
            <p:cNvPr id="38" name="直线连接符 37">
              <a:extLst>
                <a:ext uri="{FF2B5EF4-FFF2-40B4-BE49-F238E27FC236}">
                  <a16:creationId xmlns:a16="http://schemas.microsoft.com/office/drawing/2014/main" id="{A7D2B86E-37CD-728B-94FB-8969EC73D1EF}"/>
                </a:ext>
              </a:extLst>
            </p:cNvPr>
            <p:cNvCxnSpPr>
              <a:cxnSpLocks/>
            </p:cNvCxnSpPr>
            <p:nvPr/>
          </p:nvCxnSpPr>
          <p:spPr>
            <a:xfrm>
              <a:off x="4997604" y="4597355"/>
              <a:ext cx="32200" cy="48950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6304CFF5-151B-D2BA-5D2C-F0510B216A58}"/>
                </a:ext>
              </a:extLst>
            </p:cNvPr>
            <p:cNvCxnSpPr>
              <a:cxnSpLocks/>
            </p:cNvCxnSpPr>
            <p:nvPr/>
          </p:nvCxnSpPr>
          <p:spPr>
            <a:xfrm flipV="1">
              <a:off x="5054165" y="4580981"/>
              <a:ext cx="110447" cy="51154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A0BAA773-F797-F57C-D23A-AA925DE2FB7F}"/>
                </a:ext>
              </a:extLst>
            </p:cNvPr>
            <p:cNvGrpSpPr/>
            <p:nvPr/>
          </p:nvGrpSpPr>
          <p:grpSpPr>
            <a:xfrm>
              <a:off x="4660523" y="4710647"/>
              <a:ext cx="803187" cy="318035"/>
              <a:chOff x="3013795" y="3807383"/>
              <a:chExt cx="803187" cy="318035"/>
            </a:xfrm>
          </p:grpSpPr>
          <p:sp>
            <p:nvSpPr>
              <p:cNvPr id="80" name="矩形 79">
                <a:extLst>
                  <a:ext uri="{FF2B5EF4-FFF2-40B4-BE49-F238E27FC236}">
                    <a16:creationId xmlns:a16="http://schemas.microsoft.com/office/drawing/2014/main" id="{C2D91D81-D078-F483-9CC8-1A17930C63DE}"/>
                  </a:ext>
                </a:extLst>
              </p:cNvPr>
              <p:cNvSpPr/>
              <p:nvPr/>
            </p:nvSpPr>
            <p:spPr>
              <a:xfrm>
                <a:off x="3056421" y="3875743"/>
                <a:ext cx="699136" cy="17056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1" name="文本框 80">
                <a:extLst>
                  <a:ext uri="{FF2B5EF4-FFF2-40B4-BE49-F238E27FC236}">
                    <a16:creationId xmlns:a16="http://schemas.microsoft.com/office/drawing/2014/main" id="{F3720FA6-ED5D-608C-F035-6A0C616C83BF}"/>
                  </a:ext>
                </a:extLst>
              </p:cNvPr>
              <p:cNvSpPr txBox="1"/>
              <p:nvPr/>
            </p:nvSpPr>
            <p:spPr>
              <a:xfrm>
                <a:off x="3013795" y="3807383"/>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41" name="文本框 40">
              <a:extLst>
                <a:ext uri="{FF2B5EF4-FFF2-40B4-BE49-F238E27FC236}">
                  <a16:creationId xmlns:a16="http://schemas.microsoft.com/office/drawing/2014/main" id="{97903CE9-F1A4-67ED-F6AA-7872A9AF1211}"/>
                </a:ext>
              </a:extLst>
            </p:cNvPr>
            <p:cNvSpPr txBox="1"/>
            <p:nvPr/>
          </p:nvSpPr>
          <p:spPr>
            <a:xfrm>
              <a:off x="4844700" y="5139142"/>
              <a:ext cx="529376" cy="379591"/>
            </a:xfrm>
            <a:prstGeom prst="rect">
              <a:avLst/>
            </a:prstGeom>
            <a:solidFill>
              <a:schemeClr val="bg1"/>
            </a:solidFill>
          </p:spPr>
          <p:txBody>
            <a:bodyPr wrap="square">
              <a:spAutoFit/>
            </a:bodyPr>
            <a:lstStyle/>
            <a:p>
              <a:r>
                <a:rPr kumimoji="1" lang="en-US" altLang="zh-CN" sz="1620" b="1" dirty="0"/>
                <a:t>A3</a:t>
              </a:r>
              <a:endParaRPr lang="zh-CN" altLang="en-US" sz="1620" b="1" dirty="0"/>
            </a:p>
          </p:txBody>
        </p:sp>
        <p:sp>
          <p:nvSpPr>
            <p:cNvPr id="42" name="三角形 41">
              <a:extLst>
                <a:ext uri="{FF2B5EF4-FFF2-40B4-BE49-F238E27FC236}">
                  <a16:creationId xmlns:a16="http://schemas.microsoft.com/office/drawing/2014/main" id="{463077BC-8A34-4032-C1B8-853B83F3280A}"/>
                </a:ext>
              </a:extLst>
            </p:cNvPr>
            <p:cNvSpPr/>
            <p:nvPr/>
          </p:nvSpPr>
          <p:spPr>
            <a:xfrm>
              <a:off x="439749" y="5203146"/>
              <a:ext cx="432048" cy="374647"/>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3" name="矩形 42">
              <a:extLst>
                <a:ext uri="{FF2B5EF4-FFF2-40B4-BE49-F238E27FC236}">
                  <a16:creationId xmlns:a16="http://schemas.microsoft.com/office/drawing/2014/main" id="{8EA5AFE7-3CCF-2424-83C9-D1DBF9C0C22F}"/>
                </a:ext>
              </a:extLst>
            </p:cNvPr>
            <p:cNvSpPr/>
            <p:nvPr/>
          </p:nvSpPr>
          <p:spPr>
            <a:xfrm>
              <a:off x="1357528" y="5368579"/>
              <a:ext cx="639341" cy="22522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4" name="任意形状 43">
              <a:extLst>
                <a:ext uri="{FF2B5EF4-FFF2-40B4-BE49-F238E27FC236}">
                  <a16:creationId xmlns:a16="http://schemas.microsoft.com/office/drawing/2014/main" id="{35979958-A18B-2B8C-1099-47C77CC95A71}"/>
                </a:ext>
              </a:extLst>
            </p:cNvPr>
            <p:cNvSpPr/>
            <p:nvPr/>
          </p:nvSpPr>
          <p:spPr>
            <a:xfrm>
              <a:off x="821939" y="5323622"/>
              <a:ext cx="813420" cy="187509"/>
            </a:xfrm>
            <a:custGeom>
              <a:avLst/>
              <a:gdLst>
                <a:gd name="connsiteX0" fmla="*/ 0 w 652311"/>
                <a:gd name="connsiteY0" fmla="*/ 123443 h 187509"/>
                <a:gd name="connsiteX1" fmla="*/ 227144 w 652311"/>
                <a:gd name="connsiteY1" fmla="*/ 1135 h 187509"/>
                <a:gd name="connsiteX2" fmla="*/ 652311 w 652311"/>
                <a:gd name="connsiteY2" fmla="*/ 187509 h 187509"/>
              </a:gdLst>
              <a:ahLst/>
              <a:cxnLst>
                <a:cxn ang="0">
                  <a:pos x="connsiteX0" y="connsiteY0"/>
                </a:cxn>
                <a:cxn ang="0">
                  <a:pos x="connsiteX1" y="connsiteY1"/>
                </a:cxn>
                <a:cxn ang="0">
                  <a:pos x="connsiteX2" y="connsiteY2"/>
                </a:cxn>
              </a:cxnLst>
              <a:rect l="l" t="t" r="r" b="b"/>
              <a:pathLst>
                <a:path w="652311" h="187509">
                  <a:moveTo>
                    <a:pt x="0" y="123443"/>
                  </a:moveTo>
                  <a:cubicBezTo>
                    <a:pt x="59213" y="56950"/>
                    <a:pt x="118426" y="-9543"/>
                    <a:pt x="227144" y="1135"/>
                  </a:cubicBezTo>
                  <a:cubicBezTo>
                    <a:pt x="335862" y="11813"/>
                    <a:pt x="494086" y="99661"/>
                    <a:pt x="652311" y="187509"/>
                  </a:cubicBezTo>
                </a:path>
              </a:pathLst>
            </a:custGeom>
            <a:noFill/>
            <a:ln w="1016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5" name="三角形 44">
              <a:extLst>
                <a:ext uri="{FF2B5EF4-FFF2-40B4-BE49-F238E27FC236}">
                  <a16:creationId xmlns:a16="http://schemas.microsoft.com/office/drawing/2014/main" id="{EA8C3EE5-92C5-ABCB-ED06-8083F2E8641A}"/>
                </a:ext>
              </a:extLst>
            </p:cNvPr>
            <p:cNvSpPr/>
            <p:nvPr/>
          </p:nvSpPr>
          <p:spPr>
            <a:xfrm>
              <a:off x="4776010" y="4420155"/>
              <a:ext cx="162088" cy="244481"/>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6" name="矩形 45">
              <a:extLst>
                <a:ext uri="{FF2B5EF4-FFF2-40B4-BE49-F238E27FC236}">
                  <a16:creationId xmlns:a16="http://schemas.microsoft.com/office/drawing/2014/main" id="{C13414BA-DFA6-EBBB-EC9B-6E888E3A58D7}"/>
                </a:ext>
              </a:extLst>
            </p:cNvPr>
            <p:cNvSpPr/>
            <p:nvPr/>
          </p:nvSpPr>
          <p:spPr>
            <a:xfrm>
              <a:off x="5754840" y="2830246"/>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7" name="矩形 46">
              <a:extLst>
                <a:ext uri="{FF2B5EF4-FFF2-40B4-BE49-F238E27FC236}">
                  <a16:creationId xmlns:a16="http://schemas.microsoft.com/office/drawing/2014/main" id="{96D8EBE1-40D5-72BE-CEED-E57D157B9455}"/>
                </a:ext>
              </a:extLst>
            </p:cNvPr>
            <p:cNvSpPr/>
            <p:nvPr/>
          </p:nvSpPr>
          <p:spPr>
            <a:xfrm>
              <a:off x="7544100" y="2950610"/>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48" name="直线连接符 47">
              <a:extLst>
                <a:ext uri="{FF2B5EF4-FFF2-40B4-BE49-F238E27FC236}">
                  <a16:creationId xmlns:a16="http://schemas.microsoft.com/office/drawing/2014/main" id="{0976841E-E808-AFB2-AF71-CED86B60ED4D}"/>
                </a:ext>
              </a:extLst>
            </p:cNvPr>
            <p:cNvCxnSpPr>
              <a:cxnSpLocks/>
            </p:cNvCxnSpPr>
            <p:nvPr/>
          </p:nvCxnSpPr>
          <p:spPr>
            <a:xfrm>
              <a:off x="6136628" y="3052442"/>
              <a:ext cx="140831" cy="1511201"/>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34F5E4FD-B38E-E9D5-362D-5DF5CA9E2616}"/>
                </a:ext>
              </a:extLst>
            </p:cNvPr>
            <p:cNvCxnSpPr>
              <a:cxnSpLocks/>
            </p:cNvCxnSpPr>
            <p:nvPr/>
          </p:nvCxnSpPr>
          <p:spPr>
            <a:xfrm flipV="1">
              <a:off x="6277459" y="3052442"/>
              <a:ext cx="266817" cy="151120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D992724D-CFAF-3527-CC52-5B582835BAC1}"/>
                </a:ext>
              </a:extLst>
            </p:cNvPr>
            <p:cNvGrpSpPr/>
            <p:nvPr/>
          </p:nvGrpSpPr>
          <p:grpSpPr>
            <a:xfrm>
              <a:off x="5929469" y="3704084"/>
              <a:ext cx="803187" cy="335893"/>
              <a:chOff x="3017999" y="3636394"/>
              <a:chExt cx="803187" cy="335893"/>
            </a:xfrm>
          </p:grpSpPr>
          <p:sp>
            <p:nvSpPr>
              <p:cNvPr id="78" name="矩形 77">
                <a:extLst>
                  <a:ext uri="{FF2B5EF4-FFF2-40B4-BE49-F238E27FC236}">
                    <a16:creationId xmlns:a16="http://schemas.microsoft.com/office/drawing/2014/main" id="{2A45A1AB-E8EE-E7C0-16BA-B6DDF5E3C8EE}"/>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9" name="文本框 78">
                <a:extLst>
                  <a:ext uri="{FF2B5EF4-FFF2-40B4-BE49-F238E27FC236}">
                    <a16:creationId xmlns:a16="http://schemas.microsoft.com/office/drawing/2014/main" id="{05A5FBAA-6DA0-33C8-905F-732D65B29A06}"/>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cxnSp>
          <p:nvCxnSpPr>
            <p:cNvPr id="51" name="直线连接符 50">
              <a:extLst>
                <a:ext uri="{FF2B5EF4-FFF2-40B4-BE49-F238E27FC236}">
                  <a16:creationId xmlns:a16="http://schemas.microsoft.com/office/drawing/2014/main" id="{C30F2AF4-8FC3-CB88-B416-58D1C3D43E17}"/>
                </a:ext>
              </a:extLst>
            </p:cNvPr>
            <p:cNvCxnSpPr>
              <a:cxnSpLocks/>
            </p:cNvCxnSpPr>
            <p:nvPr/>
          </p:nvCxnSpPr>
          <p:spPr>
            <a:xfrm>
              <a:off x="6822247" y="3058109"/>
              <a:ext cx="289529" cy="2016045"/>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CCD63AA8-1048-A0BF-0979-A9E1FD01F8A8}"/>
                </a:ext>
              </a:extLst>
            </p:cNvPr>
            <p:cNvCxnSpPr>
              <a:cxnSpLocks/>
            </p:cNvCxnSpPr>
            <p:nvPr/>
          </p:nvCxnSpPr>
          <p:spPr>
            <a:xfrm flipV="1">
              <a:off x="7109741" y="3039534"/>
              <a:ext cx="242532" cy="2034620"/>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C812F1A2-3758-8110-7B85-32687E42C92B}"/>
                </a:ext>
              </a:extLst>
            </p:cNvPr>
            <p:cNvGrpSpPr/>
            <p:nvPr/>
          </p:nvGrpSpPr>
          <p:grpSpPr>
            <a:xfrm>
              <a:off x="6788400" y="3709350"/>
              <a:ext cx="803187" cy="335893"/>
              <a:chOff x="3017999" y="3636394"/>
              <a:chExt cx="803187" cy="335893"/>
            </a:xfrm>
          </p:grpSpPr>
          <p:sp>
            <p:nvSpPr>
              <p:cNvPr id="76" name="矩形 75">
                <a:extLst>
                  <a:ext uri="{FF2B5EF4-FFF2-40B4-BE49-F238E27FC236}">
                    <a16:creationId xmlns:a16="http://schemas.microsoft.com/office/drawing/2014/main" id="{C3C3271E-9423-6157-337F-697BF242777C}"/>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7" name="文本框 76">
                <a:extLst>
                  <a:ext uri="{FF2B5EF4-FFF2-40B4-BE49-F238E27FC236}">
                    <a16:creationId xmlns:a16="http://schemas.microsoft.com/office/drawing/2014/main" id="{370CBA7D-5C48-B9B5-9DB1-315D3D64F02A}"/>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54" name="文本框 53">
              <a:extLst>
                <a:ext uri="{FF2B5EF4-FFF2-40B4-BE49-F238E27FC236}">
                  <a16:creationId xmlns:a16="http://schemas.microsoft.com/office/drawing/2014/main" id="{2E4883ED-B467-07C7-A101-8D1E24AEC511}"/>
                </a:ext>
              </a:extLst>
            </p:cNvPr>
            <p:cNvSpPr txBox="1"/>
            <p:nvPr/>
          </p:nvSpPr>
          <p:spPr>
            <a:xfrm>
              <a:off x="6487334" y="5147180"/>
              <a:ext cx="529376" cy="379591"/>
            </a:xfrm>
            <a:prstGeom prst="rect">
              <a:avLst/>
            </a:prstGeom>
            <a:solidFill>
              <a:schemeClr val="bg1"/>
            </a:solidFill>
          </p:spPr>
          <p:txBody>
            <a:bodyPr wrap="square">
              <a:spAutoFit/>
            </a:bodyPr>
            <a:lstStyle/>
            <a:p>
              <a:r>
                <a:rPr kumimoji="1" lang="en-US" altLang="zh-CN" sz="1620" b="1" dirty="0"/>
                <a:t>A4</a:t>
              </a:r>
              <a:endParaRPr lang="zh-CN" altLang="en-US" sz="1620" b="1" dirty="0"/>
            </a:p>
          </p:txBody>
        </p:sp>
        <p:sp>
          <p:nvSpPr>
            <p:cNvPr id="55" name="三角形 54">
              <a:extLst>
                <a:ext uri="{FF2B5EF4-FFF2-40B4-BE49-F238E27FC236}">
                  <a16:creationId xmlns:a16="http://schemas.microsoft.com/office/drawing/2014/main" id="{3672961F-954A-B08C-F10D-A6A9F631C75C}"/>
                </a:ext>
              </a:extLst>
            </p:cNvPr>
            <p:cNvSpPr/>
            <p:nvPr/>
          </p:nvSpPr>
          <p:spPr>
            <a:xfrm>
              <a:off x="6047537" y="4416431"/>
              <a:ext cx="162088" cy="244481"/>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56" name="直线连接符 55">
              <a:extLst>
                <a:ext uri="{FF2B5EF4-FFF2-40B4-BE49-F238E27FC236}">
                  <a16:creationId xmlns:a16="http://schemas.microsoft.com/office/drawing/2014/main" id="{3F388030-9242-05F3-2BFD-DFBDA4F82F55}"/>
                </a:ext>
              </a:extLst>
            </p:cNvPr>
            <p:cNvCxnSpPr>
              <a:cxnSpLocks/>
            </p:cNvCxnSpPr>
            <p:nvPr/>
          </p:nvCxnSpPr>
          <p:spPr>
            <a:xfrm>
              <a:off x="7735431" y="3050395"/>
              <a:ext cx="140831" cy="1511201"/>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线连接符 56">
              <a:extLst>
                <a:ext uri="{FF2B5EF4-FFF2-40B4-BE49-F238E27FC236}">
                  <a16:creationId xmlns:a16="http://schemas.microsoft.com/office/drawing/2014/main" id="{C2CED35F-D8C2-27DA-BCC7-EFF2FA83168A}"/>
                </a:ext>
              </a:extLst>
            </p:cNvPr>
            <p:cNvCxnSpPr>
              <a:cxnSpLocks/>
            </p:cNvCxnSpPr>
            <p:nvPr/>
          </p:nvCxnSpPr>
          <p:spPr>
            <a:xfrm flipV="1">
              <a:off x="7876262" y="3050395"/>
              <a:ext cx="266817" cy="151120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F8382609-1769-BCE4-6F2C-990181FC064E}"/>
                </a:ext>
              </a:extLst>
            </p:cNvPr>
            <p:cNvGrpSpPr/>
            <p:nvPr/>
          </p:nvGrpSpPr>
          <p:grpSpPr>
            <a:xfrm>
              <a:off x="7528272" y="3702037"/>
              <a:ext cx="803187" cy="335893"/>
              <a:chOff x="3017999" y="3636394"/>
              <a:chExt cx="803187" cy="335893"/>
            </a:xfrm>
          </p:grpSpPr>
          <p:sp>
            <p:nvSpPr>
              <p:cNvPr id="74" name="矩形 73">
                <a:extLst>
                  <a:ext uri="{FF2B5EF4-FFF2-40B4-BE49-F238E27FC236}">
                    <a16:creationId xmlns:a16="http://schemas.microsoft.com/office/drawing/2014/main" id="{CB1391BB-BC59-47BC-D4AA-AFC8046C3F55}"/>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5" name="文本框 74">
                <a:extLst>
                  <a:ext uri="{FF2B5EF4-FFF2-40B4-BE49-F238E27FC236}">
                    <a16:creationId xmlns:a16="http://schemas.microsoft.com/office/drawing/2014/main" id="{2EDC4107-AF83-D407-209A-9A9D6B2F57C8}"/>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59" name="三角形 58">
              <a:extLst>
                <a:ext uri="{FF2B5EF4-FFF2-40B4-BE49-F238E27FC236}">
                  <a16:creationId xmlns:a16="http://schemas.microsoft.com/office/drawing/2014/main" id="{01FBB798-424D-293B-3B14-E1318854307A}"/>
                </a:ext>
              </a:extLst>
            </p:cNvPr>
            <p:cNvSpPr/>
            <p:nvPr/>
          </p:nvSpPr>
          <p:spPr>
            <a:xfrm>
              <a:off x="7654387" y="4416431"/>
              <a:ext cx="162088" cy="244481"/>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60" name="矩形 59">
              <a:extLst>
                <a:ext uri="{FF2B5EF4-FFF2-40B4-BE49-F238E27FC236}">
                  <a16:creationId xmlns:a16="http://schemas.microsoft.com/office/drawing/2014/main" id="{60D9C2EF-2069-7BC4-18DD-E990A9BB9D2F}"/>
                </a:ext>
              </a:extLst>
            </p:cNvPr>
            <p:cNvSpPr/>
            <p:nvPr/>
          </p:nvSpPr>
          <p:spPr>
            <a:xfrm>
              <a:off x="8191358" y="4415943"/>
              <a:ext cx="266817" cy="22522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61" name="直线连接符 60">
              <a:extLst>
                <a:ext uri="{FF2B5EF4-FFF2-40B4-BE49-F238E27FC236}">
                  <a16:creationId xmlns:a16="http://schemas.microsoft.com/office/drawing/2014/main" id="{68824403-2F53-8E96-EA5D-F6B699FB0B50}"/>
                </a:ext>
              </a:extLst>
            </p:cNvPr>
            <p:cNvCxnSpPr>
              <a:cxnSpLocks/>
            </p:cNvCxnSpPr>
            <p:nvPr/>
          </p:nvCxnSpPr>
          <p:spPr>
            <a:xfrm>
              <a:off x="8400714" y="3050395"/>
              <a:ext cx="140831" cy="1511201"/>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FC37CFD9-B4F5-5BEA-6458-7F665BBE2D70}"/>
                </a:ext>
              </a:extLst>
            </p:cNvPr>
            <p:cNvCxnSpPr>
              <a:cxnSpLocks/>
            </p:cNvCxnSpPr>
            <p:nvPr/>
          </p:nvCxnSpPr>
          <p:spPr>
            <a:xfrm flipV="1">
              <a:off x="8541545" y="3050395"/>
              <a:ext cx="266817" cy="151120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3BB02384-C28B-4E28-6F2B-FF12ABFFDB3F}"/>
                </a:ext>
              </a:extLst>
            </p:cNvPr>
            <p:cNvGrpSpPr/>
            <p:nvPr/>
          </p:nvGrpSpPr>
          <p:grpSpPr>
            <a:xfrm>
              <a:off x="8193555" y="3702037"/>
              <a:ext cx="803187" cy="335893"/>
              <a:chOff x="3017999" y="3636394"/>
              <a:chExt cx="803187" cy="335893"/>
            </a:xfrm>
          </p:grpSpPr>
          <p:sp>
            <p:nvSpPr>
              <p:cNvPr id="72" name="矩形 71">
                <a:extLst>
                  <a:ext uri="{FF2B5EF4-FFF2-40B4-BE49-F238E27FC236}">
                    <a16:creationId xmlns:a16="http://schemas.microsoft.com/office/drawing/2014/main" id="{AEF44124-DDE9-5CD0-7A56-FA93503A6E04}"/>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3" name="文本框 72">
                <a:extLst>
                  <a:ext uri="{FF2B5EF4-FFF2-40B4-BE49-F238E27FC236}">
                    <a16:creationId xmlns:a16="http://schemas.microsoft.com/office/drawing/2014/main" id="{D2479144-C671-B5F1-5C09-0C360801A853}"/>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66" name="文本框 65">
              <a:extLst>
                <a:ext uri="{FF2B5EF4-FFF2-40B4-BE49-F238E27FC236}">
                  <a16:creationId xmlns:a16="http://schemas.microsoft.com/office/drawing/2014/main" id="{32C88E83-0C2E-A39C-0FFC-81D09DC7A32F}"/>
                </a:ext>
              </a:extLst>
            </p:cNvPr>
            <p:cNvSpPr txBox="1"/>
            <p:nvPr/>
          </p:nvSpPr>
          <p:spPr>
            <a:xfrm>
              <a:off x="8361664" y="5140952"/>
              <a:ext cx="529376" cy="379591"/>
            </a:xfrm>
            <a:prstGeom prst="rect">
              <a:avLst/>
            </a:prstGeom>
            <a:solidFill>
              <a:schemeClr val="bg1"/>
            </a:solidFill>
          </p:spPr>
          <p:txBody>
            <a:bodyPr wrap="square">
              <a:spAutoFit/>
            </a:bodyPr>
            <a:lstStyle/>
            <a:p>
              <a:r>
                <a:rPr kumimoji="1" lang="en-US" altLang="zh-CN" sz="1620" b="1" dirty="0"/>
                <a:t>A5</a:t>
              </a:r>
              <a:endParaRPr lang="zh-CN" altLang="en-US" sz="1620" b="1" dirty="0"/>
            </a:p>
          </p:txBody>
        </p:sp>
        <p:cxnSp>
          <p:nvCxnSpPr>
            <p:cNvPr id="67" name="直线连接符 66">
              <a:extLst>
                <a:ext uri="{FF2B5EF4-FFF2-40B4-BE49-F238E27FC236}">
                  <a16:creationId xmlns:a16="http://schemas.microsoft.com/office/drawing/2014/main" id="{34094D37-A0C1-49DD-D9D2-548015B2F2B9}"/>
                </a:ext>
              </a:extLst>
            </p:cNvPr>
            <p:cNvCxnSpPr>
              <a:cxnSpLocks/>
            </p:cNvCxnSpPr>
            <p:nvPr/>
          </p:nvCxnSpPr>
          <p:spPr>
            <a:xfrm>
              <a:off x="9209498" y="3040618"/>
              <a:ext cx="121261" cy="1523079"/>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1DF9C0B1-8146-E0EE-B22E-5811C7994847}"/>
                </a:ext>
              </a:extLst>
            </p:cNvPr>
            <p:cNvCxnSpPr>
              <a:cxnSpLocks/>
            </p:cNvCxnSpPr>
            <p:nvPr/>
          </p:nvCxnSpPr>
          <p:spPr>
            <a:xfrm flipV="1">
              <a:off x="9414651" y="3040266"/>
              <a:ext cx="264653"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ED10548A-D987-8199-3ADF-A8B326DF4763}"/>
                </a:ext>
              </a:extLst>
            </p:cNvPr>
            <p:cNvGrpSpPr/>
            <p:nvPr/>
          </p:nvGrpSpPr>
          <p:grpSpPr>
            <a:xfrm>
              <a:off x="8858882" y="3704084"/>
              <a:ext cx="1275842" cy="335893"/>
              <a:chOff x="3017999" y="3636394"/>
              <a:chExt cx="1275842" cy="335893"/>
            </a:xfrm>
          </p:grpSpPr>
          <p:sp>
            <p:nvSpPr>
              <p:cNvPr id="70" name="矩形 69">
                <a:extLst>
                  <a:ext uri="{FF2B5EF4-FFF2-40B4-BE49-F238E27FC236}">
                    <a16:creationId xmlns:a16="http://schemas.microsoft.com/office/drawing/2014/main" id="{65C34ED2-3091-13DA-4CBF-D6C9C505607D}"/>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1" name="文本框 70">
                <a:extLst>
                  <a:ext uri="{FF2B5EF4-FFF2-40B4-BE49-F238E27FC236}">
                    <a16:creationId xmlns:a16="http://schemas.microsoft.com/office/drawing/2014/main" id="{85495385-3075-6CFD-C207-F16BF01E50DC}"/>
                  </a:ext>
                </a:extLst>
              </p:cNvPr>
              <p:cNvSpPr txBox="1"/>
              <p:nvPr/>
            </p:nvSpPr>
            <p:spPr>
              <a:xfrm>
                <a:off x="3017999" y="3636394"/>
                <a:ext cx="1275842" cy="318035"/>
              </a:xfrm>
              <a:prstGeom prst="rect">
                <a:avLst/>
              </a:prstGeom>
              <a:noFill/>
            </p:spPr>
            <p:txBody>
              <a:bodyPr wrap="square">
                <a:spAutoFit/>
              </a:bodyPr>
              <a:lstStyle/>
              <a:p>
                <a:pPr algn="ctr"/>
                <a:r>
                  <a:rPr kumimoji="1" lang="en-US" altLang="zh-CN" sz="1260" dirty="0">
                    <a:solidFill>
                      <a:srgbClr val="0432FF"/>
                    </a:solidFill>
                  </a:rPr>
                  <a:t>SEND/RECV</a:t>
                </a:r>
              </a:p>
            </p:txBody>
          </p:sp>
        </p:grpSp>
      </p:grpSp>
      <p:graphicFrame>
        <p:nvGraphicFramePr>
          <p:cNvPr id="101" name="图表 100">
            <a:extLst>
              <a:ext uri="{FF2B5EF4-FFF2-40B4-BE49-F238E27FC236}">
                <a16:creationId xmlns:a16="http://schemas.microsoft.com/office/drawing/2014/main" id="{C63B6268-0AC7-350B-1F61-EE1F3DDC1C63}"/>
              </a:ext>
            </a:extLst>
          </p:cNvPr>
          <p:cNvGraphicFramePr/>
          <p:nvPr/>
        </p:nvGraphicFramePr>
        <p:xfrm>
          <a:off x="1007605" y="1888243"/>
          <a:ext cx="1866966" cy="9941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2" name="图表 101">
            <a:extLst>
              <a:ext uri="{FF2B5EF4-FFF2-40B4-BE49-F238E27FC236}">
                <a16:creationId xmlns:a16="http://schemas.microsoft.com/office/drawing/2014/main" id="{B53B3A7D-1902-FB96-0CF7-4BE90AF7D944}"/>
              </a:ext>
            </a:extLst>
          </p:cNvPr>
          <p:cNvGraphicFramePr/>
          <p:nvPr/>
        </p:nvGraphicFramePr>
        <p:xfrm>
          <a:off x="2353658" y="1914297"/>
          <a:ext cx="1866966" cy="9941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3" name="图表 102">
            <a:extLst>
              <a:ext uri="{FF2B5EF4-FFF2-40B4-BE49-F238E27FC236}">
                <a16:creationId xmlns:a16="http://schemas.microsoft.com/office/drawing/2014/main" id="{C362F3D7-6D99-9609-6E27-2729E09BEADE}"/>
              </a:ext>
            </a:extLst>
          </p:cNvPr>
          <p:cNvGraphicFramePr/>
          <p:nvPr/>
        </p:nvGraphicFramePr>
        <p:xfrm>
          <a:off x="3688445" y="1914297"/>
          <a:ext cx="1749493" cy="99412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4" name="图表 103">
            <a:extLst>
              <a:ext uri="{FF2B5EF4-FFF2-40B4-BE49-F238E27FC236}">
                <a16:creationId xmlns:a16="http://schemas.microsoft.com/office/drawing/2014/main" id="{ED9F5EAC-E3EA-54E2-226D-CF36DD24C3E2}"/>
              </a:ext>
            </a:extLst>
          </p:cNvPr>
          <p:cNvGraphicFramePr/>
          <p:nvPr/>
        </p:nvGraphicFramePr>
        <p:xfrm>
          <a:off x="4965463" y="1919036"/>
          <a:ext cx="1866966" cy="99412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5" name="图表 104">
            <a:extLst>
              <a:ext uri="{FF2B5EF4-FFF2-40B4-BE49-F238E27FC236}">
                <a16:creationId xmlns:a16="http://schemas.microsoft.com/office/drawing/2014/main" id="{0D6C7B2D-FF2D-80DB-A0FB-72E3F59CF96A}"/>
              </a:ext>
            </a:extLst>
          </p:cNvPr>
          <p:cNvGraphicFramePr/>
          <p:nvPr/>
        </p:nvGraphicFramePr>
        <p:xfrm>
          <a:off x="6321795" y="1908814"/>
          <a:ext cx="2302927" cy="994125"/>
        </p:xfrm>
        <a:graphic>
          <a:graphicData uri="http://schemas.openxmlformats.org/drawingml/2006/chart">
            <c:chart xmlns:c="http://schemas.openxmlformats.org/drawingml/2006/chart" xmlns:r="http://schemas.openxmlformats.org/officeDocument/2006/relationships" r:id="rId8"/>
          </a:graphicData>
        </a:graphic>
      </p:graphicFrame>
      <p:sp>
        <p:nvSpPr>
          <p:cNvPr id="64" name="文本框 63">
            <a:extLst>
              <a:ext uri="{FF2B5EF4-FFF2-40B4-BE49-F238E27FC236}">
                <a16:creationId xmlns:a16="http://schemas.microsoft.com/office/drawing/2014/main" id="{17E38AEF-1177-8FE0-9543-D79E04D856C8}"/>
              </a:ext>
            </a:extLst>
          </p:cNvPr>
          <p:cNvSpPr txBox="1"/>
          <p:nvPr/>
        </p:nvSpPr>
        <p:spPr>
          <a:xfrm rot="16200000">
            <a:off x="240781" y="2012103"/>
            <a:ext cx="1203030" cy="590931"/>
          </a:xfrm>
          <a:prstGeom prst="rect">
            <a:avLst/>
          </a:prstGeom>
          <a:noFill/>
        </p:spPr>
        <p:txBody>
          <a:bodyPr wrap="square">
            <a:spAutoFit/>
          </a:bodyPr>
          <a:lstStyle/>
          <a:p>
            <a:pPr algn="ctr"/>
            <a:r>
              <a:rPr kumimoji="1" lang="en-US" altLang="zh-CN" sz="1620" dirty="0"/>
              <a:t>Latency</a:t>
            </a:r>
          </a:p>
          <a:p>
            <a:pPr algn="ctr"/>
            <a:r>
              <a:rPr kumimoji="1" lang="en-US" altLang="zh-CN" sz="1620" dirty="0"/>
              <a:t> (us)</a:t>
            </a:r>
          </a:p>
        </p:txBody>
      </p:sp>
      <p:cxnSp>
        <p:nvCxnSpPr>
          <p:cNvPr id="106" name="直线连接符 105">
            <a:extLst>
              <a:ext uri="{FF2B5EF4-FFF2-40B4-BE49-F238E27FC236}">
                <a16:creationId xmlns:a16="http://schemas.microsoft.com/office/drawing/2014/main" id="{14F24483-824C-077C-03F4-9FA3AD5FCCE6}"/>
              </a:ext>
            </a:extLst>
          </p:cNvPr>
          <p:cNvCxnSpPr>
            <a:cxnSpLocks/>
          </p:cNvCxnSpPr>
          <p:nvPr/>
        </p:nvCxnSpPr>
        <p:spPr>
          <a:xfrm flipH="1">
            <a:off x="1471823" y="2533464"/>
            <a:ext cx="6689813" cy="0"/>
          </a:xfrm>
          <a:prstGeom prst="line">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07" name="文本框 106">
            <a:extLst>
              <a:ext uri="{FF2B5EF4-FFF2-40B4-BE49-F238E27FC236}">
                <a16:creationId xmlns:a16="http://schemas.microsoft.com/office/drawing/2014/main" id="{98BC4D22-9D58-1F16-DBBE-D198DAC9AC69}"/>
              </a:ext>
            </a:extLst>
          </p:cNvPr>
          <p:cNvSpPr txBox="1"/>
          <p:nvPr/>
        </p:nvSpPr>
        <p:spPr>
          <a:xfrm>
            <a:off x="4360230" y="1628163"/>
            <a:ext cx="4828611" cy="590931"/>
          </a:xfrm>
          <a:prstGeom prst="rect">
            <a:avLst/>
          </a:prstGeom>
          <a:solidFill>
            <a:schemeClr val="bg1"/>
          </a:solidFill>
        </p:spPr>
        <p:txBody>
          <a:bodyPr wrap="square">
            <a:spAutoFit/>
          </a:bodyPr>
          <a:lstStyle/>
          <a:p>
            <a:r>
              <a:rPr kumimoji="1" lang="en-US" altLang="zh-CN" sz="1620" dirty="0"/>
              <a:t>Offload KVS request on the SoC w/ caching has the </a:t>
            </a:r>
            <a:r>
              <a:rPr kumimoji="1" lang="en-US" altLang="zh-CN" sz="1620" dirty="0" err="1"/>
              <a:t>lowerst</a:t>
            </a:r>
            <a:r>
              <a:rPr kumimoji="1" lang="en-US" altLang="zh-CN" sz="1620" dirty="0"/>
              <a:t> latency</a:t>
            </a:r>
            <a:endParaRPr lang="zh-CN" altLang="en-US" sz="1620" dirty="0"/>
          </a:p>
        </p:txBody>
      </p:sp>
      <p:sp>
        <p:nvSpPr>
          <p:cNvPr id="65" name="下箭头 64">
            <a:extLst>
              <a:ext uri="{FF2B5EF4-FFF2-40B4-BE49-F238E27FC236}">
                <a16:creationId xmlns:a16="http://schemas.microsoft.com/office/drawing/2014/main" id="{6896FAEA-7085-3D15-40C0-4B0FC0F1A754}"/>
              </a:ext>
            </a:extLst>
          </p:cNvPr>
          <p:cNvSpPr/>
          <p:nvPr/>
        </p:nvSpPr>
        <p:spPr>
          <a:xfrm>
            <a:off x="7807458" y="2117280"/>
            <a:ext cx="400176" cy="323537"/>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Tree>
    <p:extLst>
      <p:ext uri="{BB962C8B-B14F-4D97-AF65-F5344CB8AC3E}">
        <p14:creationId xmlns:p14="http://schemas.microsoft.com/office/powerpoint/2010/main" val="359198472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AE2141-9637-0AE6-5937-C21EA999DBB0}"/>
              </a:ext>
            </a:extLst>
          </p:cNvPr>
          <p:cNvSpPr>
            <a:spLocks noGrp="1"/>
          </p:cNvSpPr>
          <p:nvPr>
            <p:ph type="title"/>
          </p:nvPr>
        </p:nvSpPr>
        <p:spPr/>
        <p:txBody>
          <a:bodyPr/>
          <a:lstStyle/>
          <a:p>
            <a:r>
              <a:rPr kumimoji="1" lang="en-US" altLang="zh-CN" dirty="0"/>
              <a:t>Evaluate different alternatives: throughput </a:t>
            </a:r>
            <a:endParaRPr kumimoji="1" lang="zh-CN" altLang="en-US" dirty="0"/>
          </a:p>
        </p:txBody>
      </p:sp>
      <p:sp>
        <p:nvSpPr>
          <p:cNvPr id="3" name="内容占位符 2">
            <a:extLst>
              <a:ext uri="{FF2B5EF4-FFF2-40B4-BE49-F238E27FC236}">
                <a16:creationId xmlns:a16="http://schemas.microsoft.com/office/drawing/2014/main" id="{155F07AB-BE09-FFE6-160B-75302499A6A3}"/>
              </a:ext>
            </a:extLst>
          </p:cNvPr>
          <p:cNvSpPr>
            <a:spLocks noGrp="1"/>
          </p:cNvSpPr>
          <p:nvPr>
            <p:ph idx="1"/>
          </p:nvPr>
        </p:nvSpPr>
        <p:spPr>
          <a:xfrm>
            <a:off x="457200" y="1212391"/>
            <a:ext cx="8229600" cy="482579"/>
          </a:xfrm>
        </p:spPr>
        <p:txBody>
          <a:bodyPr>
            <a:normAutofit fontScale="92500"/>
          </a:bodyPr>
          <a:lstStyle/>
          <a:p>
            <a:r>
              <a:rPr kumimoji="1" lang="en-US" altLang="zh-CN" dirty="0"/>
              <a:t>The goal: high throughput (for a single </a:t>
            </a:r>
            <a:r>
              <a:rPr kumimoji="1" lang="en-US" altLang="zh-CN" dirty="0" err="1"/>
              <a:t>SmartNIC</a:t>
            </a:r>
            <a:r>
              <a:rPr kumimoji="1" lang="en-US" altLang="zh-CN" dirty="0"/>
              <a:t>-powered key-value  store)</a:t>
            </a:r>
            <a:endParaRPr kumimoji="1" lang="zh-CN" altLang="en-US" dirty="0"/>
          </a:p>
        </p:txBody>
      </p:sp>
      <p:sp>
        <p:nvSpPr>
          <p:cNvPr id="4" name="灯片编号占位符 3">
            <a:extLst>
              <a:ext uri="{FF2B5EF4-FFF2-40B4-BE49-F238E27FC236}">
                <a16:creationId xmlns:a16="http://schemas.microsoft.com/office/drawing/2014/main" id="{714989A3-F853-42B0-6B5F-72C861E86A50}"/>
              </a:ext>
            </a:extLst>
          </p:cNvPr>
          <p:cNvSpPr>
            <a:spLocks noGrp="1"/>
          </p:cNvSpPr>
          <p:nvPr>
            <p:ph type="sldNum" sz="quarter" idx="12"/>
          </p:nvPr>
        </p:nvSpPr>
        <p:spPr/>
        <p:txBody>
          <a:bodyPr/>
          <a:lstStyle/>
          <a:p>
            <a:fld id="{ADE361C3-C043-4A6E-BDCE-8DA1E7D90A3B}" type="slidenum">
              <a:rPr lang="zh-CN" altLang="en-US" smtClean="0"/>
              <a:pPr/>
              <a:t>173</a:t>
            </a:fld>
            <a:endParaRPr lang="zh-CN" altLang="en-US" dirty="0"/>
          </a:p>
        </p:txBody>
      </p:sp>
      <p:grpSp>
        <p:nvGrpSpPr>
          <p:cNvPr id="5" name="组合 4">
            <a:extLst>
              <a:ext uri="{FF2B5EF4-FFF2-40B4-BE49-F238E27FC236}">
                <a16:creationId xmlns:a16="http://schemas.microsoft.com/office/drawing/2014/main" id="{3A5B5AA2-E4AA-565B-963E-08BBE60A2CA2}"/>
              </a:ext>
            </a:extLst>
          </p:cNvPr>
          <p:cNvGrpSpPr/>
          <p:nvPr/>
        </p:nvGrpSpPr>
        <p:grpSpPr>
          <a:xfrm>
            <a:off x="290108" y="2799484"/>
            <a:ext cx="8831144" cy="2520690"/>
            <a:chOff x="322342" y="2793037"/>
            <a:chExt cx="9812382" cy="2800767"/>
          </a:xfrm>
        </p:grpSpPr>
        <p:cxnSp>
          <p:nvCxnSpPr>
            <p:cNvPr id="6" name="直线连接符 5">
              <a:extLst>
                <a:ext uri="{FF2B5EF4-FFF2-40B4-BE49-F238E27FC236}">
                  <a16:creationId xmlns:a16="http://schemas.microsoft.com/office/drawing/2014/main" id="{9714F943-24F4-39DE-52B2-F7B3F1EE27C9}"/>
                </a:ext>
              </a:extLst>
            </p:cNvPr>
            <p:cNvCxnSpPr>
              <a:cxnSpLocks/>
            </p:cNvCxnSpPr>
            <p:nvPr/>
          </p:nvCxnSpPr>
          <p:spPr>
            <a:xfrm>
              <a:off x="1644081" y="3045884"/>
              <a:ext cx="7900415"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2670A6FF-D74E-B195-67D8-557F05B83D8C}"/>
                </a:ext>
              </a:extLst>
            </p:cNvPr>
            <p:cNvSpPr txBox="1"/>
            <p:nvPr/>
          </p:nvSpPr>
          <p:spPr>
            <a:xfrm rot="16200000">
              <a:off x="8082" y="3107297"/>
              <a:ext cx="1008112" cy="379591"/>
            </a:xfrm>
            <a:prstGeom prst="rect">
              <a:avLst/>
            </a:prstGeom>
            <a:noFill/>
          </p:spPr>
          <p:txBody>
            <a:bodyPr wrap="square">
              <a:spAutoFit/>
            </a:bodyPr>
            <a:lstStyle/>
            <a:p>
              <a:r>
                <a:rPr kumimoji="1" lang="en-US" altLang="zh-CN" sz="1620" b="1" u="sng" dirty="0"/>
                <a:t>Client</a:t>
              </a:r>
              <a:endParaRPr lang="zh-CN" altLang="en-US" sz="1620" b="1" u="sng" dirty="0"/>
            </a:p>
          </p:txBody>
        </p:sp>
        <p:cxnSp>
          <p:nvCxnSpPr>
            <p:cNvPr id="8" name="直线连接符 7">
              <a:extLst>
                <a:ext uri="{FF2B5EF4-FFF2-40B4-BE49-F238E27FC236}">
                  <a16:creationId xmlns:a16="http://schemas.microsoft.com/office/drawing/2014/main" id="{0EAC2F9D-789E-9BCF-C478-B9C1144EF87A}"/>
                </a:ext>
              </a:extLst>
            </p:cNvPr>
            <p:cNvCxnSpPr>
              <a:cxnSpLocks/>
            </p:cNvCxnSpPr>
            <p:nvPr/>
          </p:nvCxnSpPr>
          <p:spPr>
            <a:xfrm>
              <a:off x="1644081" y="3640361"/>
              <a:ext cx="7900415"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82AAE5E-2E17-0780-92EC-E324398C48E5}"/>
                </a:ext>
              </a:extLst>
            </p:cNvPr>
            <p:cNvSpPr txBox="1"/>
            <p:nvPr/>
          </p:nvSpPr>
          <p:spPr>
            <a:xfrm>
              <a:off x="713178" y="3431784"/>
              <a:ext cx="1224136" cy="379591"/>
            </a:xfrm>
            <a:prstGeom prst="rect">
              <a:avLst/>
            </a:prstGeom>
            <a:noFill/>
          </p:spPr>
          <p:txBody>
            <a:bodyPr wrap="square">
              <a:spAutoFit/>
            </a:bodyPr>
            <a:lstStyle/>
            <a:p>
              <a:r>
                <a:rPr kumimoji="1" lang="en-US" altLang="zh-CN" sz="1620" dirty="0"/>
                <a:t>RNIC</a:t>
              </a:r>
              <a:endParaRPr lang="zh-CN" altLang="en-US" sz="1620" dirty="0"/>
            </a:p>
          </p:txBody>
        </p:sp>
        <p:cxnSp>
          <p:nvCxnSpPr>
            <p:cNvPr id="10" name="直线连接符 9">
              <a:extLst>
                <a:ext uri="{FF2B5EF4-FFF2-40B4-BE49-F238E27FC236}">
                  <a16:creationId xmlns:a16="http://schemas.microsoft.com/office/drawing/2014/main" id="{41CBDA95-21B8-26C5-DD3D-9431A5690E7F}"/>
                </a:ext>
              </a:extLst>
            </p:cNvPr>
            <p:cNvCxnSpPr>
              <a:cxnSpLocks/>
            </p:cNvCxnSpPr>
            <p:nvPr/>
          </p:nvCxnSpPr>
          <p:spPr>
            <a:xfrm>
              <a:off x="1644081" y="4193576"/>
              <a:ext cx="7900415"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cxnSp>
          <p:nvCxnSpPr>
            <p:cNvPr id="11" name="直线连接符 10">
              <a:extLst>
                <a:ext uri="{FF2B5EF4-FFF2-40B4-BE49-F238E27FC236}">
                  <a16:creationId xmlns:a16="http://schemas.microsoft.com/office/drawing/2014/main" id="{9228EB75-9DE2-7377-47FE-B7D8FABD707B}"/>
                </a:ext>
              </a:extLst>
            </p:cNvPr>
            <p:cNvCxnSpPr>
              <a:cxnSpLocks/>
            </p:cNvCxnSpPr>
            <p:nvPr/>
          </p:nvCxnSpPr>
          <p:spPr>
            <a:xfrm>
              <a:off x="1687584" y="5080504"/>
              <a:ext cx="7856912"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B245512F-AC5D-36E9-1D55-2F2ECF390FE5}"/>
                </a:ext>
              </a:extLst>
            </p:cNvPr>
            <p:cNvSpPr txBox="1"/>
            <p:nvPr/>
          </p:nvSpPr>
          <p:spPr>
            <a:xfrm rot="16200000">
              <a:off x="8082" y="4242654"/>
              <a:ext cx="1008112" cy="379591"/>
            </a:xfrm>
            <a:prstGeom prst="rect">
              <a:avLst/>
            </a:prstGeom>
            <a:noFill/>
          </p:spPr>
          <p:txBody>
            <a:bodyPr wrap="square">
              <a:spAutoFit/>
            </a:bodyPr>
            <a:lstStyle/>
            <a:p>
              <a:r>
                <a:rPr kumimoji="1" lang="en-US" altLang="zh-CN" sz="1620" b="1" u="sng" dirty="0"/>
                <a:t>Server</a:t>
              </a:r>
              <a:endParaRPr lang="zh-CN" altLang="en-US" sz="1620" b="1" u="sng" dirty="0"/>
            </a:p>
          </p:txBody>
        </p:sp>
        <p:sp>
          <p:nvSpPr>
            <p:cNvPr id="13" name="文本框 12">
              <a:extLst>
                <a:ext uri="{FF2B5EF4-FFF2-40B4-BE49-F238E27FC236}">
                  <a16:creationId xmlns:a16="http://schemas.microsoft.com/office/drawing/2014/main" id="{73D863A8-1B04-A176-020A-A8418FBF81F1}"/>
                </a:ext>
              </a:extLst>
            </p:cNvPr>
            <p:cNvSpPr txBox="1"/>
            <p:nvPr/>
          </p:nvSpPr>
          <p:spPr>
            <a:xfrm>
              <a:off x="543496" y="4890174"/>
              <a:ext cx="1407291" cy="656590"/>
            </a:xfrm>
            <a:prstGeom prst="rect">
              <a:avLst/>
            </a:prstGeom>
            <a:solidFill>
              <a:schemeClr val="bg1"/>
            </a:solidFill>
          </p:spPr>
          <p:txBody>
            <a:bodyPr wrap="square">
              <a:spAutoFit/>
            </a:bodyPr>
            <a:lstStyle/>
            <a:p>
              <a:r>
                <a:rPr kumimoji="1" lang="en-US" altLang="zh-CN" sz="1620" dirty="0"/>
                <a:t>Host DRAM</a:t>
              </a:r>
              <a:endParaRPr lang="zh-CN" altLang="en-US" sz="1620" dirty="0"/>
            </a:p>
          </p:txBody>
        </p:sp>
        <p:sp>
          <p:nvSpPr>
            <p:cNvPr id="14" name="文本框 13">
              <a:extLst>
                <a:ext uri="{FF2B5EF4-FFF2-40B4-BE49-F238E27FC236}">
                  <a16:creationId xmlns:a16="http://schemas.microsoft.com/office/drawing/2014/main" id="{377B96C8-D70A-30C3-AA32-C2AF1096A3FA}"/>
                </a:ext>
              </a:extLst>
            </p:cNvPr>
            <p:cNvSpPr txBox="1"/>
            <p:nvPr/>
          </p:nvSpPr>
          <p:spPr>
            <a:xfrm>
              <a:off x="714738" y="4026124"/>
              <a:ext cx="1224136" cy="379591"/>
            </a:xfrm>
            <a:prstGeom prst="rect">
              <a:avLst/>
            </a:prstGeom>
            <a:noFill/>
          </p:spPr>
          <p:txBody>
            <a:bodyPr wrap="square">
              <a:spAutoFit/>
            </a:bodyPr>
            <a:lstStyle/>
            <a:p>
              <a:r>
                <a:rPr kumimoji="1" lang="en-US" altLang="zh-CN" sz="1620" dirty="0"/>
                <a:t>RNIC</a:t>
              </a:r>
              <a:endParaRPr lang="zh-CN" altLang="en-US" sz="1620" dirty="0"/>
            </a:p>
          </p:txBody>
        </p:sp>
        <p:pic>
          <p:nvPicPr>
            <p:cNvPr id="15" name="图片 14">
              <a:extLst>
                <a:ext uri="{FF2B5EF4-FFF2-40B4-BE49-F238E27FC236}">
                  <a16:creationId xmlns:a16="http://schemas.microsoft.com/office/drawing/2014/main" id="{8AD1039D-4383-D7D1-A176-136B930DB1FC}"/>
                </a:ext>
              </a:extLst>
            </p:cNvPr>
            <p:cNvPicPr>
              <a:picLocks noChangeAspect="1"/>
            </p:cNvPicPr>
            <p:nvPr/>
          </p:nvPicPr>
          <p:blipFill>
            <a:blip r:embed="rId3"/>
            <a:stretch>
              <a:fillRect/>
            </a:stretch>
          </p:blipFill>
          <p:spPr>
            <a:xfrm>
              <a:off x="759152" y="2907922"/>
              <a:ext cx="465906" cy="386702"/>
            </a:xfrm>
            <a:prstGeom prst="rect">
              <a:avLst/>
            </a:prstGeom>
          </p:spPr>
        </p:pic>
        <p:cxnSp>
          <p:nvCxnSpPr>
            <p:cNvPr id="16" name="直线连接符 15">
              <a:extLst>
                <a:ext uri="{FF2B5EF4-FFF2-40B4-BE49-F238E27FC236}">
                  <a16:creationId xmlns:a16="http://schemas.microsoft.com/office/drawing/2014/main" id="{2C9B7987-9B79-8B38-1FAF-F1798B03DAB5}"/>
                </a:ext>
              </a:extLst>
            </p:cNvPr>
            <p:cNvCxnSpPr>
              <a:cxnSpLocks/>
            </p:cNvCxnSpPr>
            <p:nvPr/>
          </p:nvCxnSpPr>
          <p:spPr>
            <a:xfrm>
              <a:off x="1637435" y="4568963"/>
              <a:ext cx="7907061" cy="0"/>
            </a:xfrm>
            <a:prstGeom prst="line">
              <a:avLst/>
            </a:prstGeom>
            <a:ln w="12700">
              <a:solidFill>
                <a:schemeClr val="accent6"/>
              </a:solidFill>
              <a:tailEnd type="none" w="lg" len="lg"/>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3D59ECA4-3AAA-2F16-2BE0-D23059674700}"/>
                </a:ext>
              </a:extLst>
            </p:cNvPr>
            <p:cNvSpPr txBox="1"/>
            <p:nvPr/>
          </p:nvSpPr>
          <p:spPr>
            <a:xfrm>
              <a:off x="706248" y="4401121"/>
              <a:ext cx="1224136" cy="379591"/>
            </a:xfrm>
            <a:prstGeom prst="rect">
              <a:avLst/>
            </a:prstGeom>
            <a:noFill/>
          </p:spPr>
          <p:txBody>
            <a:bodyPr wrap="square">
              <a:spAutoFit/>
            </a:bodyPr>
            <a:lstStyle/>
            <a:p>
              <a:r>
                <a:rPr kumimoji="1" lang="en-US" altLang="zh-CN" sz="1620" dirty="0"/>
                <a:t>SoC</a:t>
              </a:r>
              <a:endParaRPr lang="zh-CN" altLang="en-US" sz="1620" dirty="0"/>
            </a:p>
          </p:txBody>
        </p:sp>
        <p:cxnSp>
          <p:nvCxnSpPr>
            <p:cNvPr id="18" name="直线连接符 17">
              <a:extLst>
                <a:ext uri="{FF2B5EF4-FFF2-40B4-BE49-F238E27FC236}">
                  <a16:creationId xmlns:a16="http://schemas.microsoft.com/office/drawing/2014/main" id="{15235DD4-5105-DEC1-E9E2-9EBDB50B1E1F}"/>
                </a:ext>
              </a:extLst>
            </p:cNvPr>
            <p:cNvCxnSpPr>
              <a:cxnSpLocks/>
            </p:cNvCxnSpPr>
            <p:nvPr/>
          </p:nvCxnSpPr>
          <p:spPr>
            <a:xfrm>
              <a:off x="3549938" y="3045884"/>
              <a:ext cx="121261" cy="1523079"/>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8DBF1FFF-309B-E01B-8A25-8B1E83933A65}"/>
                </a:ext>
              </a:extLst>
            </p:cNvPr>
            <p:cNvCxnSpPr>
              <a:cxnSpLocks/>
            </p:cNvCxnSpPr>
            <p:nvPr/>
          </p:nvCxnSpPr>
          <p:spPr>
            <a:xfrm flipV="1">
              <a:off x="4098182" y="3033866"/>
              <a:ext cx="264653"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B65B6660-F239-6DCC-EFD6-1F3C2E5E630A}"/>
                </a:ext>
              </a:extLst>
            </p:cNvPr>
            <p:cNvSpPr/>
            <p:nvPr/>
          </p:nvSpPr>
          <p:spPr>
            <a:xfrm>
              <a:off x="758405" y="4020464"/>
              <a:ext cx="750868" cy="726574"/>
            </a:xfrm>
            <a:prstGeom prst="rect">
              <a:avLst/>
            </a:prstGeom>
            <a:no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21" name="直线连接符 20">
              <a:extLst>
                <a:ext uri="{FF2B5EF4-FFF2-40B4-BE49-F238E27FC236}">
                  <a16:creationId xmlns:a16="http://schemas.microsoft.com/office/drawing/2014/main" id="{C5CCFB70-7694-6C55-5D28-480F9E8A9B6B}"/>
                </a:ext>
              </a:extLst>
            </p:cNvPr>
            <p:cNvCxnSpPr>
              <a:cxnSpLocks/>
            </p:cNvCxnSpPr>
            <p:nvPr/>
          </p:nvCxnSpPr>
          <p:spPr>
            <a:xfrm>
              <a:off x="1910151" y="3064459"/>
              <a:ext cx="289529" cy="2016045"/>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1CDE0B1C-404E-2256-0618-CC3E833C3377}"/>
                </a:ext>
              </a:extLst>
            </p:cNvPr>
            <p:cNvCxnSpPr>
              <a:cxnSpLocks/>
            </p:cNvCxnSpPr>
            <p:nvPr/>
          </p:nvCxnSpPr>
          <p:spPr>
            <a:xfrm flipV="1">
              <a:off x="2197645" y="3045884"/>
              <a:ext cx="242532" cy="2034620"/>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59F69F7A-565C-8633-A2FA-06AAB81F885B}"/>
                </a:ext>
              </a:extLst>
            </p:cNvPr>
            <p:cNvCxnSpPr>
              <a:cxnSpLocks/>
            </p:cNvCxnSpPr>
            <p:nvPr/>
          </p:nvCxnSpPr>
          <p:spPr>
            <a:xfrm>
              <a:off x="2584981" y="3064459"/>
              <a:ext cx="289529" cy="2016045"/>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C1FB6982-5017-BA8F-EE2A-7A914215D1D2}"/>
                </a:ext>
              </a:extLst>
            </p:cNvPr>
            <p:cNvCxnSpPr>
              <a:cxnSpLocks/>
            </p:cNvCxnSpPr>
            <p:nvPr/>
          </p:nvCxnSpPr>
          <p:spPr>
            <a:xfrm flipV="1">
              <a:off x="2872475" y="3045884"/>
              <a:ext cx="242532" cy="2034620"/>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33D53415-F389-8457-9198-97A13C8153EB}"/>
                </a:ext>
              </a:extLst>
            </p:cNvPr>
            <p:cNvGrpSpPr/>
            <p:nvPr/>
          </p:nvGrpSpPr>
          <p:grpSpPr>
            <a:xfrm>
              <a:off x="1736159" y="3711914"/>
              <a:ext cx="803187" cy="335893"/>
              <a:chOff x="3017999" y="3636394"/>
              <a:chExt cx="803187" cy="335893"/>
            </a:xfrm>
          </p:grpSpPr>
          <p:sp>
            <p:nvSpPr>
              <p:cNvPr id="99" name="矩形 98">
                <a:extLst>
                  <a:ext uri="{FF2B5EF4-FFF2-40B4-BE49-F238E27FC236}">
                    <a16:creationId xmlns:a16="http://schemas.microsoft.com/office/drawing/2014/main" id="{EFD9BADA-45B2-0896-F0A5-8E301AFD9B9A}"/>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100" name="文本框 99">
                <a:extLst>
                  <a:ext uri="{FF2B5EF4-FFF2-40B4-BE49-F238E27FC236}">
                    <a16:creationId xmlns:a16="http://schemas.microsoft.com/office/drawing/2014/main" id="{755DBEB4-467F-7B4A-6DF9-47C2CFC08CAB}"/>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grpSp>
          <p:nvGrpSpPr>
            <p:cNvPr id="26" name="组合 25">
              <a:extLst>
                <a:ext uri="{FF2B5EF4-FFF2-40B4-BE49-F238E27FC236}">
                  <a16:creationId xmlns:a16="http://schemas.microsoft.com/office/drawing/2014/main" id="{5D443C08-C9A6-DC3C-AB26-DFC08B97ADC4}"/>
                </a:ext>
              </a:extLst>
            </p:cNvPr>
            <p:cNvGrpSpPr/>
            <p:nvPr/>
          </p:nvGrpSpPr>
          <p:grpSpPr>
            <a:xfrm>
              <a:off x="2551134" y="3715700"/>
              <a:ext cx="803187" cy="335893"/>
              <a:chOff x="3017999" y="3636394"/>
              <a:chExt cx="803187" cy="335893"/>
            </a:xfrm>
          </p:grpSpPr>
          <p:sp>
            <p:nvSpPr>
              <p:cNvPr id="97" name="矩形 96">
                <a:extLst>
                  <a:ext uri="{FF2B5EF4-FFF2-40B4-BE49-F238E27FC236}">
                    <a16:creationId xmlns:a16="http://schemas.microsoft.com/office/drawing/2014/main" id="{1C261DDB-36BF-3854-A1FB-26BDD1BB2E3A}"/>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8" name="文本框 97">
                <a:extLst>
                  <a:ext uri="{FF2B5EF4-FFF2-40B4-BE49-F238E27FC236}">
                    <a16:creationId xmlns:a16="http://schemas.microsoft.com/office/drawing/2014/main" id="{FF240119-B618-909A-D108-C9062E736A43}"/>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27" name="文本框 26">
              <a:extLst>
                <a:ext uri="{FF2B5EF4-FFF2-40B4-BE49-F238E27FC236}">
                  <a16:creationId xmlns:a16="http://schemas.microsoft.com/office/drawing/2014/main" id="{3E8E590A-809D-E4CC-641E-DC43B3AC6BBE}"/>
                </a:ext>
              </a:extLst>
            </p:cNvPr>
            <p:cNvSpPr txBox="1"/>
            <p:nvPr/>
          </p:nvSpPr>
          <p:spPr>
            <a:xfrm>
              <a:off x="2320293" y="5142340"/>
              <a:ext cx="529376" cy="379591"/>
            </a:xfrm>
            <a:prstGeom prst="rect">
              <a:avLst/>
            </a:prstGeom>
            <a:solidFill>
              <a:schemeClr val="bg1"/>
            </a:solidFill>
          </p:spPr>
          <p:txBody>
            <a:bodyPr wrap="square">
              <a:spAutoFit/>
            </a:bodyPr>
            <a:lstStyle/>
            <a:p>
              <a:r>
                <a:rPr kumimoji="1" lang="en-US" altLang="zh-CN" sz="1620" b="1" dirty="0"/>
                <a:t>A1</a:t>
              </a:r>
              <a:endParaRPr lang="zh-CN" altLang="en-US" sz="1620" b="1" dirty="0"/>
            </a:p>
          </p:txBody>
        </p:sp>
        <p:sp>
          <p:nvSpPr>
            <p:cNvPr id="28" name="矩形 27">
              <a:extLst>
                <a:ext uri="{FF2B5EF4-FFF2-40B4-BE49-F238E27FC236}">
                  <a16:creationId xmlns:a16="http://schemas.microsoft.com/office/drawing/2014/main" id="{CB58A773-7591-9DB9-F96F-34F2E0D64C89}"/>
                </a:ext>
              </a:extLst>
            </p:cNvPr>
            <p:cNvSpPr/>
            <p:nvPr/>
          </p:nvSpPr>
          <p:spPr>
            <a:xfrm>
              <a:off x="3286004" y="2839752"/>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grpSp>
          <p:nvGrpSpPr>
            <p:cNvPr id="29" name="组合 28">
              <a:extLst>
                <a:ext uri="{FF2B5EF4-FFF2-40B4-BE49-F238E27FC236}">
                  <a16:creationId xmlns:a16="http://schemas.microsoft.com/office/drawing/2014/main" id="{80F87B48-24B6-4619-4A0E-112E15C0ECA6}"/>
                </a:ext>
              </a:extLst>
            </p:cNvPr>
            <p:cNvGrpSpPr/>
            <p:nvPr/>
          </p:nvGrpSpPr>
          <p:grpSpPr>
            <a:xfrm>
              <a:off x="3480289" y="4568963"/>
              <a:ext cx="803187" cy="511541"/>
              <a:chOff x="3480289" y="4568963"/>
              <a:chExt cx="803187" cy="511541"/>
            </a:xfrm>
          </p:grpSpPr>
          <p:cxnSp>
            <p:nvCxnSpPr>
              <p:cNvPr id="90" name="直线连接符 89">
                <a:extLst>
                  <a:ext uri="{FF2B5EF4-FFF2-40B4-BE49-F238E27FC236}">
                    <a16:creationId xmlns:a16="http://schemas.microsoft.com/office/drawing/2014/main" id="{FAACF737-7C84-28C0-C90D-1D0A7522DA48}"/>
                  </a:ext>
                </a:extLst>
              </p:cNvPr>
              <p:cNvCxnSpPr>
                <a:cxnSpLocks/>
              </p:cNvCxnSpPr>
              <p:nvPr/>
            </p:nvCxnSpPr>
            <p:spPr>
              <a:xfrm>
                <a:off x="3684579" y="4585337"/>
                <a:ext cx="32200" cy="48950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91" name="直线连接符 90">
                <a:extLst>
                  <a:ext uri="{FF2B5EF4-FFF2-40B4-BE49-F238E27FC236}">
                    <a16:creationId xmlns:a16="http://schemas.microsoft.com/office/drawing/2014/main" id="{9BD4042C-2413-B9D7-D88E-E559C245ADAF}"/>
                  </a:ext>
                </a:extLst>
              </p:cNvPr>
              <p:cNvCxnSpPr>
                <a:cxnSpLocks/>
              </p:cNvCxnSpPr>
              <p:nvPr/>
            </p:nvCxnSpPr>
            <p:spPr>
              <a:xfrm flipV="1">
                <a:off x="3741140" y="4568963"/>
                <a:ext cx="110447" cy="51154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cxnSp>
            <p:nvCxnSpPr>
              <p:cNvPr id="92" name="直线连接符 91">
                <a:extLst>
                  <a:ext uri="{FF2B5EF4-FFF2-40B4-BE49-F238E27FC236}">
                    <a16:creationId xmlns:a16="http://schemas.microsoft.com/office/drawing/2014/main" id="{28FC13B7-362E-F2D4-7ED1-A87550EAEC81}"/>
                  </a:ext>
                </a:extLst>
              </p:cNvPr>
              <p:cNvCxnSpPr>
                <a:cxnSpLocks/>
              </p:cNvCxnSpPr>
              <p:nvPr/>
            </p:nvCxnSpPr>
            <p:spPr>
              <a:xfrm>
                <a:off x="3906813" y="4585337"/>
                <a:ext cx="32200" cy="48950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93" name="直线连接符 92">
                <a:extLst>
                  <a:ext uri="{FF2B5EF4-FFF2-40B4-BE49-F238E27FC236}">
                    <a16:creationId xmlns:a16="http://schemas.microsoft.com/office/drawing/2014/main" id="{B2BC300A-3277-EBB0-7395-3D856C625F3F}"/>
                  </a:ext>
                </a:extLst>
              </p:cNvPr>
              <p:cNvCxnSpPr>
                <a:cxnSpLocks/>
              </p:cNvCxnSpPr>
              <p:nvPr/>
            </p:nvCxnSpPr>
            <p:spPr>
              <a:xfrm flipV="1">
                <a:off x="3963374" y="4568963"/>
                <a:ext cx="110447" cy="51154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94" name="组合 93">
                <a:extLst>
                  <a:ext uri="{FF2B5EF4-FFF2-40B4-BE49-F238E27FC236}">
                    <a16:creationId xmlns:a16="http://schemas.microsoft.com/office/drawing/2014/main" id="{0D76ABFF-4DB2-3145-F76C-9FE4A15C7EA3}"/>
                  </a:ext>
                </a:extLst>
              </p:cNvPr>
              <p:cNvGrpSpPr/>
              <p:nvPr/>
            </p:nvGrpSpPr>
            <p:grpSpPr>
              <a:xfrm>
                <a:off x="3480289" y="4710892"/>
                <a:ext cx="803187" cy="318035"/>
                <a:chOff x="3013795" y="3807383"/>
                <a:chExt cx="803187" cy="318035"/>
              </a:xfrm>
            </p:grpSpPr>
            <p:sp>
              <p:nvSpPr>
                <p:cNvPr id="95" name="矩形 94">
                  <a:extLst>
                    <a:ext uri="{FF2B5EF4-FFF2-40B4-BE49-F238E27FC236}">
                      <a16:creationId xmlns:a16="http://schemas.microsoft.com/office/drawing/2014/main" id="{8867EBA8-6722-8122-A484-008B60DA44C6}"/>
                    </a:ext>
                  </a:extLst>
                </p:cNvPr>
                <p:cNvSpPr/>
                <p:nvPr/>
              </p:nvSpPr>
              <p:spPr>
                <a:xfrm>
                  <a:off x="3056421" y="3875743"/>
                  <a:ext cx="699136" cy="17056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96" name="文本框 95">
                  <a:extLst>
                    <a:ext uri="{FF2B5EF4-FFF2-40B4-BE49-F238E27FC236}">
                      <a16:creationId xmlns:a16="http://schemas.microsoft.com/office/drawing/2014/main" id="{2D4AC4E0-8A55-32E2-2282-607F656D2061}"/>
                    </a:ext>
                  </a:extLst>
                </p:cNvPr>
                <p:cNvSpPr txBox="1"/>
                <p:nvPr/>
              </p:nvSpPr>
              <p:spPr>
                <a:xfrm>
                  <a:off x="3013795" y="3807383"/>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grpSp>
        <p:sp>
          <p:nvSpPr>
            <p:cNvPr id="30" name="文本框 29">
              <a:extLst>
                <a:ext uri="{FF2B5EF4-FFF2-40B4-BE49-F238E27FC236}">
                  <a16:creationId xmlns:a16="http://schemas.microsoft.com/office/drawing/2014/main" id="{7F34C607-BE10-CB3F-6002-F811FF4B9460}"/>
                </a:ext>
              </a:extLst>
            </p:cNvPr>
            <p:cNvSpPr txBox="1"/>
            <p:nvPr/>
          </p:nvSpPr>
          <p:spPr>
            <a:xfrm>
              <a:off x="3684442" y="5139142"/>
              <a:ext cx="529376" cy="379591"/>
            </a:xfrm>
            <a:prstGeom prst="rect">
              <a:avLst/>
            </a:prstGeom>
            <a:solidFill>
              <a:schemeClr val="bg1"/>
            </a:solidFill>
          </p:spPr>
          <p:txBody>
            <a:bodyPr wrap="square">
              <a:spAutoFit/>
            </a:bodyPr>
            <a:lstStyle/>
            <a:p>
              <a:r>
                <a:rPr kumimoji="1" lang="en-US" altLang="zh-CN" sz="1620" b="1" dirty="0"/>
                <a:t>A2</a:t>
              </a:r>
              <a:endParaRPr lang="zh-CN" altLang="en-US" sz="1620" b="1" dirty="0"/>
            </a:p>
          </p:txBody>
        </p:sp>
        <p:grpSp>
          <p:nvGrpSpPr>
            <p:cNvPr id="31" name="组合 30">
              <a:extLst>
                <a:ext uri="{FF2B5EF4-FFF2-40B4-BE49-F238E27FC236}">
                  <a16:creationId xmlns:a16="http://schemas.microsoft.com/office/drawing/2014/main" id="{D97F26C8-1740-DCA0-EF9F-EDE64147954B}"/>
                </a:ext>
              </a:extLst>
            </p:cNvPr>
            <p:cNvGrpSpPr/>
            <p:nvPr/>
          </p:nvGrpSpPr>
          <p:grpSpPr>
            <a:xfrm>
              <a:off x="3199322" y="3709350"/>
              <a:ext cx="803187" cy="335893"/>
              <a:chOff x="3017999" y="3636394"/>
              <a:chExt cx="803187" cy="335893"/>
            </a:xfrm>
          </p:grpSpPr>
          <p:sp>
            <p:nvSpPr>
              <p:cNvPr id="88" name="矩形 87">
                <a:extLst>
                  <a:ext uri="{FF2B5EF4-FFF2-40B4-BE49-F238E27FC236}">
                    <a16:creationId xmlns:a16="http://schemas.microsoft.com/office/drawing/2014/main" id="{165F2F86-D6F4-4D45-F75D-54D2F03645BF}"/>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9" name="文本框 88">
                <a:extLst>
                  <a:ext uri="{FF2B5EF4-FFF2-40B4-BE49-F238E27FC236}">
                    <a16:creationId xmlns:a16="http://schemas.microsoft.com/office/drawing/2014/main" id="{290333E3-BFE8-D23A-CC9A-DF795D494B94}"/>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SEND</a:t>
                </a:r>
              </a:p>
            </p:txBody>
          </p:sp>
        </p:grpSp>
        <p:grpSp>
          <p:nvGrpSpPr>
            <p:cNvPr id="32" name="组合 31">
              <a:extLst>
                <a:ext uri="{FF2B5EF4-FFF2-40B4-BE49-F238E27FC236}">
                  <a16:creationId xmlns:a16="http://schemas.microsoft.com/office/drawing/2014/main" id="{7884469E-BF4B-9AD8-7FFC-662629E4B76B}"/>
                </a:ext>
              </a:extLst>
            </p:cNvPr>
            <p:cNvGrpSpPr/>
            <p:nvPr/>
          </p:nvGrpSpPr>
          <p:grpSpPr>
            <a:xfrm>
              <a:off x="3884220" y="3707303"/>
              <a:ext cx="803187" cy="335893"/>
              <a:chOff x="3017999" y="3636394"/>
              <a:chExt cx="803187" cy="335893"/>
            </a:xfrm>
          </p:grpSpPr>
          <p:sp>
            <p:nvSpPr>
              <p:cNvPr id="86" name="矩形 85">
                <a:extLst>
                  <a:ext uri="{FF2B5EF4-FFF2-40B4-BE49-F238E27FC236}">
                    <a16:creationId xmlns:a16="http://schemas.microsoft.com/office/drawing/2014/main" id="{585CFE14-05FE-9BAB-FF2A-52CF49776D67}"/>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7" name="文本框 86">
                <a:extLst>
                  <a:ext uri="{FF2B5EF4-FFF2-40B4-BE49-F238E27FC236}">
                    <a16:creationId xmlns:a16="http://schemas.microsoft.com/office/drawing/2014/main" id="{3D05451B-E094-A967-954D-5506AD16957E}"/>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RECV</a:t>
                </a:r>
              </a:p>
            </p:txBody>
          </p:sp>
        </p:grpSp>
        <p:sp>
          <p:nvSpPr>
            <p:cNvPr id="33" name="矩形 32">
              <a:extLst>
                <a:ext uri="{FF2B5EF4-FFF2-40B4-BE49-F238E27FC236}">
                  <a16:creationId xmlns:a16="http://schemas.microsoft.com/office/drawing/2014/main" id="{F2906D24-BF43-B36A-AD74-26D7D89D15A3}"/>
                </a:ext>
              </a:extLst>
            </p:cNvPr>
            <p:cNvSpPr/>
            <p:nvPr/>
          </p:nvSpPr>
          <p:spPr>
            <a:xfrm>
              <a:off x="4598075" y="2908746"/>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34" name="直线连接符 33">
              <a:extLst>
                <a:ext uri="{FF2B5EF4-FFF2-40B4-BE49-F238E27FC236}">
                  <a16:creationId xmlns:a16="http://schemas.microsoft.com/office/drawing/2014/main" id="{C6CC54C6-CEEE-5BC0-AC3A-306A839DF442}"/>
                </a:ext>
              </a:extLst>
            </p:cNvPr>
            <p:cNvCxnSpPr>
              <a:cxnSpLocks/>
            </p:cNvCxnSpPr>
            <p:nvPr/>
          </p:nvCxnSpPr>
          <p:spPr>
            <a:xfrm>
              <a:off x="4870882" y="3040618"/>
              <a:ext cx="121261" cy="1523079"/>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直线连接符 34">
              <a:extLst>
                <a:ext uri="{FF2B5EF4-FFF2-40B4-BE49-F238E27FC236}">
                  <a16:creationId xmlns:a16="http://schemas.microsoft.com/office/drawing/2014/main" id="{0D26667A-6C50-FE15-1E78-529E97F09F1B}"/>
                </a:ext>
              </a:extLst>
            </p:cNvPr>
            <p:cNvCxnSpPr>
              <a:cxnSpLocks/>
            </p:cNvCxnSpPr>
            <p:nvPr/>
          </p:nvCxnSpPr>
          <p:spPr>
            <a:xfrm flipV="1">
              <a:off x="5149946" y="3028600"/>
              <a:ext cx="264653"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28306AC4-75D0-03D9-FD1C-ACE7B80A894E}"/>
                </a:ext>
              </a:extLst>
            </p:cNvPr>
            <p:cNvGrpSpPr/>
            <p:nvPr/>
          </p:nvGrpSpPr>
          <p:grpSpPr>
            <a:xfrm>
              <a:off x="4431928" y="3704084"/>
              <a:ext cx="803187" cy="335893"/>
              <a:chOff x="3017999" y="3636394"/>
              <a:chExt cx="803187" cy="335893"/>
            </a:xfrm>
          </p:grpSpPr>
          <p:sp>
            <p:nvSpPr>
              <p:cNvPr id="84" name="矩形 83">
                <a:extLst>
                  <a:ext uri="{FF2B5EF4-FFF2-40B4-BE49-F238E27FC236}">
                    <a16:creationId xmlns:a16="http://schemas.microsoft.com/office/drawing/2014/main" id="{D00A885A-1E27-50A8-6454-127D2AD0177E}"/>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5" name="文本框 84">
                <a:extLst>
                  <a:ext uri="{FF2B5EF4-FFF2-40B4-BE49-F238E27FC236}">
                    <a16:creationId xmlns:a16="http://schemas.microsoft.com/office/drawing/2014/main" id="{932C8D8B-6FEC-2378-A3F1-DAA26C414B65}"/>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SEND</a:t>
                </a:r>
              </a:p>
            </p:txBody>
          </p:sp>
        </p:grpSp>
        <p:grpSp>
          <p:nvGrpSpPr>
            <p:cNvPr id="37" name="组合 36">
              <a:extLst>
                <a:ext uri="{FF2B5EF4-FFF2-40B4-BE49-F238E27FC236}">
                  <a16:creationId xmlns:a16="http://schemas.microsoft.com/office/drawing/2014/main" id="{420361C5-1449-ED50-142A-CE18E71B40B4}"/>
                </a:ext>
              </a:extLst>
            </p:cNvPr>
            <p:cNvGrpSpPr/>
            <p:nvPr/>
          </p:nvGrpSpPr>
          <p:grpSpPr>
            <a:xfrm>
              <a:off x="5007992" y="3702037"/>
              <a:ext cx="803187" cy="335893"/>
              <a:chOff x="3017999" y="3636394"/>
              <a:chExt cx="803187" cy="335893"/>
            </a:xfrm>
          </p:grpSpPr>
          <p:sp>
            <p:nvSpPr>
              <p:cNvPr id="82" name="矩形 81">
                <a:extLst>
                  <a:ext uri="{FF2B5EF4-FFF2-40B4-BE49-F238E27FC236}">
                    <a16:creationId xmlns:a16="http://schemas.microsoft.com/office/drawing/2014/main" id="{CFAF77A4-7DB3-C930-78F2-9F288114DCAA}"/>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3" name="文本框 82">
                <a:extLst>
                  <a:ext uri="{FF2B5EF4-FFF2-40B4-BE49-F238E27FC236}">
                    <a16:creationId xmlns:a16="http://schemas.microsoft.com/office/drawing/2014/main" id="{7844D09C-729A-5F06-C6C0-268E5414A381}"/>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0432FF"/>
                    </a:solidFill>
                  </a:rPr>
                  <a:t>RECV</a:t>
                </a:r>
              </a:p>
            </p:txBody>
          </p:sp>
        </p:grpSp>
        <p:cxnSp>
          <p:nvCxnSpPr>
            <p:cNvPr id="38" name="直线连接符 37">
              <a:extLst>
                <a:ext uri="{FF2B5EF4-FFF2-40B4-BE49-F238E27FC236}">
                  <a16:creationId xmlns:a16="http://schemas.microsoft.com/office/drawing/2014/main" id="{A7D2B86E-37CD-728B-94FB-8969EC73D1EF}"/>
                </a:ext>
              </a:extLst>
            </p:cNvPr>
            <p:cNvCxnSpPr>
              <a:cxnSpLocks/>
            </p:cNvCxnSpPr>
            <p:nvPr/>
          </p:nvCxnSpPr>
          <p:spPr>
            <a:xfrm>
              <a:off x="4997604" y="4597355"/>
              <a:ext cx="32200" cy="489503"/>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6304CFF5-151B-D2BA-5D2C-F0510B216A58}"/>
                </a:ext>
              </a:extLst>
            </p:cNvPr>
            <p:cNvCxnSpPr>
              <a:cxnSpLocks/>
            </p:cNvCxnSpPr>
            <p:nvPr/>
          </p:nvCxnSpPr>
          <p:spPr>
            <a:xfrm flipV="1">
              <a:off x="5054165" y="4580981"/>
              <a:ext cx="110447" cy="51154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A0BAA773-F797-F57C-D23A-AA925DE2FB7F}"/>
                </a:ext>
              </a:extLst>
            </p:cNvPr>
            <p:cNvGrpSpPr/>
            <p:nvPr/>
          </p:nvGrpSpPr>
          <p:grpSpPr>
            <a:xfrm>
              <a:off x="4660523" y="4710647"/>
              <a:ext cx="803187" cy="318035"/>
              <a:chOff x="3013795" y="3807383"/>
              <a:chExt cx="803187" cy="318035"/>
            </a:xfrm>
          </p:grpSpPr>
          <p:sp>
            <p:nvSpPr>
              <p:cNvPr id="80" name="矩形 79">
                <a:extLst>
                  <a:ext uri="{FF2B5EF4-FFF2-40B4-BE49-F238E27FC236}">
                    <a16:creationId xmlns:a16="http://schemas.microsoft.com/office/drawing/2014/main" id="{C2D91D81-D078-F483-9CC8-1A17930C63DE}"/>
                  </a:ext>
                </a:extLst>
              </p:cNvPr>
              <p:cNvSpPr/>
              <p:nvPr/>
            </p:nvSpPr>
            <p:spPr>
              <a:xfrm>
                <a:off x="3056421" y="3875743"/>
                <a:ext cx="699136" cy="170569"/>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81" name="文本框 80">
                <a:extLst>
                  <a:ext uri="{FF2B5EF4-FFF2-40B4-BE49-F238E27FC236}">
                    <a16:creationId xmlns:a16="http://schemas.microsoft.com/office/drawing/2014/main" id="{F3720FA6-ED5D-608C-F035-6A0C616C83BF}"/>
                  </a:ext>
                </a:extLst>
              </p:cNvPr>
              <p:cNvSpPr txBox="1"/>
              <p:nvPr/>
            </p:nvSpPr>
            <p:spPr>
              <a:xfrm>
                <a:off x="3013795" y="3807383"/>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41" name="文本框 40">
              <a:extLst>
                <a:ext uri="{FF2B5EF4-FFF2-40B4-BE49-F238E27FC236}">
                  <a16:creationId xmlns:a16="http://schemas.microsoft.com/office/drawing/2014/main" id="{97903CE9-F1A4-67ED-F6AA-7872A9AF1211}"/>
                </a:ext>
              </a:extLst>
            </p:cNvPr>
            <p:cNvSpPr txBox="1"/>
            <p:nvPr/>
          </p:nvSpPr>
          <p:spPr>
            <a:xfrm>
              <a:off x="4844700" y="5139142"/>
              <a:ext cx="529376" cy="379591"/>
            </a:xfrm>
            <a:prstGeom prst="rect">
              <a:avLst/>
            </a:prstGeom>
            <a:solidFill>
              <a:schemeClr val="bg1"/>
            </a:solidFill>
          </p:spPr>
          <p:txBody>
            <a:bodyPr wrap="square">
              <a:spAutoFit/>
            </a:bodyPr>
            <a:lstStyle/>
            <a:p>
              <a:r>
                <a:rPr kumimoji="1" lang="en-US" altLang="zh-CN" sz="1620" b="1" dirty="0"/>
                <a:t>A3</a:t>
              </a:r>
              <a:endParaRPr lang="zh-CN" altLang="en-US" sz="1620" b="1" dirty="0"/>
            </a:p>
          </p:txBody>
        </p:sp>
        <p:sp>
          <p:nvSpPr>
            <p:cNvPr id="42" name="三角形 41">
              <a:extLst>
                <a:ext uri="{FF2B5EF4-FFF2-40B4-BE49-F238E27FC236}">
                  <a16:creationId xmlns:a16="http://schemas.microsoft.com/office/drawing/2014/main" id="{463077BC-8A34-4032-C1B8-853B83F3280A}"/>
                </a:ext>
              </a:extLst>
            </p:cNvPr>
            <p:cNvSpPr/>
            <p:nvPr/>
          </p:nvSpPr>
          <p:spPr>
            <a:xfrm>
              <a:off x="439749" y="5203146"/>
              <a:ext cx="432048" cy="374647"/>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3" name="矩形 42">
              <a:extLst>
                <a:ext uri="{FF2B5EF4-FFF2-40B4-BE49-F238E27FC236}">
                  <a16:creationId xmlns:a16="http://schemas.microsoft.com/office/drawing/2014/main" id="{8EA5AFE7-3CCF-2424-83C9-D1DBF9C0C22F}"/>
                </a:ext>
              </a:extLst>
            </p:cNvPr>
            <p:cNvSpPr/>
            <p:nvPr/>
          </p:nvSpPr>
          <p:spPr>
            <a:xfrm>
              <a:off x="1357528" y="5368579"/>
              <a:ext cx="639341" cy="22522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4" name="任意形状 43">
              <a:extLst>
                <a:ext uri="{FF2B5EF4-FFF2-40B4-BE49-F238E27FC236}">
                  <a16:creationId xmlns:a16="http://schemas.microsoft.com/office/drawing/2014/main" id="{35979958-A18B-2B8C-1099-47C77CC95A71}"/>
                </a:ext>
              </a:extLst>
            </p:cNvPr>
            <p:cNvSpPr/>
            <p:nvPr/>
          </p:nvSpPr>
          <p:spPr>
            <a:xfrm>
              <a:off x="821939" y="5323622"/>
              <a:ext cx="813420" cy="187509"/>
            </a:xfrm>
            <a:custGeom>
              <a:avLst/>
              <a:gdLst>
                <a:gd name="connsiteX0" fmla="*/ 0 w 652311"/>
                <a:gd name="connsiteY0" fmla="*/ 123443 h 187509"/>
                <a:gd name="connsiteX1" fmla="*/ 227144 w 652311"/>
                <a:gd name="connsiteY1" fmla="*/ 1135 h 187509"/>
                <a:gd name="connsiteX2" fmla="*/ 652311 w 652311"/>
                <a:gd name="connsiteY2" fmla="*/ 187509 h 187509"/>
              </a:gdLst>
              <a:ahLst/>
              <a:cxnLst>
                <a:cxn ang="0">
                  <a:pos x="connsiteX0" y="connsiteY0"/>
                </a:cxn>
                <a:cxn ang="0">
                  <a:pos x="connsiteX1" y="connsiteY1"/>
                </a:cxn>
                <a:cxn ang="0">
                  <a:pos x="connsiteX2" y="connsiteY2"/>
                </a:cxn>
              </a:cxnLst>
              <a:rect l="l" t="t" r="r" b="b"/>
              <a:pathLst>
                <a:path w="652311" h="187509">
                  <a:moveTo>
                    <a:pt x="0" y="123443"/>
                  </a:moveTo>
                  <a:cubicBezTo>
                    <a:pt x="59213" y="56950"/>
                    <a:pt x="118426" y="-9543"/>
                    <a:pt x="227144" y="1135"/>
                  </a:cubicBezTo>
                  <a:cubicBezTo>
                    <a:pt x="335862" y="11813"/>
                    <a:pt x="494086" y="99661"/>
                    <a:pt x="652311" y="187509"/>
                  </a:cubicBezTo>
                </a:path>
              </a:pathLst>
            </a:custGeom>
            <a:noFill/>
            <a:ln w="1016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5" name="三角形 44">
              <a:extLst>
                <a:ext uri="{FF2B5EF4-FFF2-40B4-BE49-F238E27FC236}">
                  <a16:creationId xmlns:a16="http://schemas.microsoft.com/office/drawing/2014/main" id="{EA8C3EE5-92C5-ABCB-ED06-8083F2E8641A}"/>
                </a:ext>
              </a:extLst>
            </p:cNvPr>
            <p:cNvSpPr/>
            <p:nvPr/>
          </p:nvSpPr>
          <p:spPr>
            <a:xfrm>
              <a:off x="4776010" y="4420155"/>
              <a:ext cx="162088" cy="244481"/>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6" name="矩形 45">
              <a:extLst>
                <a:ext uri="{FF2B5EF4-FFF2-40B4-BE49-F238E27FC236}">
                  <a16:creationId xmlns:a16="http://schemas.microsoft.com/office/drawing/2014/main" id="{C13414BA-DFA6-EBBB-EC9B-6E888E3A58D7}"/>
                </a:ext>
              </a:extLst>
            </p:cNvPr>
            <p:cNvSpPr/>
            <p:nvPr/>
          </p:nvSpPr>
          <p:spPr>
            <a:xfrm>
              <a:off x="5754840" y="2830246"/>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47" name="矩形 46">
              <a:extLst>
                <a:ext uri="{FF2B5EF4-FFF2-40B4-BE49-F238E27FC236}">
                  <a16:creationId xmlns:a16="http://schemas.microsoft.com/office/drawing/2014/main" id="{96D8EBE1-40D5-72BE-CEED-E57D157B9455}"/>
                </a:ext>
              </a:extLst>
            </p:cNvPr>
            <p:cNvSpPr/>
            <p:nvPr/>
          </p:nvSpPr>
          <p:spPr>
            <a:xfrm>
              <a:off x="7544100" y="2950610"/>
              <a:ext cx="199208" cy="2308896"/>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48" name="直线连接符 47">
              <a:extLst>
                <a:ext uri="{FF2B5EF4-FFF2-40B4-BE49-F238E27FC236}">
                  <a16:creationId xmlns:a16="http://schemas.microsoft.com/office/drawing/2014/main" id="{0976841E-E808-AFB2-AF71-CED86B60ED4D}"/>
                </a:ext>
              </a:extLst>
            </p:cNvPr>
            <p:cNvCxnSpPr>
              <a:cxnSpLocks/>
            </p:cNvCxnSpPr>
            <p:nvPr/>
          </p:nvCxnSpPr>
          <p:spPr>
            <a:xfrm>
              <a:off x="6136628" y="3052442"/>
              <a:ext cx="140831" cy="1511201"/>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49" name="直线连接符 48">
              <a:extLst>
                <a:ext uri="{FF2B5EF4-FFF2-40B4-BE49-F238E27FC236}">
                  <a16:creationId xmlns:a16="http://schemas.microsoft.com/office/drawing/2014/main" id="{34F5E4FD-B38E-E9D5-362D-5DF5CA9E2616}"/>
                </a:ext>
              </a:extLst>
            </p:cNvPr>
            <p:cNvCxnSpPr>
              <a:cxnSpLocks/>
            </p:cNvCxnSpPr>
            <p:nvPr/>
          </p:nvCxnSpPr>
          <p:spPr>
            <a:xfrm flipV="1">
              <a:off x="6277459" y="3052442"/>
              <a:ext cx="266817" cy="151120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50" name="组合 49">
              <a:extLst>
                <a:ext uri="{FF2B5EF4-FFF2-40B4-BE49-F238E27FC236}">
                  <a16:creationId xmlns:a16="http://schemas.microsoft.com/office/drawing/2014/main" id="{D992724D-CFAF-3527-CC52-5B582835BAC1}"/>
                </a:ext>
              </a:extLst>
            </p:cNvPr>
            <p:cNvGrpSpPr/>
            <p:nvPr/>
          </p:nvGrpSpPr>
          <p:grpSpPr>
            <a:xfrm>
              <a:off x="5929469" y="3704084"/>
              <a:ext cx="803187" cy="335893"/>
              <a:chOff x="3017999" y="3636394"/>
              <a:chExt cx="803187" cy="335893"/>
            </a:xfrm>
          </p:grpSpPr>
          <p:sp>
            <p:nvSpPr>
              <p:cNvPr id="78" name="矩形 77">
                <a:extLst>
                  <a:ext uri="{FF2B5EF4-FFF2-40B4-BE49-F238E27FC236}">
                    <a16:creationId xmlns:a16="http://schemas.microsoft.com/office/drawing/2014/main" id="{2A45A1AB-E8EE-E7C0-16BA-B6DDF5E3C8EE}"/>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9" name="文本框 78">
                <a:extLst>
                  <a:ext uri="{FF2B5EF4-FFF2-40B4-BE49-F238E27FC236}">
                    <a16:creationId xmlns:a16="http://schemas.microsoft.com/office/drawing/2014/main" id="{05A5FBAA-6DA0-33C8-905F-732D65B29A06}"/>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cxnSp>
          <p:nvCxnSpPr>
            <p:cNvPr id="51" name="直线连接符 50">
              <a:extLst>
                <a:ext uri="{FF2B5EF4-FFF2-40B4-BE49-F238E27FC236}">
                  <a16:creationId xmlns:a16="http://schemas.microsoft.com/office/drawing/2014/main" id="{C30F2AF4-8FC3-CB88-B416-58D1C3D43E17}"/>
                </a:ext>
              </a:extLst>
            </p:cNvPr>
            <p:cNvCxnSpPr>
              <a:cxnSpLocks/>
            </p:cNvCxnSpPr>
            <p:nvPr/>
          </p:nvCxnSpPr>
          <p:spPr>
            <a:xfrm>
              <a:off x="6822247" y="3058109"/>
              <a:ext cx="289529" cy="2016045"/>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2" name="直线连接符 51">
              <a:extLst>
                <a:ext uri="{FF2B5EF4-FFF2-40B4-BE49-F238E27FC236}">
                  <a16:creationId xmlns:a16="http://schemas.microsoft.com/office/drawing/2014/main" id="{CCD63AA8-1048-A0BF-0979-A9E1FD01F8A8}"/>
                </a:ext>
              </a:extLst>
            </p:cNvPr>
            <p:cNvCxnSpPr>
              <a:cxnSpLocks/>
            </p:cNvCxnSpPr>
            <p:nvPr/>
          </p:nvCxnSpPr>
          <p:spPr>
            <a:xfrm flipV="1">
              <a:off x="7109741" y="3039534"/>
              <a:ext cx="242532" cy="2034620"/>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53" name="组合 52">
              <a:extLst>
                <a:ext uri="{FF2B5EF4-FFF2-40B4-BE49-F238E27FC236}">
                  <a16:creationId xmlns:a16="http://schemas.microsoft.com/office/drawing/2014/main" id="{C812F1A2-3758-8110-7B85-32687E42C92B}"/>
                </a:ext>
              </a:extLst>
            </p:cNvPr>
            <p:cNvGrpSpPr/>
            <p:nvPr/>
          </p:nvGrpSpPr>
          <p:grpSpPr>
            <a:xfrm>
              <a:off x="6788400" y="3709350"/>
              <a:ext cx="803187" cy="335893"/>
              <a:chOff x="3017999" y="3636394"/>
              <a:chExt cx="803187" cy="335893"/>
            </a:xfrm>
          </p:grpSpPr>
          <p:sp>
            <p:nvSpPr>
              <p:cNvPr id="76" name="矩形 75">
                <a:extLst>
                  <a:ext uri="{FF2B5EF4-FFF2-40B4-BE49-F238E27FC236}">
                    <a16:creationId xmlns:a16="http://schemas.microsoft.com/office/drawing/2014/main" id="{C3C3271E-9423-6157-337F-697BF242777C}"/>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7" name="文本框 76">
                <a:extLst>
                  <a:ext uri="{FF2B5EF4-FFF2-40B4-BE49-F238E27FC236}">
                    <a16:creationId xmlns:a16="http://schemas.microsoft.com/office/drawing/2014/main" id="{370CBA7D-5C48-B9B5-9DB1-315D3D64F02A}"/>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54" name="文本框 53">
              <a:extLst>
                <a:ext uri="{FF2B5EF4-FFF2-40B4-BE49-F238E27FC236}">
                  <a16:creationId xmlns:a16="http://schemas.microsoft.com/office/drawing/2014/main" id="{2E4883ED-B467-07C7-A101-8D1E24AEC511}"/>
                </a:ext>
              </a:extLst>
            </p:cNvPr>
            <p:cNvSpPr txBox="1"/>
            <p:nvPr/>
          </p:nvSpPr>
          <p:spPr>
            <a:xfrm>
              <a:off x="6487334" y="5147180"/>
              <a:ext cx="529376" cy="379591"/>
            </a:xfrm>
            <a:prstGeom prst="rect">
              <a:avLst/>
            </a:prstGeom>
            <a:solidFill>
              <a:schemeClr val="bg1"/>
            </a:solidFill>
          </p:spPr>
          <p:txBody>
            <a:bodyPr wrap="square">
              <a:spAutoFit/>
            </a:bodyPr>
            <a:lstStyle/>
            <a:p>
              <a:r>
                <a:rPr kumimoji="1" lang="en-US" altLang="zh-CN" sz="1620" b="1" dirty="0"/>
                <a:t>A4</a:t>
              </a:r>
              <a:endParaRPr lang="zh-CN" altLang="en-US" sz="1620" b="1" dirty="0"/>
            </a:p>
          </p:txBody>
        </p:sp>
        <p:sp>
          <p:nvSpPr>
            <p:cNvPr id="55" name="三角形 54">
              <a:extLst>
                <a:ext uri="{FF2B5EF4-FFF2-40B4-BE49-F238E27FC236}">
                  <a16:creationId xmlns:a16="http://schemas.microsoft.com/office/drawing/2014/main" id="{3672961F-954A-B08C-F10D-A6A9F631C75C}"/>
                </a:ext>
              </a:extLst>
            </p:cNvPr>
            <p:cNvSpPr/>
            <p:nvPr/>
          </p:nvSpPr>
          <p:spPr>
            <a:xfrm>
              <a:off x="6047537" y="4416431"/>
              <a:ext cx="162088" cy="244481"/>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56" name="直线连接符 55">
              <a:extLst>
                <a:ext uri="{FF2B5EF4-FFF2-40B4-BE49-F238E27FC236}">
                  <a16:creationId xmlns:a16="http://schemas.microsoft.com/office/drawing/2014/main" id="{3F388030-9242-05F3-2BFD-DFBDA4F82F55}"/>
                </a:ext>
              </a:extLst>
            </p:cNvPr>
            <p:cNvCxnSpPr>
              <a:cxnSpLocks/>
            </p:cNvCxnSpPr>
            <p:nvPr/>
          </p:nvCxnSpPr>
          <p:spPr>
            <a:xfrm>
              <a:off x="7735431" y="3050395"/>
              <a:ext cx="140831" cy="1511201"/>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57" name="直线连接符 56">
              <a:extLst>
                <a:ext uri="{FF2B5EF4-FFF2-40B4-BE49-F238E27FC236}">
                  <a16:creationId xmlns:a16="http://schemas.microsoft.com/office/drawing/2014/main" id="{C2CED35F-D8C2-27DA-BCC7-EFF2FA83168A}"/>
                </a:ext>
              </a:extLst>
            </p:cNvPr>
            <p:cNvCxnSpPr>
              <a:cxnSpLocks/>
            </p:cNvCxnSpPr>
            <p:nvPr/>
          </p:nvCxnSpPr>
          <p:spPr>
            <a:xfrm flipV="1">
              <a:off x="7876262" y="3050395"/>
              <a:ext cx="266817" cy="151120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58" name="组合 57">
              <a:extLst>
                <a:ext uri="{FF2B5EF4-FFF2-40B4-BE49-F238E27FC236}">
                  <a16:creationId xmlns:a16="http://schemas.microsoft.com/office/drawing/2014/main" id="{F8382609-1769-BCE4-6F2C-990181FC064E}"/>
                </a:ext>
              </a:extLst>
            </p:cNvPr>
            <p:cNvGrpSpPr/>
            <p:nvPr/>
          </p:nvGrpSpPr>
          <p:grpSpPr>
            <a:xfrm>
              <a:off x="7528272" y="3702037"/>
              <a:ext cx="803187" cy="335893"/>
              <a:chOff x="3017999" y="3636394"/>
              <a:chExt cx="803187" cy="335893"/>
            </a:xfrm>
          </p:grpSpPr>
          <p:sp>
            <p:nvSpPr>
              <p:cNvPr id="74" name="矩形 73">
                <a:extLst>
                  <a:ext uri="{FF2B5EF4-FFF2-40B4-BE49-F238E27FC236}">
                    <a16:creationId xmlns:a16="http://schemas.microsoft.com/office/drawing/2014/main" id="{CB1391BB-BC59-47BC-D4AA-AFC8046C3F55}"/>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5" name="文本框 74">
                <a:extLst>
                  <a:ext uri="{FF2B5EF4-FFF2-40B4-BE49-F238E27FC236}">
                    <a16:creationId xmlns:a16="http://schemas.microsoft.com/office/drawing/2014/main" id="{2EDC4107-AF83-D407-209A-9A9D6B2F57C8}"/>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59" name="三角形 58">
              <a:extLst>
                <a:ext uri="{FF2B5EF4-FFF2-40B4-BE49-F238E27FC236}">
                  <a16:creationId xmlns:a16="http://schemas.microsoft.com/office/drawing/2014/main" id="{01FBB798-424D-293B-3B14-E1318854307A}"/>
                </a:ext>
              </a:extLst>
            </p:cNvPr>
            <p:cNvSpPr/>
            <p:nvPr/>
          </p:nvSpPr>
          <p:spPr>
            <a:xfrm>
              <a:off x="7654387" y="4416431"/>
              <a:ext cx="162088" cy="244481"/>
            </a:xfrm>
            <a:prstGeom prst="triangle">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60" name="矩形 59">
              <a:extLst>
                <a:ext uri="{FF2B5EF4-FFF2-40B4-BE49-F238E27FC236}">
                  <a16:creationId xmlns:a16="http://schemas.microsoft.com/office/drawing/2014/main" id="{60D9C2EF-2069-7BC4-18DD-E990A9BB9D2F}"/>
                </a:ext>
              </a:extLst>
            </p:cNvPr>
            <p:cNvSpPr/>
            <p:nvPr/>
          </p:nvSpPr>
          <p:spPr>
            <a:xfrm>
              <a:off x="8191358" y="4415943"/>
              <a:ext cx="266817" cy="22522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cxnSp>
          <p:nvCxnSpPr>
            <p:cNvPr id="61" name="直线连接符 60">
              <a:extLst>
                <a:ext uri="{FF2B5EF4-FFF2-40B4-BE49-F238E27FC236}">
                  <a16:creationId xmlns:a16="http://schemas.microsoft.com/office/drawing/2014/main" id="{68824403-2F53-8E96-EA5D-F6B699FB0B50}"/>
                </a:ext>
              </a:extLst>
            </p:cNvPr>
            <p:cNvCxnSpPr>
              <a:cxnSpLocks/>
            </p:cNvCxnSpPr>
            <p:nvPr/>
          </p:nvCxnSpPr>
          <p:spPr>
            <a:xfrm>
              <a:off x="8400714" y="3050395"/>
              <a:ext cx="140831" cy="1511201"/>
            </a:xfrm>
            <a:prstGeom prst="line">
              <a:avLst/>
            </a:prstGeom>
            <a:ln w="19050">
              <a:solidFill>
                <a:srgbClr val="C00000"/>
              </a:solidFill>
              <a:tailEnd type="none" w="med" len="med"/>
            </a:ln>
          </p:spPr>
          <p:style>
            <a:lnRef idx="1">
              <a:schemeClr val="accent1"/>
            </a:lnRef>
            <a:fillRef idx="0">
              <a:schemeClr val="accent1"/>
            </a:fillRef>
            <a:effectRef idx="0">
              <a:schemeClr val="accent1"/>
            </a:effectRef>
            <a:fontRef idx="minor">
              <a:schemeClr val="tx1"/>
            </a:fontRef>
          </p:style>
        </p:cxnSp>
        <p:cxnSp>
          <p:nvCxnSpPr>
            <p:cNvPr id="62" name="直线连接符 61">
              <a:extLst>
                <a:ext uri="{FF2B5EF4-FFF2-40B4-BE49-F238E27FC236}">
                  <a16:creationId xmlns:a16="http://schemas.microsoft.com/office/drawing/2014/main" id="{FC37CFD9-B4F5-5BEA-6458-7F665BBE2D70}"/>
                </a:ext>
              </a:extLst>
            </p:cNvPr>
            <p:cNvCxnSpPr>
              <a:cxnSpLocks/>
            </p:cNvCxnSpPr>
            <p:nvPr/>
          </p:nvCxnSpPr>
          <p:spPr>
            <a:xfrm flipV="1">
              <a:off x="8541545" y="3050395"/>
              <a:ext cx="266817" cy="1511201"/>
            </a:xfrm>
            <a:prstGeom prst="line">
              <a:avLst/>
            </a:prstGeom>
            <a:ln w="19050">
              <a:solidFill>
                <a:srgbClr val="C00000"/>
              </a:solidFill>
              <a:tailEnd type="arrow" w="med" len="med"/>
            </a:ln>
          </p:spPr>
          <p:style>
            <a:lnRef idx="1">
              <a:schemeClr val="accent1"/>
            </a:lnRef>
            <a:fillRef idx="0">
              <a:schemeClr val="accent1"/>
            </a:fillRef>
            <a:effectRef idx="0">
              <a:schemeClr val="accent1"/>
            </a:effectRef>
            <a:fontRef idx="minor">
              <a:schemeClr val="tx1"/>
            </a:fontRef>
          </p:style>
        </p:cxnSp>
        <p:grpSp>
          <p:nvGrpSpPr>
            <p:cNvPr id="63" name="组合 62">
              <a:extLst>
                <a:ext uri="{FF2B5EF4-FFF2-40B4-BE49-F238E27FC236}">
                  <a16:creationId xmlns:a16="http://schemas.microsoft.com/office/drawing/2014/main" id="{3BB02384-C28B-4E28-6F2B-FF12ABFFDB3F}"/>
                </a:ext>
              </a:extLst>
            </p:cNvPr>
            <p:cNvGrpSpPr/>
            <p:nvPr/>
          </p:nvGrpSpPr>
          <p:grpSpPr>
            <a:xfrm>
              <a:off x="8193555" y="3702037"/>
              <a:ext cx="803187" cy="335893"/>
              <a:chOff x="3017999" y="3636394"/>
              <a:chExt cx="803187" cy="335893"/>
            </a:xfrm>
          </p:grpSpPr>
          <p:sp>
            <p:nvSpPr>
              <p:cNvPr id="72" name="矩形 71">
                <a:extLst>
                  <a:ext uri="{FF2B5EF4-FFF2-40B4-BE49-F238E27FC236}">
                    <a16:creationId xmlns:a16="http://schemas.microsoft.com/office/drawing/2014/main" id="{AEF44124-DDE9-5CD0-7A56-FA93503A6E04}"/>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3" name="文本框 72">
                <a:extLst>
                  <a:ext uri="{FF2B5EF4-FFF2-40B4-BE49-F238E27FC236}">
                    <a16:creationId xmlns:a16="http://schemas.microsoft.com/office/drawing/2014/main" id="{D2479144-C671-B5F1-5C09-0C360801A853}"/>
                  </a:ext>
                </a:extLst>
              </p:cNvPr>
              <p:cNvSpPr txBox="1"/>
              <p:nvPr/>
            </p:nvSpPr>
            <p:spPr>
              <a:xfrm>
                <a:off x="3017999" y="3636394"/>
                <a:ext cx="803187" cy="318035"/>
              </a:xfrm>
              <a:prstGeom prst="rect">
                <a:avLst/>
              </a:prstGeom>
              <a:noFill/>
            </p:spPr>
            <p:txBody>
              <a:bodyPr wrap="square">
                <a:spAutoFit/>
              </a:bodyPr>
              <a:lstStyle/>
              <a:p>
                <a:pPr algn="ctr"/>
                <a:r>
                  <a:rPr kumimoji="1" lang="en-US" altLang="zh-CN" sz="1260" dirty="0">
                    <a:solidFill>
                      <a:srgbClr val="CA0020"/>
                    </a:solidFill>
                  </a:rPr>
                  <a:t>READ</a:t>
                </a:r>
              </a:p>
            </p:txBody>
          </p:sp>
        </p:grpSp>
        <p:sp>
          <p:nvSpPr>
            <p:cNvPr id="66" name="文本框 65">
              <a:extLst>
                <a:ext uri="{FF2B5EF4-FFF2-40B4-BE49-F238E27FC236}">
                  <a16:creationId xmlns:a16="http://schemas.microsoft.com/office/drawing/2014/main" id="{32C88E83-0C2E-A39C-0FFC-81D09DC7A32F}"/>
                </a:ext>
              </a:extLst>
            </p:cNvPr>
            <p:cNvSpPr txBox="1"/>
            <p:nvPr/>
          </p:nvSpPr>
          <p:spPr>
            <a:xfrm>
              <a:off x="8361664" y="5140952"/>
              <a:ext cx="529376" cy="379591"/>
            </a:xfrm>
            <a:prstGeom prst="rect">
              <a:avLst/>
            </a:prstGeom>
            <a:solidFill>
              <a:schemeClr val="bg1"/>
            </a:solidFill>
          </p:spPr>
          <p:txBody>
            <a:bodyPr wrap="square">
              <a:spAutoFit/>
            </a:bodyPr>
            <a:lstStyle/>
            <a:p>
              <a:r>
                <a:rPr kumimoji="1" lang="en-US" altLang="zh-CN" sz="1620" b="1" dirty="0"/>
                <a:t>A5</a:t>
              </a:r>
              <a:endParaRPr lang="zh-CN" altLang="en-US" sz="1620" b="1" dirty="0"/>
            </a:p>
          </p:txBody>
        </p:sp>
        <p:cxnSp>
          <p:nvCxnSpPr>
            <p:cNvPr id="67" name="直线连接符 66">
              <a:extLst>
                <a:ext uri="{FF2B5EF4-FFF2-40B4-BE49-F238E27FC236}">
                  <a16:creationId xmlns:a16="http://schemas.microsoft.com/office/drawing/2014/main" id="{34094D37-A0C1-49DD-D9D2-548015B2F2B9}"/>
                </a:ext>
              </a:extLst>
            </p:cNvPr>
            <p:cNvCxnSpPr>
              <a:cxnSpLocks/>
            </p:cNvCxnSpPr>
            <p:nvPr/>
          </p:nvCxnSpPr>
          <p:spPr>
            <a:xfrm>
              <a:off x="9209498" y="3040618"/>
              <a:ext cx="121261" cy="1523079"/>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直线连接符 67">
              <a:extLst>
                <a:ext uri="{FF2B5EF4-FFF2-40B4-BE49-F238E27FC236}">
                  <a16:creationId xmlns:a16="http://schemas.microsoft.com/office/drawing/2014/main" id="{1DF9C0B1-8146-E0EE-B22E-5811C7994847}"/>
                </a:ext>
              </a:extLst>
            </p:cNvPr>
            <p:cNvCxnSpPr>
              <a:cxnSpLocks/>
            </p:cNvCxnSpPr>
            <p:nvPr/>
          </p:nvCxnSpPr>
          <p:spPr>
            <a:xfrm flipV="1">
              <a:off x="9414651" y="3040266"/>
              <a:ext cx="264653" cy="1535043"/>
            </a:xfrm>
            <a:prstGeom prst="line">
              <a:avLst/>
            </a:prstGeom>
            <a:ln w="19050">
              <a:solidFill>
                <a:srgbClr val="0432FF"/>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69" name="组合 68">
              <a:extLst>
                <a:ext uri="{FF2B5EF4-FFF2-40B4-BE49-F238E27FC236}">
                  <a16:creationId xmlns:a16="http://schemas.microsoft.com/office/drawing/2014/main" id="{ED10548A-D987-8199-3ADF-A8B326DF4763}"/>
                </a:ext>
              </a:extLst>
            </p:cNvPr>
            <p:cNvGrpSpPr/>
            <p:nvPr/>
          </p:nvGrpSpPr>
          <p:grpSpPr>
            <a:xfrm>
              <a:off x="8858882" y="3704084"/>
              <a:ext cx="1275842" cy="335893"/>
              <a:chOff x="3017999" y="3636394"/>
              <a:chExt cx="1275842" cy="335893"/>
            </a:xfrm>
          </p:grpSpPr>
          <p:sp>
            <p:nvSpPr>
              <p:cNvPr id="70" name="矩形 69">
                <a:extLst>
                  <a:ext uri="{FF2B5EF4-FFF2-40B4-BE49-F238E27FC236}">
                    <a16:creationId xmlns:a16="http://schemas.microsoft.com/office/drawing/2014/main" id="{65C34ED2-3091-13DA-4CBF-D6C9C505607D}"/>
                  </a:ext>
                </a:extLst>
              </p:cNvPr>
              <p:cNvSpPr/>
              <p:nvPr/>
            </p:nvSpPr>
            <p:spPr>
              <a:xfrm>
                <a:off x="3110497" y="3642480"/>
                <a:ext cx="699136" cy="329807"/>
              </a:xfrm>
              <a:prstGeom prst="rect">
                <a:avLst/>
              </a:prstGeom>
              <a:solidFill>
                <a:schemeClr val="bg1"/>
              </a:solidFill>
              <a:ln w="1905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
            <p:nvSpPr>
              <p:cNvPr id="71" name="文本框 70">
                <a:extLst>
                  <a:ext uri="{FF2B5EF4-FFF2-40B4-BE49-F238E27FC236}">
                    <a16:creationId xmlns:a16="http://schemas.microsoft.com/office/drawing/2014/main" id="{85495385-3075-6CFD-C207-F16BF01E50DC}"/>
                  </a:ext>
                </a:extLst>
              </p:cNvPr>
              <p:cNvSpPr txBox="1"/>
              <p:nvPr/>
            </p:nvSpPr>
            <p:spPr>
              <a:xfrm>
                <a:off x="3017999" y="3636394"/>
                <a:ext cx="1275842" cy="318035"/>
              </a:xfrm>
              <a:prstGeom prst="rect">
                <a:avLst/>
              </a:prstGeom>
              <a:noFill/>
            </p:spPr>
            <p:txBody>
              <a:bodyPr wrap="square">
                <a:spAutoFit/>
              </a:bodyPr>
              <a:lstStyle/>
              <a:p>
                <a:pPr algn="ctr"/>
                <a:r>
                  <a:rPr kumimoji="1" lang="en-US" altLang="zh-CN" sz="1260" dirty="0">
                    <a:solidFill>
                      <a:srgbClr val="0432FF"/>
                    </a:solidFill>
                  </a:rPr>
                  <a:t>SEND/RECV</a:t>
                </a:r>
              </a:p>
            </p:txBody>
          </p:sp>
        </p:grpSp>
      </p:grpSp>
      <p:graphicFrame>
        <p:nvGraphicFramePr>
          <p:cNvPr id="101" name="图表 100">
            <a:extLst>
              <a:ext uri="{FF2B5EF4-FFF2-40B4-BE49-F238E27FC236}">
                <a16:creationId xmlns:a16="http://schemas.microsoft.com/office/drawing/2014/main" id="{C63B6268-0AC7-350B-1F61-EE1F3DDC1C63}"/>
              </a:ext>
            </a:extLst>
          </p:cNvPr>
          <p:cNvGraphicFramePr/>
          <p:nvPr/>
        </p:nvGraphicFramePr>
        <p:xfrm>
          <a:off x="1007605" y="1889550"/>
          <a:ext cx="1866966" cy="99412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2" name="图表 101">
            <a:extLst>
              <a:ext uri="{FF2B5EF4-FFF2-40B4-BE49-F238E27FC236}">
                <a16:creationId xmlns:a16="http://schemas.microsoft.com/office/drawing/2014/main" id="{B53B3A7D-1902-FB96-0CF7-4BE90AF7D944}"/>
              </a:ext>
            </a:extLst>
          </p:cNvPr>
          <p:cNvGraphicFramePr/>
          <p:nvPr/>
        </p:nvGraphicFramePr>
        <p:xfrm>
          <a:off x="2046390" y="1889550"/>
          <a:ext cx="1866966" cy="99412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3" name="图表 102">
            <a:extLst>
              <a:ext uri="{FF2B5EF4-FFF2-40B4-BE49-F238E27FC236}">
                <a16:creationId xmlns:a16="http://schemas.microsoft.com/office/drawing/2014/main" id="{C362F3D7-6D99-9609-6E27-2729E09BEADE}"/>
              </a:ext>
            </a:extLst>
          </p:cNvPr>
          <p:cNvGraphicFramePr/>
          <p:nvPr/>
        </p:nvGraphicFramePr>
        <p:xfrm>
          <a:off x="3688445" y="1928183"/>
          <a:ext cx="1749493" cy="994125"/>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4" name="图表 103">
            <a:extLst>
              <a:ext uri="{FF2B5EF4-FFF2-40B4-BE49-F238E27FC236}">
                <a16:creationId xmlns:a16="http://schemas.microsoft.com/office/drawing/2014/main" id="{ED9F5EAC-E3EA-54E2-226D-CF36DD24C3E2}"/>
              </a:ext>
            </a:extLst>
          </p:cNvPr>
          <p:cNvGraphicFramePr/>
          <p:nvPr/>
        </p:nvGraphicFramePr>
        <p:xfrm>
          <a:off x="4965463" y="1919036"/>
          <a:ext cx="1866966" cy="994125"/>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105" name="图表 104">
            <a:extLst>
              <a:ext uri="{FF2B5EF4-FFF2-40B4-BE49-F238E27FC236}">
                <a16:creationId xmlns:a16="http://schemas.microsoft.com/office/drawing/2014/main" id="{0D6C7B2D-FF2D-80DB-A0FB-72E3F59CF96A}"/>
              </a:ext>
            </a:extLst>
          </p:cNvPr>
          <p:cNvGraphicFramePr/>
          <p:nvPr/>
        </p:nvGraphicFramePr>
        <p:xfrm>
          <a:off x="6321795" y="1908814"/>
          <a:ext cx="2302927" cy="994125"/>
        </p:xfrm>
        <a:graphic>
          <a:graphicData uri="http://schemas.openxmlformats.org/drawingml/2006/chart">
            <c:chart xmlns:c="http://schemas.openxmlformats.org/drawingml/2006/chart" xmlns:r="http://schemas.openxmlformats.org/officeDocument/2006/relationships" r:id="rId8"/>
          </a:graphicData>
        </a:graphic>
      </p:graphicFrame>
      <p:sp>
        <p:nvSpPr>
          <p:cNvPr id="107" name="文本框 106">
            <a:extLst>
              <a:ext uri="{FF2B5EF4-FFF2-40B4-BE49-F238E27FC236}">
                <a16:creationId xmlns:a16="http://schemas.microsoft.com/office/drawing/2014/main" id="{CE1630E4-3503-5BEE-8541-A1BBDB446DF0}"/>
              </a:ext>
            </a:extLst>
          </p:cNvPr>
          <p:cNvSpPr txBox="1"/>
          <p:nvPr/>
        </p:nvSpPr>
        <p:spPr>
          <a:xfrm rot="16200000">
            <a:off x="252719" y="1967142"/>
            <a:ext cx="1203022" cy="590931"/>
          </a:xfrm>
          <a:prstGeom prst="rect">
            <a:avLst/>
          </a:prstGeom>
          <a:noFill/>
        </p:spPr>
        <p:txBody>
          <a:bodyPr wrap="square">
            <a:spAutoFit/>
          </a:bodyPr>
          <a:lstStyle/>
          <a:p>
            <a:pPr algn="ctr"/>
            <a:r>
              <a:rPr kumimoji="1" lang="en-US" altLang="zh-CN" sz="1620" dirty="0"/>
              <a:t>Peak </a:t>
            </a:r>
            <a:r>
              <a:rPr kumimoji="1" lang="en-US" altLang="zh-CN" sz="1620" dirty="0" err="1"/>
              <a:t>Thpt</a:t>
            </a:r>
            <a:r>
              <a:rPr kumimoji="1" lang="en-US" altLang="zh-CN" sz="1620" dirty="0"/>
              <a:t> (</a:t>
            </a:r>
            <a:r>
              <a:rPr kumimoji="1" lang="en-US" altLang="zh-CN" sz="1620" dirty="0" err="1"/>
              <a:t>Mr</a:t>
            </a:r>
            <a:r>
              <a:rPr kumimoji="1" lang="en-US" altLang="zh-CN" sz="1620" dirty="0"/>
              <a:t>/</a:t>
            </a:r>
            <a:r>
              <a:rPr kumimoji="1" lang="en-US" altLang="zh-CN" sz="1620" dirty="0" err="1"/>
              <a:t>ssec</a:t>
            </a:r>
            <a:r>
              <a:rPr kumimoji="1" lang="en-US" altLang="zh-CN" sz="1620" dirty="0"/>
              <a:t>)</a:t>
            </a:r>
          </a:p>
        </p:txBody>
      </p:sp>
      <p:cxnSp>
        <p:nvCxnSpPr>
          <p:cNvPr id="64" name="直线连接符 63">
            <a:extLst>
              <a:ext uri="{FF2B5EF4-FFF2-40B4-BE49-F238E27FC236}">
                <a16:creationId xmlns:a16="http://schemas.microsoft.com/office/drawing/2014/main" id="{9C617ED2-C98B-256C-D568-738FF9E8E570}"/>
              </a:ext>
            </a:extLst>
          </p:cNvPr>
          <p:cNvCxnSpPr>
            <a:cxnSpLocks/>
          </p:cNvCxnSpPr>
          <p:nvPr/>
        </p:nvCxnSpPr>
        <p:spPr>
          <a:xfrm flipH="1">
            <a:off x="1509478" y="2061270"/>
            <a:ext cx="7037645" cy="0"/>
          </a:xfrm>
          <a:prstGeom prst="line">
            <a:avLst/>
          </a:prstGeom>
          <a:ln w="25400">
            <a:solidFill>
              <a:schemeClr val="tx1"/>
            </a:solidFill>
            <a:tailEnd type="none" w="lg" len="lg"/>
          </a:ln>
        </p:spPr>
        <p:style>
          <a:lnRef idx="1">
            <a:schemeClr val="accent1"/>
          </a:lnRef>
          <a:fillRef idx="0">
            <a:schemeClr val="accent1"/>
          </a:fillRef>
          <a:effectRef idx="0">
            <a:schemeClr val="accent1"/>
          </a:effectRef>
          <a:fontRef idx="minor">
            <a:schemeClr val="tx1"/>
          </a:fontRef>
        </p:style>
      </p:cxnSp>
      <p:sp>
        <p:nvSpPr>
          <p:cNvPr id="108" name="下箭头 107">
            <a:extLst>
              <a:ext uri="{FF2B5EF4-FFF2-40B4-BE49-F238E27FC236}">
                <a16:creationId xmlns:a16="http://schemas.microsoft.com/office/drawing/2014/main" id="{FC9D78B2-FB06-210F-92BA-D91ECA02BBCF}"/>
              </a:ext>
            </a:extLst>
          </p:cNvPr>
          <p:cNvSpPr/>
          <p:nvPr/>
        </p:nvSpPr>
        <p:spPr>
          <a:xfrm>
            <a:off x="7273170" y="1658331"/>
            <a:ext cx="400176" cy="323537"/>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a:p>
        </p:txBody>
      </p:sp>
    </p:spTree>
    <p:extLst>
      <p:ext uri="{BB962C8B-B14F-4D97-AF65-F5344CB8AC3E}">
        <p14:creationId xmlns:p14="http://schemas.microsoft.com/office/powerpoint/2010/main" val="5518388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91CED-7479-91B5-4123-C5E8FB96416D}"/>
              </a:ext>
            </a:extLst>
          </p:cNvPr>
          <p:cNvSpPr>
            <a:spLocks noGrp="1"/>
          </p:cNvSpPr>
          <p:nvPr>
            <p:ph type="title"/>
          </p:nvPr>
        </p:nvSpPr>
        <p:spPr/>
        <p:txBody>
          <a:bodyPr/>
          <a:lstStyle/>
          <a:p>
            <a:r>
              <a:rPr kumimoji="1" lang="en-US" altLang="zh-CN" dirty="0"/>
              <a:t>Rank, select and then combine </a:t>
            </a:r>
            <a:endParaRPr kumimoji="1" lang="zh-CN" altLang="en-US" dirty="0"/>
          </a:p>
        </p:txBody>
      </p:sp>
      <p:sp>
        <p:nvSpPr>
          <p:cNvPr id="3" name="内容占位符 2">
            <a:extLst>
              <a:ext uri="{FF2B5EF4-FFF2-40B4-BE49-F238E27FC236}">
                <a16:creationId xmlns:a16="http://schemas.microsoft.com/office/drawing/2014/main" id="{50BFE34B-A5B6-FE16-6847-E7D617823C9D}"/>
              </a:ext>
            </a:extLst>
          </p:cNvPr>
          <p:cNvSpPr>
            <a:spLocks noGrp="1"/>
          </p:cNvSpPr>
          <p:nvPr>
            <p:ph idx="1"/>
          </p:nvPr>
        </p:nvSpPr>
        <p:spPr>
          <a:xfrm>
            <a:off x="457200" y="1212391"/>
            <a:ext cx="8716111" cy="2009022"/>
          </a:xfrm>
        </p:spPr>
        <p:txBody>
          <a:bodyPr>
            <a:normAutofit fontScale="92500" lnSpcReduction="20000"/>
          </a:bodyPr>
          <a:lstStyle/>
          <a:p>
            <a:r>
              <a:rPr kumimoji="1" lang="en-US" altLang="zh-CN" dirty="0"/>
              <a:t>None of the approaches achieve both low latency &amp; high throughput </a:t>
            </a:r>
          </a:p>
          <a:p>
            <a:pPr lvl="1"/>
            <a:r>
              <a:rPr kumimoji="1" lang="en-US" altLang="zh-CN" dirty="0"/>
              <a:t>A5(SEND/RECV) has the lowest latency, while A5(RDMA) has the highest throughput</a:t>
            </a:r>
          </a:p>
          <a:p>
            <a:pPr lvl="1"/>
            <a:r>
              <a:rPr kumimoji="1" lang="en-US" altLang="zh-CN" dirty="0"/>
              <a:t>Note that A5 is not always possible due to memory constraint of SoC </a:t>
            </a:r>
          </a:p>
          <a:p>
            <a:r>
              <a:rPr kumimoji="1" lang="en-US" altLang="zh-CN" dirty="0"/>
              <a:t>Whenever possible, choose A5 (SEND/RECV) for the lowest latency </a:t>
            </a:r>
          </a:p>
          <a:p>
            <a:pPr lvl="1"/>
            <a:r>
              <a:rPr kumimoji="1" lang="en-US" altLang="zh-CN" dirty="0"/>
              <a:t>If the SoC has been saturated, switch to A4 &amp; A5 (RDMA) </a:t>
            </a:r>
            <a:endParaRPr kumimoji="1" lang="zh-CN" altLang="en-US" dirty="0"/>
          </a:p>
          <a:p>
            <a:endParaRPr kumimoji="1" lang="en-US" altLang="zh-CN" dirty="0"/>
          </a:p>
        </p:txBody>
      </p:sp>
      <p:pic>
        <p:nvPicPr>
          <p:cNvPr id="6" name="图片 5" descr="图表, 瀑布图&#10;&#10;描述已自动生成">
            <a:extLst>
              <a:ext uri="{FF2B5EF4-FFF2-40B4-BE49-F238E27FC236}">
                <a16:creationId xmlns:a16="http://schemas.microsoft.com/office/drawing/2014/main" id="{B1F6A3EE-9213-625B-A9F7-2ED987EFFAA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092" y="3270855"/>
            <a:ext cx="4843670" cy="1596489"/>
          </a:xfrm>
          <a:prstGeom prst="rect">
            <a:avLst/>
          </a:prstGeom>
          <a:effectLst>
            <a:outerShdw blurRad="50800" dist="38100" dir="2700000" algn="tl" rotWithShape="0">
              <a:prstClr val="black">
                <a:alpha val="40000"/>
              </a:prstClr>
            </a:outerShdw>
          </a:effectLst>
        </p:spPr>
      </p:pic>
      <p:grpSp>
        <p:nvGrpSpPr>
          <p:cNvPr id="7" name="组合 6">
            <a:extLst>
              <a:ext uri="{FF2B5EF4-FFF2-40B4-BE49-F238E27FC236}">
                <a16:creationId xmlns:a16="http://schemas.microsoft.com/office/drawing/2014/main" id="{CE5FCB1E-1AF7-DC87-0688-A0C226ED7A70}"/>
              </a:ext>
            </a:extLst>
          </p:cNvPr>
          <p:cNvGrpSpPr/>
          <p:nvPr/>
        </p:nvGrpSpPr>
        <p:grpSpPr>
          <a:xfrm>
            <a:off x="33662" y="5005819"/>
            <a:ext cx="3802305" cy="368238"/>
            <a:chOff x="2399744" y="1647911"/>
            <a:chExt cx="1264266" cy="513752"/>
          </a:xfrm>
        </p:grpSpPr>
        <p:sp>
          <p:nvSpPr>
            <p:cNvPr id="8" name="Rectangle 11">
              <a:extLst>
                <a:ext uri="{FF2B5EF4-FFF2-40B4-BE49-F238E27FC236}">
                  <a16:creationId xmlns:a16="http://schemas.microsoft.com/office/drawing/2014/main" id="{4DF23EC2-D8FE-3F54-6B76-5ED643112956}"/>
                </a:ext>
              </a:extLst>
            </p:cNvPr>
            <p:cNvSpPr/>
            <p:nvPr/>
          </p:nvSpPr>
          <p:spPr>
            <a:xfrm>
              <a:off x="2399744" y="1647911"/>
              <a:ext cx="1264266" cy="513752"/>
            </a:xfrm>
            <a:prstGeom prst="rect">
              <a:avLst/>
            </a:prstGeom>
            <a:solidFill>
              <a:srgbClr val="FFFFE5"/>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20"/>
            </a:p>
          </p:txBody>
        </p:sp>
        <p:sp>
          <p:nvSpPr>
            <p:cNvPr id="9" name="文本框 8">
              <a:extLst>
                <a:ext uri="{FF2B5EF4-FFF2-40B4-BE49-F238E27FC236}">
                  <a16:creationId xmlns:a16="http://schemas.microsoft.com/office/drawing/2014/main" id="{236FCFC2-F139-0EB4-A906-2A00B659DAE4}"/>
                </a:ext>
              </a:extLst>
            </p:cNvPr>
            <p:cNvSpPr txBox="1"/>
            <p:nvPr/>
          </p:nvSpPr>
          <p:spPr>
            <a:xfrm>
              <a:off x="2430710" y="1711556"/>
              <a:ext cx="1177074" cy="399340"/>
            </a:xfrm>
            <a:prstGeom prst="rect">
              <a:avLst/>
            </a:prstGeom>
            <a:noFill/>
            <a:ln w="3175"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kumimoji="1" lang="en-US" altLang="zh-CN" sz="1260" b="1" dirty="0">
                  <a:cs typeface="Consolas" panose="020B0609020204030204" pitchFamily="49" charset="0"/>
                </a:rPr>
                <a:t>Evaluation setup:  </a:t>
              </a:r>
              <a:r>
                <a:rPr kumimoji="1" lang="en-US" altLang="zh-CN" sz="1260" dirty="0">
                  <a:cs typeface="Consolas" panose="020B0609020204030204" pitchFamily="49" charset="0"/>
                </a:rPr>
                <a:t>YCSB-C 100% Get( ) </a:t>
              </a:r>
            </a:p>
          </p:txBody>
        </p:sp>
      </p:grpSp>
      <p:graphicFrame>
        <p:nvGraphicFramePr>
          <p:cNvPr id="10" name="图表 9">
            <a:extLst>
              <a:ext uri="{FF2B5EF4-FFF2-40B4-BE49-F238E27FC236}">
                <a16:creationId xmlns:a16="http://schemas.microsoft.com/office/drawing/2014/main" id="{93D4B586-814D-E9AB-AE97-255CE78D4D34}"/>
              </a:ext>
            </a:extLst>
          </p:cNvPr>
          <p:cNvGraphicFramePr/>
          <p:nvPr/>
        </p:nvGraphicFramePr>
        <p:xfrm>
          <a:off x="5350376" y="3428124"/>
          <a:ext cx="3395964" cy="1691674"/>
        </p:xfrm>
        <a:graphic>
          <a:graphicData uri="http://schemas.openxmlformats.org/drawingml/2006/chart">
            <c:chart xmlns:c="http://schemas.openxmlformats.org/drawingml/2006/chart" xmlns:r="http://schemas.openxmlformats.org/officeDocument/2006/relationships" r:id="rId4"/>
          </a:graphicData>
        </a:graphic>
      </p:graphicFrame>
      <p:sp>
        <p:nvSpPr>
          <p:cNvPr id="11" name="文本框 10">
            <a:extLst>
              <a:ext uri="{FF2B5EF4-FFF2-40B4-BE49-F238E27FC236}">
                <a16:creationId xmlns:a16="http://schemas.microsoft.com/office/drawing/2014/main" id="{EF0C975A-2C71-5FBA-EAF8-A1648E6758DE}"/>
              </a:ext>
            </a:extLst>
          </p:cNvPr>
          <p:cNvSpPr txBox="1"/>
          <p:nvPr/>
        </p:nvSpPr>
        <p:spPr>
          <a:xfrm>
            <a:off x="5284880" y="3496686"/>
            <a:ext cx="1397962" cy="286232"/>
          </a:xfrm>
          <a:prstGeom prst="rect">
            <a:avLst/>
          </a:prstGeom>
          <a:solidFill>
            <a:schemeClr val="bg1"/>
          </a:solidFill>
        </p:spPr>
        <p:txBody>
          <a:bodyPr wrap="square">
            <a:spAutoFit/>
          </a:bodyPr>
          <a:lstStyle/>
          <a:p>
            <a:r>
              <a:rPr kumimoji="1" lang="en-US" altLang="zh-CN" sz="1260" b="1" dirty="0"/>
              <a:t>Latency (us)</a:t>
            </a:r>
            <a:endParaRPr lang="zh-CN" altLang="en-US" sz="1260" b="1" dirty="0"/>
          </a:p>
        </p:txBody>
      </p:sp>
      <p:sp>
        <p:nvSpPr>
          <p:cNvPr id="5" name="圆角矩形标注 4">
            <a:extLst>
              <a:ext uri="{FF2B5EF4-FFF2-40B4-BE49-F238E27FC236}">
                <a16:creationId xmlns:a16="http://schemas.microsoft.com/office/drawing/2014/main" id="{72A18AB0-C82D-D6D2-D8BC-F19FBABC81A4}"/>
              </a:ext>
            </a:extLst>
          </p:cNvPr>
          <p:cNvSpPr/>
          <p:nvPr/>
        </p:nvSpPr>
        <p:spPr>
          <a:xfrm>
            <a:off x="6952379" y="2700946"/>
            <a:ext cx="1802580" cy="491904"/>
          </a:xfrm>
          <a:prstGeom prst="wedgeRoundRectCallout">
            <a:avLst>
              <a:gd name="adj1" fmla="val 20570"/>
              <a:gd name="adj2" fmla="val 132806"/>
              <a:gd name="adj3" fmla="val 16667"/>
            </a:avLst>
          </a:prstGeom>
          <a:solidFill>
            <a:schemeClr val="bg1"/>
          </a:solidFill>
          <a:ln w="63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20" dirty="0"/>
          </a:p>
        </p:txBody>
      </p:sp>
      <p:sp>
        <p:nvSpPr>
          <p:cNvPr id="12" name="文本框 11">
            <a:extLst>
              <a:ext uri="{FF2B5EF4-FFF2-40B4-BE49-F238E27FC236}">
                <a16:creationId xmlns:a16="http://schemas.microsoft.com/office/drawing/2014/main" id="{A3FAE1E3-661D-F0C7-9219-91D31038E4EA}"/>
              </a:ext>
            </a:extLst>
          </p:cNvPr>
          <p:cNvSpPr txBox="1"/>
          <p:nvPr/>
        </p:nvSpPr>
        <p:spPr>
          <a:xfrm>
            <a:off x="6966396" y="2780698"/>
            <a:ext cx="2191424" cy="341632"/>
          </a:xfrm>
          <a:prstGeom prst="rect">
            <a:avLst/>
          </a:prstGeom>
          <a:noFill/>
        </p:spPr>
        <p:txBody>
          <a:bodyPr wrap="square">
            <a:spAutoFit/>
          </a:bodyPr>
          <a:lstStyle/>
          <a:p>
            <a:r>
              <a:rPr lang="en-US" altLang="zh-CN" sz="1620" dirty="0"/>
              <a:t>Combine A4 + A5</a:t>
            </a:r>
            <a:endParaRPr lang="zh-CN" altLang="en-US" sz="1620" dirty="0"/>
          </a:p>
        </p:txBody>
      </p:sp>
    </p:spTree>
    <p:extLst>
      <p:ext uri="{BB962C8B-B14F-4D97-AF65-F5344CB8AC3E}">
        <p14:creationId xmlns:p14="http://schemas.microsoft.com/office/powerpoint/2010/main" val="997639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AE7CEC-3B34-04B2-FFF6-64BD3A207992}"/>
              </a:ext>
            </a:extLst>
          </p:cNvPr>
          <p:cNvSpPr>
            <a:spLocks noGrp="1"/>
          </p:cNvSpPr>
          <p:nvPr>
            <p:ph type="title"/>
          </p:nvPr>
        </p:nvSpPr>
        <p:spPr/>
        <p:txBody>
          <a:bodyPr/>
          <a:lstStyle/>
          <a:p>
            <a:r>
              <a:rPr kumimoji="1" lang="en-US" altLang="zh-CN" dirty="0"/>
              <a:t>One-sided RDMA-based KVS approach </a:t>
            </a:r>
            <a:endParaRPr kumimoji="1" lang="zh-CN" altLang="en-US" dirty="0"/>
          </a:p>
        </p:txBody>
      </p:sp>
      <p:sp>
        <p:nvSpPr>
          <p:cNvPr id="3" name="内容占位符 2">
            <a:extLst>
              <a:ext uri="{FF2B5EF4-FFF2-40B4-BE49-F238E27FC236}">
                <a16:creationId xmlns:a16="http://schemas.microsoft.com/office/drawing/2014/main" id="{F17D0D80-AE2D-25C9-7D18-AB4EDD5E7C15}"/>
              </a:ext>
            </a:extLst>
          </p:cNvPr>
          <p:cNvSpPr>
            <a:spLocks noGrp="1"/>
          </p:cNvSpPr>
          <p:nvPr>
            <p:ph idx="1"/>
          </p:nvPr>
        </p:nvSpPr>
        <p:spPr/>
        <p:txBody>
          <a:bodyPr/>
          <a:lstStyle/>
          <a:p>
            <a:r>
              <a:rPr kumimoji="1" lang="en-US" altLang="zh-CN" dirty="0"/>
              <a:t>Basic idea:</a:t>
            </a:r>
          </a:p>
          <a:p>
            <a:pPr lvl="1"/>
            <a:r>
              <a:rPr kumimoji="1" lang="en-US" altLang="zh-CN" dirty="0"/>
              <a:t>Use RDMA READ/WRITE to operate the remote memory like it is local </a:t>
            </a:r>
          </a:p>
          <a:p>
            <a:r>
              <a:rPr kumimoji="1" lang="en-US" altLang="zh-CN" dirty="0"/>
              <a:t>One-sided RDMA is extremely fast </a:t>
            </a:r>
          </a:p>
          <a:p>
            <a:pPr lvl="1"/>
            <a:r>
              <a:rPr kumimoji="1" lang="en-US" altLang="zh-CN" dirty="0"/>
              <a:t>E.g., a high-end ConnectX-6 NIC (200Gbps) can process </a:t>
            </a:r>
          </a:p>
          <a:p>
            <a:pPr marL="74250" lvl="1" indent="0">
              <a:buNone/>
            </a:pPr>
            <a:r>
              <a:rPr kumimoji="1" lang="en-US" altLang="zh-CN" dirty="0"/>
              <a:t>    </a:t>
            </a:r>
            <a:r>
              <a:rPr kumimoji="1" lang="en-US" altLang="zh-CN" b="1" dirty="0">
                <a:solidFill>
                  <a:srgbClr val="C00000"/>
                </a:solidFill>
              </a:rPr>
              <a:t>100M</a:t>
            </a:r>
            <a:r>
              <a:rPr kumimoji="1" lang="en-US" altLang="zh-CN" dirty="0"/>
              <a:t> 64B READs /sec </a:t>
            </a:r>
            <a:endParaRPr kumimoji="1" lang="zh-CN" altLang="en-US" dirty="0"/>
          </a:p>
        </p:txBody>
      </p:sp>
      <p:sp>
        <p:nvSpPr>
          <p:cNvPr id="4" name="灯片编号占位符 3">
            <a:extLst>
              <a:ext uri="{FF2B5EF4-FFF2-40B4-BE49-F238E27FC236}">
                <a16:creationId xmlns:a16="http://schemas.microsoft.com/office/drawing/2014/main" id="{0155C1BF-B4E1-2584-1037-1D36B3137462}"/>
              </a:ext>
            </a:extLst>
          </p:cNvPr>
          <p:cNvSpPr>
            <a:spLocks noGrp="1"/>
          </p:cNvSpPr>
          <p:nvPr>
            <p:ph type="sldNum" sz="quarter" idx="12"/>
          </p:nvPr>
        </p:nvSpPr>
        <p:spPr/>
        <p:txBody>
          <a:bodyPr/>
          <a:lstStyle/>
          <a:p>
            <a:fld id="{ADE361C3-C043-4A6E-BDCE-8DA1E7D90A3B}" type="slidenum">
              <a:rPr lang="zh-CN" altLang="en-US" smtClean="0"/>
              <a:pPr/>
              <a:t>18</a:t>
            </a:fld>
            <a:endParaRPr lang="zh-CN" altLang="en-US" dirty="0"/>
          </a:p>
        </p:txBody>
      </p:sp>
    </p:spTree>
    <p:extLst>
      <p:ext uri="{BB962C8B-B14F-4D97-AF65-F5344CB8AC3E}">
        <p14:creationId xmlns:p14="http://schemas.microsoft.com/office/powerpoint/2010/main" val="16919348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One-sided RDMA-based KVS approach: </a:t>
            </a:r>
            <a:r>
              <a:rPr kumimoji="1" lang="en-US" altLang="zh-CN" dirty="0">
                <a:latin typeface="Consolas" panose="020B0609020204030204" pitchFamily="49" charset="0"/>
                <a:cs typeface="Consolas" panose="020B0609020204030204" pitchFamily="49" charset="0"/>
              </a:rPr>
              <a:t>Get(K) </a:t>
            </a:r>
            <a:endParaRPr kumimoji="1" lang="zh-CN" altLang="en-US"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19</a:t>
            </a:fld>
            <a:endParaRPr lang="zh-CN" altLang="en-US" dirty="0"/>
          </a:p>
        </p:txBody>
      </p:sp>
      <p:sp>
        <p:nvSpPr>
          <p:cNvPr id="6" name="文本框 5">
            <a:extLst>
              <a:ext uri="{FF2B5EF4-FFF2-40B4-BE49-F238E27FC236}">
                <a16:creationId xmlns:a16="http://schemas.microsoft.com/office/drawing/2014/main" id="{703878A5-A898-4553-B2BA-1BD3148876C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sp>
        <p:nvSpPr>
          <p:cNvPr id="7" name="文本框 6">
            <a:extLst>
              <a:ext uri="{FF2B5EF4-FFF2-40B4-BE49-F238E27FC236}">
                <a16:creationId xmlns:a16="http://schemas.microsoft.com/office/drawing/2014/main" id="{A9C0A1A5-0331-B684-8531-7FD96206CC8B}"/>
              </a:ext>
            </a:extLst>
          </p:cNvPr>
          <p:cNvSpPr txBox="1"/>
          <p:nvPr/>
        </p:nvSpPr>
        <p:spPr>
          <a:xfrm>
            <a:off x="611560" y="4596945"/>
            <a:ext cx="1815746" cy="369332"/>
          </a:xfrm>
          <a:prstGeom prst="rect">
            <a:avLst/>
          </a:prstGeom>
          <a:noFill/>
        </p:spPr>
        <p:txBody>
          <a:bodyPr wrap="square">
            <a:spAutoFit/>
          </a:bodyPr>
          <a:lstStyle/>
          <a:p>
            <a:r>
              <a:rPr kumimoji="1" lang="en-US" altLang="zh-CN" b="1" dirty="0"/>
              <a:t>Server  </a:t>
            </a:r>
          </a:p>
        </p:txBody>
      </p:sp>
      <p:cxnSp>
        <p:nvCxnSpPr>
          <p:cNvPr id="15" name="直线连接符 14">
            <a:extLst>
              <a:ext uri="{FF2B5EF4-FFF2-40B4-BE49-F238E27FC236}">
                <a16:creationId xmlns:a16="http://schemas.microsoft.com/office/drawing/2014/main" id="{67F88E65-91B5-4D00-CC21-9586CF9D91B4}"/>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BA2FD5F-A6D5-45EF-2495-224909CA77DF}"/>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3920664" y="3923926"/>
            <a:ext cx="1388918" cy="546245"/>
            <a:chOff x="3920664" y="3923926"/>
            <a:chExt cx="1388918"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29" name="矩形 28">
              <a:extLst>
                <a:ext uri="{FF2B5EF4-FFF2-40B4-BE49-F238E27FC236}">
                  <a16:creationId xmlns:a16="http://schemas.microsoft.com/office/drawing/2014/main" id="{BA996815-7F0E-C36A-CAD3-1B7C3498A61F}"/>
                </a:ext>
              </a:extLst>
            </p:cNvPr>
            <p:cNvSpPr/>
            <p:nvPr/>
          </p:nvSpPr>
          <p:spPr>
            <a:xfrm>
              <a:off x="4914582" y="3937000"/>
              <a:ext cx="395000" cy="242148"/>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32" name="矩形 31">
              <a:extLst>
                <a:ext uri="{FF2B5EF4-FFF2-40B4-BE49-F238E27FC236}">
                  <a16:creationId xmlns:a16="http://schemas.microsoft.com/office/drawing/2014/main" id="{F3C22F32-9B7B-A084-AE72-CA96214781F7}"/>
                </a:ext>
              </a:extLst>
            </p:cNvPr>
            <p:cNvSpPr/>
            <p:nvPr/>
          </p:nvSpPr>
          <p:spPr>
            <a:xfrm>
              <a:off x="4914582" y="4184623"/>
              <a:ext cx="395000" cy="242148"/>
            </a:xfrm>
            <a:prstGeom prst="rect">
              <a:avLst/>
            </a:prstGeom>
            <a:solidFill>
              <a:srgbClr val="CDF8CC"/>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3901137" y="4693154"/>
            <a:ext cx="1388918" cy="546245"/>
            <a:chOff x="3920664" y="3923926"/>
            <a:chExt cx="1388918"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7" name="矩形 36">
              <a:extLst>
                <a:ext uri="{FF2B5EF4-FFF2-40B4-BE49-F238E27FC236}">
                  <a16:creationId xmlns:a16="http://schemas.microsoft.com/office/drawing/2014/main" id="{9EF978B5-93D0-579E-C36B-95BA9A478E8B}"/>
                </a:ext>
              </a:extLst>
            </p:cNvPr>
            <p:cNvSpPr/>
            <p:nvPr/>
          </p:nvSpPr>
          <p:spPr>
            <a:xfrm>
              <a:off x="4914582" y="3937000"/>
              <a:ext cx="395000" cy="242148"/>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38" name="矩形 37">
              <a:extLst>
                <a:ext uri="{FF2B5EF4-FFF2-40B4-BE49-F238E27FC236}">
                  <a16:creationId xmlns:a16="http://schemas.microsoft.com/office/drawing/2014/main" id="{02B37114-4A5F-688B-566E-E597378319AF}"/>
                </a:ext>
              </a:extLst>
            </p:cNvPr>
            <p:cNvSpPr/>
            <p:nvPr/>
          </p:nvSpPr>
          <p:spPr>
            <a:xfrm>
              <a:off x="4914582" y="4184623"/>
              <a:ext cx="395000" cy="24214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0" name="矩形 39">
            <a:extLst>
              <a:ext uri="{FF2B5EF4-FFF2-40B4-BE49-F238E27FC236}">
                <a16:creationId xmlns:a16="http://schemas.microsoft.com/office/drawing/2014/main" id="{05D61838-7D4D-36F2-AD3E-85E5444EBCBA}"/>
              </a:ext>
            </a:extLst>
          </p:cNvPr>
          <p:cNvSpPr/>
          <p:nvPr/>
        </p:nvSpPr>
        <p:spPr>
          <a:xfrm>
            <a:off x="5940152" y="3918403"/>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41" name="矩形 40">
            <a:extLst>
              <a:ext uri="{FF2B5EF4-FFF2-40B4-BE49-F238E27FC236}">
                <a16:creationId xmlns:a16="http://schemas.microsoft.com/office/drawing/2014/main" id="{BFFAE437-DEE0-F937-39EF-7AA96BC09234}"/>
              </a:ext>
            </a:extLst>
          </p:cNvPr>
          <p:cNvSpPr/>
          <p:nvPr/>
        </p:nvSpPr>
        <p:spPr>
          <a:xfrm>
            <a:off x="6335152" y="3918401"/>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378348" y="3918399"/>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5" name="矩形 44">
            <a:extLst>
              <a:ext uri="{FF2B5EF4-FFF2-40B4-BE49-F238E27FC236}">
                <a16:creationId xmlns:a16="http://schemas.microsoft.com/office/drawing/2014/main" id="{4670F007-5AAB-68B6-5C32-9B393585738A}"/>
              </a:ext>
            </a:extLst>
          </p:cNvPr>
          <p:cNvSpPr/>
          <p:nvPr/>
        </p:nvSpPr>
        <p:spPr>
          <a:xfrm>
            <a:off x="5937938" y="4510146"/>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32938" y="4510144"/>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376134" y="4510142"/>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8" name="矩形 47">
            <a:extLst>
              <a:ext uri="{FF2B5EF4-FFF2-40B4-BE49-F238E27FC236}">
                <a16:creationId xmlns:a16="http://schemas.microsoft.com/office/drawing/2014/main" id="{028E8CCF-BC0E-BE87-0627-41AC43B099EA}"/>
              </a:ext>
            </a:extLst>
          </p:cNvPr>
          <p:cNvSpPr/>
          <p:nvPr/>
        </p:nvSpPr>
        <p:spPr>
          <a:xfrm>
            <a:off x="5937938" y="5036411"/>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49" name="矩形 48">
            <a:extLst>
              <a:ext uri="{FF2B5EF4-FFF2-40B4-BE49-F238E27FC236}">
                <a16:creationId xmlns:a16="http://schemas.microsoft.com/office/drawing/2014/main" id="{5DA903A6-FA33-86BA-0213-72A291383E70}"/>
              </a:ext>
            </a:extLst>
          </p:cNvPr>
          <p:cNvSpPr/>
          <p:nvPr/>
        </p:nvSpPr>
        <p:spPr>
          <a:xfrm>
            <a:off x="6332938" y="5036409"/>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50" name="矩形 49">
            <a:extLst>
              <a:ext uri="{FF2B5EF4-FFF2-40B4-BE49-F238E27FC236}">
                <a16:creationId xmlns:a16="http://schemas.microsoft.com/office/drawing/2014/main" id="{DDE00668-46A6-E94D-AAFA-05DEDCE17B4C}"/>
              </a:ext>
            </a:extLst>
          </p:cNvPr>
          <p:cNvSpPr/>
          <p:nvPr/>
        </p:nvSpPr>
        <p:spPr>
          <a:xfrm>
            <a:off x="7376134" y="5036407"/>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cxnSp>
        <p:nvCxnSpPr>
          <p:cNvPr id="52" name="直线箭头连接符 51">
            <a:extLst>
              <a:ext uri="{FF2B5EF4-FFF2-40B4-BE49-F238E27FC236}">
                <a16:creationId xmlns:a16="http://schemas.microsoft.com/office/drawing/2014/main" id="{12CEF876-9238-156B-1FE7-BA8CF82016AB}"/>
              </a:ext>
            </a:extLst>
          </p:cNvPr>
          <p:cNvCxnSpPr>
            <a:cxnSpLocks/>
            <a:endCxn id="40" idx="1"/>
          </p:cNvCxnSpPr>
          <p:nvPr/>
        </p:nvCxnSpPr>
        <p:spPr>
          <a:xfrm flipV="1">
            <a:off x="5071885" y="4039477"/>
            <a:ext cx="868267" cy="277021"/>
          </a:xfrm>
          <a:prstGeom prst="straightConnector1">
            <a:avLst/>
          </a:prstGeom>
          <a:ln w="285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3FE90F26-7361-C93B-8659-F9F1634A9727}"/>
              </a:ext>
            </a:extLst>
          </p:cNvPr>
          <p:cNvCxnSpPr>
            <a:cxnSpLocks/>
          </p:cNvCxnSpPr>
          <p:nvPr/>
        </p:nvCxnSpPr>
        <p:spPr>
          <a:xfrm flipV="1">
            <a:off x="5191305" y="4631222"/>
            <a:ext cx="892863" cy="405185"/>
          </a:xfrm>
          <a:prstGeom prst="straightConnector1">
            <a:avLst/>
          </a:prstGeom>
          <a:ln w="285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62" name="直线箭头连接符 61">
            <a:extLst>
              <a:ext uri="{FF2B5EF4-FFF2-40B4-BE49-F238E27FC236}">
                <a16:creationId xmlns:a16="http://schemas.microsoft.com/office/drawing/2014/main" id="{155DD77D-E5CC-AC21-00B3-DB55337E3371}"/>
              </a:ext>
            </a:extLst>
          </p:cNvPr>
          <p:cNvCxnSpPr>
            <a:cxnSpLocks/>
            <a:endCxn id="48" idx="0"/>
          </p:cNvCxnSpPr>
          <p:nvPr/>
        </p:nvCxnSpPr>
        <p:spPr>
          <a:xfrm>
            <a:off x="6135438" y="4631216"/>
            <a:ext cx="0" cy="405195"/>
          </a:xfrm>
          <a:prstGeom prst="straightConnector1">
            <a:avLst/>
          </a:prstGeom>
          <a:ln w="28575">
            <a:solidFill>
              <a:schemeClr val="tx1"/>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A058CCC1-EED7-BB9A-0C27-812F15D24127}"/>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5" name="图片 4">
            <a:extLst>
              <a:ext uri="{FF2B5EF4-FFF2-40B4-BE49-F238E27FC236}">
                <a16:creationId xmlns:a16="http://schemas.microsoft.com/office/drawing/2014/main" id="{6186CB3E-0922-DED2-821E-90D8EA4EC8BD}"/>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9" name="文本框 8">
            <a:extLst>
              <a:ext uri="{FF2B5EF4-FFF2-40B4-BE49-F238E27FC236}">
                <a16:creationId xmlns:a16="http://schemas.microsoft.com/office/drawing/2014/main" id="{C7238762-2C48-4A39-FE47-AF022FC5DD46}"/>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0" name="文本框 9">
            <a:extLst>
              <a:ext uri="{FF2B5EF4-FFF2-40B4-BE49-F238E27FC236}">
                <a16:creationId xmlns:a16="http://schemas.microsoft.com/office/drawing/2014/main" id="{99382588-739F-9DE2-D0F4-A6139BAA3B7B}"/>
              </a:ext>
            </a:extLst>
          </p:cNvPr>
          <p:cNvSpPr txBox="1"/>
          <p:nvPr/>
        </p:nvSpPr>
        <p:spPr>
          <a:xfrm>
            <a:off x="3178144" y="842103"/>
            <a:ext cx="1933938" cy="369332"/>
          </a:xfrm>
          <a:prstGeom prst="rect">
            <a:avLst/>
          </a:prstGeom>
          <a:noFill/>
        </p:spPr>
        <p:txBody>
          <a:bodyPr wrap="square">
            <a:spAutoFit/>
          </a:bodyPr>
          <a:lstStyle/>
          <a:p>
            <a:pPr algn="ctr"/>
            <a:r>
              <a:rPr kumimoji="1" lang="en-US" altLang="zh-CN" b="1" dirty="0"/>
              <a:t>Hash function</a:t>
            </a:r>
          </a:p>
        </p:txBody>
      </p:sp>
      <p:cxnSp>
        <p:nvCxnSpPr>
          <p:cNvPr id="11" name="直线箭头连接符 10">
            <a:extLst>
              <a:ext uri="{FF2B5EF4-FFF2-40B4-BE49-F238E27FC236}">
                <a16:creationId xmlns:a16="http://schemas.microsoft.com/office/drawing/2014/main" id="{89550F9C-938B-9832-B20B-FEE23C23C497}"/>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E0A579A-6D7A-579C-6E37-59749D52D00F}"/>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C7D1352E-F2A0-5C83-F673-75995E0E9D88}"/>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DF19860-D3B0-3D87-5AD4-978F15DCB369}"/>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22" name="矩形 21">
            <a:extLst>
              <a:ext uri="{FF2B5EF4-FFF2-40B4-BE49-F238E27FC236}">
                <a16:creationId xmlns:a16="http://schemas.microsoft.com/office/drawing/2014/main" id="{C1034899-4E35-E5F6-816D-34C37992EDAA}"/>
              </a:ext>
            </a:extLst>
          </p:cNvPr>
          <p:cNvSpPr/>
          <p:nvPr/>
        </p:nvSpPr>
        <p:spPr>
          <a:xfrm>
            <a:off x="1962808" y="1879236"/>
            <a:ext cx="395000" cy="24214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cxnSp>
        <p:nvCxnSpPr>
          <p:cNvPr id="23" name="直线箭头连接符 22">
            <a:extLst>
              <a:ext uri="{FF2B5EF4-FFF2-40B4-BE49-F238E27FC236}">
                <a16:creationId xmlns:a16="http://schemas.microsoft.com/office/drawing/2014/main" id="{FD7A933E-C73B-8A39-436B-8EA4F301723E}"/>
              </a:ext>
            </a:extLst>
          </p:cNvPr>
          <p:cNvCxnSpPr>
            <a:cxnSpLocks/>
          </p:cNvCxnSpPr>
          <p:nvPr/>
        </p:nvCxnSpPr>
        <p:spPr>
          <a:xfrm>
            <a:off x="2647742" y="2016288"/>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C380861-32D5-DC6B-6C5B-9DAA17728437}"/>
              </a:ext>
            </a:extLst>
          </p:cNvPr>
          <p:cNvCxnSpPr>
            <a:cxnSpLocks/>
          </p:cNvCxnSpPr>
          <p:nvPr/>
        </p:nvCxnSpPr>
        <p:spPr>
          <a:xfrm flipV="1">
            <a:off x="3122709" y="2052843"/>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4F3E295-EA17-B2A0-91C6-ACA121B72D9D}"/>
              </a:ext>
            </a:extLst>
          </p:cNvPr>
          <p:cNvSpPr txBox="1"/>
          <p:nvPr/>
        </p:nvSpPr>
        <p:spPr>
          <a:xfrm>
            <a:off x="2189757" y="2368101"/>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(bucket)</a:t>
            </a:r>
          </a:p>
        </p:txBody>
      </p:sp>
      <p:sp>
        <p:nvSpPr>
          <p:cNvPr id="27" name="矩形 26">
            <a:extLst>
              <a:ext uri="{FF2B5EF4-FFF2-40B4-BE49-F238E27FC236}">
                <a16:creationId xmlns:a16="http://schemas.microsoft.com/office/drawing/2014/main" id="{F8E9F8A5-BAAF-D2DF-1FE2-818D88B7C5FE}"/>
              </a:ext>
            </a:extLst>
          </p:cNvPr>
          <p:cNvSpPr/>
          <p:nvPr/>
        </p:nvSpPr>
        <p:spPr>
          <a:xfrm>
            <a:off x="3476386" y="1907750"/>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28" name="矩形 27">
            <a:extLst>
              <a:ext uri="{FF2B5EF4-FFF2-40B4-BE49-F238E27FC236}">
                <a16:creationId xmlns:a16="http://schemas.microsoft.com/office/drawing/2014/main" id="{EE1C6B5B-0C05-3EA6-433F-24579E1832F8}"/>
              </a:ext>
            </a:extLst>
          </p:cNvPr>
          <p:cNvSpPr/>
          <p:nvPr/>
        </p:nvSpPr>
        <p:spPr>
          <a:xfrm>
            <a:off x="3871386" y="190774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cxnSp>
        <p:nvCxnSpPr>
          <p:cNvPr id="30" name="直线箭头连接符 29">
            <a:extLst>
              <a:ext uri="{FF2B5EF4-FFF2-40B4-BE49-F238E27FC236}">
                <a16:creationId xmlns:a16="http://schemas.microsoft.com/office/drawing/2014/main" id="{86D1D276-F082-2F0F-D50B-F6EA123BB4A3}"/>
              </a:ext>
            </a:extLst>
          </p:cNvPr>
          <p:cNvCxnSpPr>
            <a:cxnSpLocks/>
          </p:cNvCxnSpPr>
          <p:nvPr/>
        </p:nvCxnSpPr>
        <p:spPr>
          <a:xfrm>
            <a:off x="4957977" y="2008707"/>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6516DB6C-C78F-895A-4C05-44F541125FB7}"/>
              </a:ext>
            </a:extLst>
          </p:cNvPr>
          <p:cNvCxnSpPr>
            <a:cxnSpLocks/>
          </p:cNvCxnSpPr>
          <p:nvPr/>
        </p:nvCxnSpPr>
        <p:spPr>
          <a:xfrm flipV="1">
            <a:off x="5432944" y="2045262"/>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046386EB-12A7-6FCD-431C-7B0A0FCC142F}"/>
              </a:ext>
            </a:extLst>
          </p:cNvPr>
          <p:cNvSpPr txBox="1"/>
          <p:nvPr/>
        </p:nvSpPr>
        <p:spPr>
          <a:xfrm>
            <a:off x="4499992" y="2360520"/>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(bucket)</a:t>
            </a:r>
          </a:p>
        </p:txBody>
      </p:sp>
      <p:sp>
        <p:nvSpPr>
          <p:cNvPr id="53" name="矩形 52">
            <a:extLst>
              <a:ext uri="{FF2B5EF4-FFF2-40B4-BE49-F238E27FC236}">
                <a16:creationId xmlns:a16="http://schemas.microsoft.com/office/drawing/2014/main" id="{3C0E3FA8-8457-8E94-C5B1-F3FE0DEA7A0A}"/>
              </a:ext>
            </a:extLst>
          </p:cNvPr>
          <p:cNvSpPr/>
          <p:nvPr/>
        </p:nvSpPr>
        <p:spPr>
          <a:xfrm>
            <a:off x="5689168" y="1907750"/>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55" name="矩形 54">
            <a:extLst>
              <a:ext uri="{FF2B5EF4-FFF2-40B4-BE49-F238E27FC236}">
                <a16:creationId xmlns:a16="http://schemas.microsoft.com/office/drawing/2014/main" id="{596841EF-E8EA-65B0-14D9-9A049E977BF1}"/>
              </a:ext>
            </a:extLst>
          </p:cNvPr>
          <p:cNvSpPr/>
          <p:nvPr/>
        </p:nvSpPr>
        <p:spPr>
          <a:xfrm>
            <a:off x="6084168" y="190774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cxnSp>
        <p:nvCxnSpPr>
          <p:cNvPr id="56" name="直线箭头连接符 55">
            <a:extLst>
              <a:ext uri="{FF2B5EF4-FFF2-40B4-BE49-F238E27FC236}">
                <a16:creationId xmlns:a16="http://schemas.microsoft.com/office/drawing/2014/main" id="{B18015D3-C9D8-66AE-08C9-E0D1D4A03B13}"/>
              </a:ext>
            </a:extLst>
          </p:cNvPr>
          <p:cNvCxnSpPr>
            <a:cxnSpLocks/>
          </p:cNvCxnSpPr>
          <p:nvPr/>
        </p:nvCxnSpPr>
        <p:spPr>
          <a:xfrm>
            <a:off x="7248690" y="2015848"/>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440E72B0-38C3-4125-E483-7083A8663073}"/>
              </a:ext>
            </a:extLst>
          </p:cNvPr>
          <p:cNvCxnSpPr>
            <a:cxnSpLocks/>
          </p:cNvCxnSpPr>
          <p:nvPr/>
        </p:nvCxnSpPr>
        <p:spPr>
          <a:xfrm flipV="1">
            <a:off x="7723657" y="2052403"/>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0E659B7F-B97C-410B-7BD9-56D0FAC14593}"/>
              </a:ext>
            </a:extLst>
          </p:cNvPr>
          <p:cNvSpPr txBox="1"/>
          <p:nvPr/>
        </p:nvSpPr>
        <p:spPr>
          <a:xfrm>
            <a:off x="6790705" y="2367661"/>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(value)</a:t>
            </a:r>
          </a:p>
        </p:txBody>
      </p:sp>
      <p:sp>
        <p:nvSpPr>
          <p:cNvPr id="59" name="矩形 58">
            <a:extLst>
              <a:ext uri="{FF2B5EF4-FFF2-40B4-BE49-F238E27FC236}">
                <a16:creationId xmlns:a16="http://schemas.microsoft.com/office/drawing/2014/main" id="{27FFDBF3-6645-D2AC-E76F-4CCBAA626DCF}"/>
              </a:ext>
            </a:extLst>
          </p:cNvPr>
          <p:cNvSpPr/>
          <p:nvPr/>
        </p:nvSpPr>
        <p:spPr>
          <a:xfrm>
            <a:off x="7997040" y="1907748"/>
            <a:ext cx="936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Tree>
    <p:extLst>
      <p:ext uri="{BB962C8B-B14F-4D97-AF65-F5344CB8AC3E}">
        <p14:creationId xmlns:p14="http://schemas.microsoft.com/office/powerpoint/2010/main" val="774546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8754C-6D49-064C-B39B-184FAC979391}"/>
              </a:ext>
            </a:extLst>
          </p:cNvPr>
          <p:cNvSpPr>
            <a:spLocks noGrp="1"/>
          </p:cNvSpPr>
          <p:nvPr>
            <p:ph type="title"/>
          </p:nvPr>
        </p:nvSpPr>
        <p:spPr/>
        <p:txBody>
          <a:bodyPr/>
          <a:lstStyle/>
          <a:p>
            <a:r>
              <a:rPr kumimoji="1" lang="en-US" altLang="zh-CN" dirty="0"/>
              <a:t>Networking is a key component in distributed systems </a:t>
            </a:r>
            <a:endParaRPr kumimoji="1" lang="zh-CN" altLang="en-US" b="0" dirty="0"/>
          </a:p>
        </p:txBody>
      </p:sp>
      <p:grpSp>
        <p:nvGrpSpPr>
          <p:cNvPr id="31" name="组合 30">
            <a:extLst>
              <a:ext uri="{FF2B5EF4-FFF2-40B4-BE49-F238E27FC236}">
                <a16:creationId xmlns:a16="http://schemas.microsoft.com/office/drawing/2014/main" id="{5423F327-2DD2-FA46-9A5C-BBEC438FA290}"/>
              </a:ext>
            </a:extLst>
          </p:cNvPr>
          <p:cNvGrpSpPr/>
          <p:nvPr/>
        </p:nvGrpSpPr>
        <p:grpSpPr>
          <a:xfrm>
            <a:off x="5818303" y="4272758"/>
            <a:ext cx="3038209" cy="1240753"/>
            <a:chOff x="5004048" y="4297660"/>
            <a:chExt cx="3038209" cy="1240753"/>
          </a:xfrm>
        </p:grpSpPr>
        <p:grpSp>
          <p:nvGrpSpPr>
            <p:cNvPr id="12" name="组合 11">
              <a:extLst>
                <a:ext uri="{FF2B5EF4-FFF2-40B4-BE49-F238E27FC236}">
                  <a16:creationId xmlns:a16="http://schemas.microsoft.com/office/drawing/2014/main" id="{BD47C26A-2682-D644-A8F3-22B51129F77F}"/>
                </a:ext>
              </a:extLst>
            </p:cNvPr>
            <p:cNvGrpSpPr/>
            <p:nvPr/>
          </p:nvGrpSpPr>
          <p:grpSpPr>
            <a:xfrm>
              <a:off x="5004048" y="4297660"/>
              <a:ext cx="905319" cy="801616"/>
              <a:chOff x="5914584" y="4712265"/>
              <a:chExt cx="905319" cy="801616"/>
            </a:xfrm>
          </p:grpSpPr>
          <p:grpSp>
            <p:nvGrpSpPr>
              <p:cNvPr id="11" name="组合 10">
                <a:extLst>
                  <a:ext uri="{FF2B5EF4-FFF2-40B4-BE49-F238E27FC236}">
                    <a16:creationId xmlns:a16="http://schemas.microsoft.com/office/drawing/2014/main" id="{1C9ACDEE-184B-FB41-BFDE-1AEA1BFF4A14}"/>
                  </a:ext>
                </a:extLst>
              </p:cNvPr>
              <p:cNvGrpSpPr/>
              <p:nvPr/>
            </p:nvGrpSpPr>
            <p:grpSpPr>
              <a:xfrm>
                <a:off x="5914584" y="4712265"/>
                <a:ext cx="901209" cy="801616"/>
                <a:chOff x="5914584" y="4712265"/>
                <a:chExt cx="901209" cy="801616"/>
              </a:xfrm>
            </p:grpSpPr>
            <p:sp>
              <p:nvSpPr>
                <p:cNvPr id="6" name="矩形 5">
                  <a:extLst>
                    <a:ext uri="{FF2B5EF4-FFF2-40B4-BE49-F238E27FC236}">
                      <a16:creationId xmlns:a16="http://schemas.microsoft.com/office/drawing/2014/main" id="{91CA0E6D-03B6-9344-ABB3-0740EC8EA60A}"/>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5B45DDC4-A618-ED40-B089-5B3BED3F2E21}"/>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0" name="组合 9">
                <a:extLst>
                  <a:ext uri="{FF2B5EF4-FFF2-40B4-BE49-F238E27FC236}">
                    <a16:creationId xmlns:a16="http://schemas.microsoft.com/office/drawing/2014/main" id="{CCDC4E2E-5597-0A40-AB6D-EBE32629C798}"/>
                  </a:ext>
                </a:extLst>
              </p:cNvPr>
              <p:cNvGrpSpPr/>
              <p:nvPr/>
            </p:nvGrpSpPr>
            <p:grpSpPr>
              <a:xfrm>
                <a:off x="5914584" y="4989264"/>
                <a:ext cx="905319" cy="494965"/>
                <a:chOff x="4881156" y="4586631"/>
                <a:chExt cx="905319" cy="494965"/>
              </a:xfrm>
            </p:grpSpPr>
            <p:sp>
              <p:nvSpPr>
                <p:cNvPr id="7" name="一个圆顶角并剪去另一个顶角的矩形 6">
                  <a:extLst>
                    <a:ext uri="{FF2B5EF4-FFF2-40B4-BE49-F238E27FC236}">
                      <a16:creationId xmlns:a16="http://schemas.microsoft.com/office/drawing/2014/main" id="{989412F3-AEBD-444F-B936-10486FDC200C}"/>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84D9ADC0-48BD-1040-A20F-7EAE9C91BFAE}"/>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13" name="组合 12">
              <a:extLst>
                <a:ext uri="{FF2B5EF4-FFF2-40B4-BE49-F238E27FC236}">
                  <a16:creationId xmlns:a16="http://schemas.microsoft.com/office/drawing/2014/main" id="{34E2A74C-B1FB-3D4D-9031-321F4104551F}"/>
                </a:ext>
              </a:extLst>
            </p:cNvPr>
            <p:cNvGrpSpPr/>
            <p:nvPr/>
          </p:nvGrpSpPr>
          <p:grpSpPr>
            <a:xfrm>
              <a:off x="5835606" y="4297660"/>
              <a:ext cx="905319" cy="801616"/>
              <a:chOff x="5914584" y="4712265"/>
              <a:chExt cx="905319" cy="801616"/>
            </a:xfrm>
          </p:grpSpPr>
          <p:grpSp>
            <p:nvGrpSpPr>
              <p:cNvPr id="14" name="组合 13">
                <a:extLst>
                  <a:ext uri="{FF2B5EF4-FFF2-40B4-BE49-F238E27FC236}">
                    <a16:creationId xmlns:a16="http://schemas.microsoft.com/office/drawing/2014/main" id="{1A242605-15F2-4749-A385-E0A351BD5BC3}"/>
                  </a:ext>
                </a:extLst>
              </p:cNvPr>
              <p:cNvGrpSpPr/>
              <p:nvPr/>
            </p:nvGrpSpPr>
            <p:grpSpPr>
              <a:xfrm>
                <a:off x="5914584" y="4712265"/>
                <a:ext cx="901209" cy="801616"/>
                <a:chOff x="5914584" y="4712265"/>
                <a:chExt cx="901209" cy="801616"/>
              </a:xfrm>
            </p:grpSpPr>
            <p:sp>
              <p:nvSpPr>
                <p:cNvPr id="18" name="矩形 17">
                  <a:extLst>
                    <a:ext uri="{FF2B5EF4-FFF2-40B4-BE49-F238E27FC236}">
                      <a16:creationId xmlns:a16="http://schemas.microsoft.com/office/drawing/2014/main" id="{A7901C6F-3B85-C14F-B16B-C3FDC294A939}"/>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矩形 18">
                  <a:extLst>
                    <a:ext uri="{FF2B5EF4-FFF2-40B4-BE49-F238E27FC236}">
                      <a16:creationId xmlns:a16="http://schemas.microsoft.com/office/drawing/2014/main" id="{65785C67-74DC-A843-9940-64299D2305A5}"/>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15" name="组合 14">
                <a:extLst>
                  <a:ext uri="{FF2B5EF4-FFF2-40B4-BE49-F238E27FC236}">
                    <a16:creationId xmlns:a16="http://schemas.microsoft.com/office/drawing/2014/main" id="{AC0754F9-44CB-7C40-86EB-36552037A5FC}"/>
                  </a:ext>
                </a:extLst>
              </p:cNvPr>
              <p:cNvGrpSpPr/>
              <p:nvPr/>
            </p:nvGrpSpPr>
            <p:grpSpPr>
              <a:xfrm>
                <a:off x="5914584" y="4989264"/>
                <a:ext cx="905319" cy="494965"/>
                <a:chOff x="4881156" y="4586631"/>
                <a:chExt cx="905319" cy="494965"/>
              </a:xfrm>
            </p:grpSpPr>
            <p:sp>
              <p:nvSpPr>
                <p:cNvPr id="16" name="一个圆顶角并剪去另一个顶角的矩形 15">
                  <a:extLst>
                    <a:ext uri="{FF2B5EF4-FFF2-40B4-BE49-F238E27FC236}">
                      <a16:creationId xmlns:a16="http://schemas.microsoft.com/office/drawing/2014/main" id="{3E117309-25AE-0F4D-819E-16CB5A9B9930}"/>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C26124FB-877F-C84B-8C3B-CEA6BE7A4594}"/>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grpSp>
          <p:nvGrpSpPr>
            <p:cNvPr id="20" name="组合 19">
              <a:extLst>
                <a:ext uri="{FF2B5EF4-FFF2-40B4-BE49-F238E27FC236}">
                  <a16:creationId xmlns:a16="http://schemas.microsoft.com/office/drawing/2014/main" id="{4D019E42-DE43-9E4F-BE41-E461F630B312}"/>
                </a:ext>
              </a:extLst>
            </p:cNvPr>
            <p:cNvGrpSpPr/>
            <p:nvPr/>
          </p:nvGrpSpPr>
          <p:grpSpPr>
            <a:xfrm>
              <a:off x="7136938" y="4297660"/>
              <a:ext cx="905319" cy="801616"/>
              <a:chOff x="5914584" y="4712265"/>
              <a:chExt cx="905319" cy="801616"/>
            </a:xfrm>
          </p:grpSpPr>
          <p:grpSp>
            <p:nvGrpSpPr>
              <p:cNvPr id="21" name="组合 20">
                <a:extLst>
                  <a:ext uri="{FF2B5EF4-FFF2-40B4-BE49-F238E27FC236}">
                    <a16:creationId xmlns:a16="http://schemas.microsoft.com/office/drawing/2014/main" id="{15B81DAD-D9AB-114D-97D9-CAFCC43EAB07}"/>
                  </a:ext>
                </a:extLst>
              </p:cNvPr>
              <p:cNvGrpSpPr/>
              <p:nvPr/>
            </p:nvGrpSpPr>
            <p:grpSpPr>
              <a:xfrm>
                <a:off x="5914584" y="4712265"/>
                <a:ext cx="901209" cy="801616"/>
                <a:chOff x="5914584" y="4712265"/>
                <a:chExt cx="901209" cy="801616"/>
              </a:xfrm>
            </p:grpSpPr>
            <p:sp>
              <p:nvSpPr>
                <p:cNvPr id="25" name="矩形 24">
                  <a:extLst>
                    <a:ext uri="{FF2B5EF4-FFF2-40B4-BE49-F238E27FC236}">
                      <a16:creationId xmlns:a16="http://schemas.microsoft.com/office/drawing/2014/main" id="{35DE99A5-0432-AD41-A57D-48F2E7B450E1}"/>
                    </a:ext>
                  </a:extLst>
                </p:cNvPr>
                <p:cNvSpPr/>
                <p:nvPr/>
              </p:nvSpPr>
              <p:spPr>
                <a:xfrm>
                  <a:off x="6060281" y="4888681"/>
                  <a:ext cx="609817" cy="62520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矩形 25">
                  <a:extLst>
                    <a:ext uri="{FF2B5EF4-FFF2-40B4-BE49-F238E27FC236}">
                      <a16:creationId xmlns:a16="http://schemas.microsoft.com/office/drawing/2014/main" id="{2D40B61A-FBAD-294B-B9FA-7FFA36275BC2}"/>
                    </a:ext>
                  </a:extLst>
                </p:cNvPr>
                <p:cNvSpPr/>
                <p:nvPr/>
              </p:nvSpPr>
              <p:spPr>
                <a:xfrm>
                  <a:off x="5914584" y="4712265"/>
                  <a:ext cx="901209" cy="276999"/>
                </a:xfrm>
                <a:prstGeom prst="rect">
                  <a:avLst/>
                </a:prstGeom>
                <a:solidFill>
                  <a:schemeClr val="bg1"/>
                </a:solidFill>
              </p:spPr>
              <p:txBody>
                <a:bodyPr wrap="none">
                  <a:spAutoFit/>
                </a:bodyPr>
                <a:lstStyle/>
                <a:p>
                  <a:r>
                    <a:rPr kumimoji="1" lang="en-US" altLang="zh-CN" sz="1200" dirty="0">
                      <a:solidFill>
                        <a:srgbClr val="000000"/>
                      </a:solidFill>
                    </a:rPr>
                    <a:t>File server</a:t>
                  </a:r>
                  <a:endParaRPr lang="zh-CN" altLang="en-US" sz="1200" dirty="0"/>
                </a:p>
              </p:txBody>
            </p:sp>
          </p:grpSp>
          <p:grpSp>
            <p:nvGrpSpPr>
              <p:cNvPr id="22" name="组合 21">
                <a:extLst>
                  <a:ext uri="{FF2B5EF4-FFF2-40B4-BE49-F238E27FC236}">
                    <a16:creationId xmlns:a16="http://schemas.microsoft.com/office/drawing/2014/main" id="{B448FAA9-6953-FA46-9DA4-8FCD7826D0B2}"/>
                  </a:ext>
                </a:extLst>
              </p:cNvPr>
              <p:cNvGrpSpPr/>
              <p:nvPr/>
            </p:nvGrpSpPr>
            <p:grpSpPr>
              <a:xfrm>
                <a:off x="5914584" y="4989264"/>
                <a:ext cx="905319" cy="494965"/>
                <a:chOff x="4881156" y="4586631"/>
                <a:chExt cx="905319" cy="494965"/>
              </a:xfrm>
            </p:grpSpPr>
            <p:sp>
              <p:nvSpPr>
                <p:cNvPr id="23" name="一个圆顶角并剪去另一个顶角的矩形 22">
                  <a:extLst>
                    <a:ext uri="{FF2B5EF4-FFF2-40B4-BE49-F238E27FC236}">
                      <a16:creationId xmlns:a16="http://schemas.microsoft.com/office/drawing/2014/main" id="{93AC2A10-5F49-A343-A93D-44664AFDAB3F}"/>
                    </a:ext>
                  </a:extLst>
                </p:cNvPr>
                <p:cNvSpPr/>
                <p:nvPr/>
              </p:nvSpPr>
              <p:spPr>
                <a:xfrm>
                  <a:off x="5087522" y="4586631"/>
                  <a:ext cx="492589" cy="461665"/>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a:extLst>
                    <a:ext uri="{FF2B5EF4-FFF2-40B4-BE49-F238E27FC236}">
                      <a16:creationId xmlns:a16="http://schemas.microsoft.com/office/drawing/2014/main" id="{598E71FE-609E-EC47-A067-0057A5232E4C}"/>
                    </a:ext>
                  </a:extLst>
                </p:cNvPr>
                <p:cNvSpPr/>
                <p:nvPr/>
              </p:nvSpPr>
              <p:spPr>
                <a:xfrm>
                  <a:off x="4881156" y="4619931"/>
                  <a:ext cx="905319" cy="461665"/>
                </a:xfrm>
                <a:prstGeom prst="rect">
                  <a:avLst/>
                </a:prstGeom>
                <a:noFill/>
              </p:spPr>
              <p:txBody>
                <a:bodyPr wrap="square">
                  <a:spAutoFit/>
                </a:bodyPr>
                <a:lstStyle/>
                <a:p>
                  <a:pPr algn="ctr"/>
                  <a:r>
                    <a:rPr kumimoji="1" lang="en-US" altLang="zh-CN" sz="1200" b="1" dirty="0"/>
                    <a:t>File:</a:t>
                  </a:r>
                </a:p>
                <a:p>
                  <a:pPr algn="ctr"/>
                  <a:r>
                    <a:rPr kumimoji="1" lang="en-US" altLang="zh-CN" sz="1200" dirty="0"/>
                    <a:t>image</a:t>
                  </a:r>
                  <a:endParaRPr kumimoji="1" lang="zh-CN" altLang="en-US" sz="1200" dirty="0"/>
                </a:p>
              </p:txBody>
            </p:sp>
          </p:grpSp>
        </p:grpSp>
        <p:sp>
          <p:nvSpPr>
            <p:cNvPr id="27" name="矩形 26">
              <a:extLst>
                <a:ext uri="{FF2B5EF4-FFF2-40B4-BE49-F238E27FC236}">
                  <a16:creationId xmlns:a16="http://schemas.microsoft.com/office/drawing/2014/main" id="{DB10FC9C-A107-4149-8685-83B15C2B96BE}"/>
                </a:ext>
              </a:extLst>
            </p:cNvPr>
            <p:cNvSpPr/>
            <p:nvPr/>
          </p:nvSpPr>
          <p:spPr>
            <a:xfrm>
              <a:off x="6680258" y="454699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29" name="直线连接符 28">
              <a:extLst>
                <a:ext uri="{FF2B5EF4-FFF2-40B4-BE49-F238E27FC236}">
                  <a16:creationId xmlns:a16="http://schemas.microsoft.com/office/drawing/2014/main" id="{F4354987-ADF9-A14C-AB5D-ABFDD18A1C5F}"/>
                </a:ext>
              </a:extLst>
            </p:cNvPr>
            <p:cNvCxnSpPr/>
            <p:nvPr/>
          </p:nvCxnSpPr>
          <p:spPr>
            <a:xfrm>
              <a:off x="5090360" y="5161756"/>
              <a:ext cx="288840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2A90C5C2-5D9A-8D40-B8DD-CE12FA270E5E}"/>
                </a:ext>
              </a:extLst>
            </p:cNvPr>
            <p:cNvSpPr/>
            <p:nvPr/>
          </p:nvSpPr>
          <p:spPr>
            <a:xfrm>
              <a:off x="5495307" y="5199859"/>
              <a:ext cx="2191626" cy="338554"/>
            </a:xfrm>
            <a:prstGeom prst="rect">
              <a:avLst/>
            </a:prstGeom>
            <a:noFill/>
          </p:spPr>
          <p:txBody>
            <a:bodyPr wrap="none">
              <a:spAutoFit/>
            </a:bodyPr>
            <a:lstStyle/>
            <a:p>
              <a:r>
                <a:rPr kumimoji="1" lang="en-US" altLang="zh-CN" sz="1600" dirty="0">
                  <a:solidFill>
                    <a:srgbClr val="000000"/>
                  </a:solidFill>
                </a:rPr>
                <a:t>Distributed file system</a:t>
              </a:r>
              <a:endParaRPr lang="zh-CN" altLang="en-US" sz="1600" dirty="0"/>
            </a:p>
          </p:txBody>
        </p:sp>
      </p:grpSp>
      <p:grpSp>
        <p:nvGrpSpPr>
          <p:cNvPr id="49" name="组合 48">
            <a:extLst>
              <a:ext uri="{FF2B5EF4-FFF2-40B4-BE49-F238E27FC236}">
                <a16:creationId xmlns:a16="http://schemas.microsoft.com/office/drawing/2014/main" id="{64263A85-E40D-9D43-819A-CB01CE1D5607}"/>
              </a:ext>
            </a:extLst>
          </p:cNvPr>
          <p:cNvGrpSpPr/>
          <p:nvPr/>
        </p:nvGrpSpPr>
        <p:grpSpPr>
          <a:xfrm>
            <a:off x="5758122" y="2568458"/>
            <a:ext cx="3098390" cy="1384372"/>
            <a:chOff x="5645427" y="2766408"/>
            <a:chExt cx="3098390" cy="1384372"/>
          </a:xfrm>
        </p:grpSpPr>
        <p:grpSp>
          <p:nvGrpSpPr>
            <p:cNvPr id="33" name="组合 32">
              <a:extLst>
                <a:ext uri="{FF2B5EF4-FFF2-40B4-BE49-F238E27FC236}">
                  <a16:creationId xmlns:a16="http://schemas.microsoft.com/office/drawing/2014/main" id="{FB96783A-F43B-E541-8D1C-B7188074E461}"/>
                </a:ext>
              </a:extLst>
            </p:cNvPr>
            <p:cNvGrpSpPr/>
            <p:nvPr/>
          </p:nvGrpSpPr>
          <p:grpSpPr>
            <a:xfrm>
              <a:off x="5645427" y="2766408"/>
              <a:ext cx="1309974" cy="899967"/>
              <a:chOff x="6831174" y="4263832"/>
              <a:chExt cx="1309974" cy="899967"/>
            </a:xfrm>
          </p:grpSpPr>
          <p:sp>
            <p:nvSpPr>
              <p:cNvPr id="34" name="矩形 33">
                <a:extLst>
                  <a:ext uri="{FF2B5EF4-FFF2-40B4-BE49-F238E27FC236}">
                    <a16:creationId xmlns:a16="http://schemas.microsoft.com/office/drawing/2014/main" id="{F4C4882F-F695-0641-A35A-899F1DA963D8}"/>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 name="矩形 34">
                <a:extLst>
                  <a:ext uri="{FF2B5EF4-FFF2-40B4-BE49-F238E27FC236}">
                    <a16:creationId xmlns:a16="http://schemas.microsoft.com/office/drawing/2014/main" id="{E7FBA828-708B-6141-A6E9-9819E16F5F8F}"/>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36" name="组合 35">
                <a:extLst>
                  <a:ext uri="{FF2B5EF4-FFF2-40B4-BE49-F238E27FC236}">
                    <a16:creationId xmlns:a16="http://schemas.microsoft.com/office/drawing/2014/main" id="{579059C0-7ABD-6345-851B-51E6A7A27EE0}"/>
                  </a:ext>
                </a:extLst>
              </p:cNvPr>
              <p:cNvGrpSpPr/>
              <p:nvPr/>
            </p:nvGrpSpPr>
            <p:grpSpPr>
              <a:xfrm>
                <a:off x="6951983" y="4538944"/>
                <a:ext cx="1080001" cy="584154"/>
                <a:chOff x="6642225" y="3964214"/>
                <a:chExt cx="816191" cy="584154"/>
              </a:xfrm>
            </p:grpSpPr>
            <p:sp>
              <p:nvSpPr>
                <p:cNvPr id="37" name="磁盘 36">
                  <a:extLst>
                    <a:ext uri="{FF2B5EF4-FFF2-40B4-BE49-F238E27FC236}">
                      <a16:creationId xmlns:a16="http://schemas.microsoft.com/office/drawing/2014/main" id="{D0FC551E-6A07-504F-BB0B-8B7650BF685C}"/>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8" name="矩形 37">
                  <a:extLst>
                    <a:ext uri="{FF2B5EF4-FFF2-40B4-BE49-F238E27FC236}">
                      <a16:creationId xmlns:a16="http://schemas.microsoft.com/office/drawing/2014/main" id="{383D9A28-8199-4A49-9A2F-8B6220A3E364}"/>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grpSp>
          <p:nvGrpSpPr>
            <p:cNvPr id="39" name="组合 38">
              <a:extLst>
                <a:ext uri="{FF2B5EF4-FFF2-40B4-BE49-F238E27FC236}">
                  <a16:creationId xmlns:a16="http://schemas.microsoft.com/office/drawing/2014/main" id="{5A823212-6BEA-714C-B9A3-0E037ECB2397}"/>
                </a:ext>
              </a:extLst>
            </p:cNvPr>
            <p:cNvGrpSpPr/>
            <p:nvPr/>
          </p:nvGrpSpPr>
          <p:grpSpPr>
            <a:xfrm>
              <a:off x="7433843" y="2770148"/>
              <a:ext cx="1309974" cy="899967"/>
              <a:chOff x="6831174" y="4263832"/>
              <a:chExt cx="1309974" cy="899967"/>
            </a:xfrm>
          </p:grpSpPr>
          <p:sp>
            <p:nvSpPr>
              <p:cNvPr id="40" name="矩形 39">
                <a:extLst>
                  <a:ext uri="{FF2B5EF4-FFF2-40B4-BE49-F238E27FC236}">
                    <a16:creationId xmlns:a16="http://schemas.microsoft.com/office/drawing/2014/main" id="{F9AE2074-5953-3B45-8AD8-761CD5412EB6}"/>
                  </a:ext>
                </a:extLst>
              </p:cNvPr>
              <p:cNvSpPr/>
              <p:nvPr/>
            </p:nvSpPr>
            <p:spPr>
              <a:xfrm>
                <a:off x="6848261" y="4495975"/>
                <a:ext cx="1212919" cy="667824"/>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矩形 40">
                <a:extLst>
                  <a:ext uri="{FF2B5EF4-FFF2-40B4-BE49-F238E27FC236}">
                    <a16:creationId xmlns:a16="http://schemas.microsoft.com/office/drawing/2014/main" id="{F9BEDE84-5B54-3743-A6A2-DF823D2A7807}"/>
                  </a:ext>
                </a:extLst>
              </p:cNvPr>
              <p:cNvSpPr/>
              <p:nvPr/>
            </p:nvSpPr>
            <p:spPr>
              <a:xfrm>
                <a:off x="6831174" y="4263832"/>
                <a:ext cx="1309974" cy="276999"/>
              </a:xfrm>
              <a:prstGeom prst="rect">
                <a:avLst/>
              </a:prstGeom>
              <a:solidFill>
                <a:schemeClr val="bg1"/>
              </a:solidFill>
            </p:spPr>
            <p:txBody>
              <a:bodyPr wrap="none">
                <a:spAutoFit/>
              </a:bodyPr>
              <a:lstStyle/>
              <a:p>
                <a:r>
                  <a:rPr kumimoji="1" lang="en-US" altLang="zh-CN" sz="1200" dirty="0">
                    <a:solidFill>
                      <a:srgbClr val="000000"/>
                    </a:solidFill>
                  </a:rPr>
                  <a:t>Database server</a:t>
                </a:r>
                <a:endParaRPr lang="zh-CN" altLang="en-US" sz="1200" dirty="0"/>
              </a:p>
            </p:txBody>
          </p:sp>
          <p:grpSp>
            <p:nvGrpSpPr>
              <p:cNvPr id="42" name="组合 41">
                <a:extLst>
                  <a:ext uri="{FF2B5EF4-FFF2-40B4-BE49-F238E27FC236}">
                    <a16:creationId xmlns:a16="http://schemas.microsoft.com/office/drawing/2014/main" id="{48986BE2-02B3-BE48-8674-6C0707E2A578}"/>
                  </a:ext>
                </a:extLst>
              </p:cNvPr>
              <p:cNvGrpSpPr/>
              <p:nvPr/>
            </p:nvGrpSpPr>
            <p:grpSpPr>
              <a:xfrm>
                <a:off x="6951983" y="4538944"/>
                <a:ext cx="1080001" cy="584154"/>
                <a:chOff x="6642225" y="3964214"/>
                <a:chExt cx="816191" cy="584154"/>
              </a:xfrm>
            </p:grpSpPr>
            <p:sp>
              <p:nvSpPr>
                <p:cNvPr id="43" name="磁盘 42">
                  <a:extLst>
                    <a:ext uri="{FF2B5EF4-FFF2-40B4-BE49-F238E27FC236}">
                      <a16:creationId xmlns:a16="http://schemas.microsoft.com/office/drawing/2014/main" id="{1A3F4415-0BAE-BC4C-AC53-0BCD9404384E}"/>
                    </a:ext>
                  </a:extLst>
                </p:cNvPr>
                <p:cNvSpPr/>
                <p:nvPr/>
              </p:nvSpPr>
              <p:spPr>
                <a:xfrm>
                  <a:off x="6642225" y="3964214"/>
                  <a:ext cx="816191" cy="584154"/>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44" name="矩形 43">
                  <a:extLst>
                    <a:ext uri="{FF2B5EF4-FFF2-40B4-BE49-F238E27FC236}">
                      <a16:creationId xmlns:a16="http://schemas.microsoft.com/office/drawing/2014/main" id="{26D4C45F-64C3-A149-A2A3-AD81A5B5D96E}"/>
                    </a:ext>
                  </a:extLst>
                </p:cNvPr>
                <p:cNvSpPr/>
                <p:nvPr/>
              </p:nvSpPr>
              <p:spPr>
                <a:xfrm>
                  <a:off x="6679366" y="4033238"/>
                  <a:ext cx="733109" cy="461665"/>
                </a:xfrm>
                <a:prstGeom prst="rect">
                  <a:avLst/>
                </a:prstGeom>
                <a:solidFill>
                  <a:schemeClr val="bg1"/>
                </a:solidFill>
              </p:spPr>
              <p:txBody>
                <a:bodyPr wrap="square">
                  <a:spAutoFit/>
                </a:bodyPr>
                <a:lstStyle/>
                <a:p>
                  <a:pPr algn="ctr"/>
                  <a:r>
                    <a:rPr kumimoji="1" lang="en-US" altLang="zh-CN" sz="1200" b="1" dirty="0"/>
                    <a:t>Database</a:t>
                  </a:r>
                </a:p>
                <a:p>
                  <a:pPr algn="ctr"/>
                  <a:r>
                    <a:rPr kumimoji="1" lang="en-US" altLang="zh-CN" sz="1200" dirty="0"/>
                    <a:t>user, price</a:t>
                  </a:r>
                  <a:endParaRPr kumimoji="1" lang="zh-CN" altLang="en-US" sz="1200" dirty="0"/>
                </a:p>
              </p:txBody>
            </p:sp>
          </p:grpSp>
        </p:grpSp>
        <p:cxnSp>
          <p:nvCxnSpPr>
            <p:cNvPr id="45" name="直线连接符 44">
              <a:extLst>
                <a:ext uri="{FF2B5EF4-FFF2-40B4-BE49-F238E27FC236}">
                  <a16:creationId xmlns:a16="http://schemas.microsoft.com/office/drawing/2014/main" id="{E039F92C-D0B3-754A-8599-7F6D39381DF4}"/>
                </a:ext>
              </a:extLst>
            </p:cNvPr>
            <p:cNvCxnSpPr>
              <a:cxnSpLocks/>
            </p:cNvCxnSpPr>
            <p:nvPr/>
          </p:nvCxnSpPr>
          <p:spPr>
            <a:xfrm>
              <a:off x="5645427" y="3793604"/>
              <a:ext cx="308130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矩形 46">
              <a:extLst>
                <a:ext uri="{FF2B5EF4-FFF2-40B4-BE49-F238E27FC236}">
                  <a16:creationId xmlns:a16="http://schemas.microsoft.com/office/drawing/2014/main" id="{DF57DD0F-F35E-2243-9CE6-A038FB0AC209}"/>
                </a:ext>
              </a:extLst>
            </p:cNvPr>
            <p:cNvSpPr/>
            <p:nvPr/>
          </p:nvSpPr>
          <p:spPr>
            <a:xfrm>
              <a:off x="6897697" y="3066734"/>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sp>
          <p:nvSpPr>
            <p:cNvPr id="48" name="矩形 47">
              <a:extLst>
                <a:ext uri="{FF2B5EF4-FFF2-40B4-BE49-F238E27FC236}">
                  <a16:creationId xmlns:a16="http://schemas.microsoft.com/office/drawing/2014/main" id="{84933A48-1FAB-664C-B70F-33CE44129D2C}"/>
                </a:ext>
              </a:extLst>
            </p:cNvPr>
            <p:cNvSpPr/>
            <p:nvPr/>
          </p:nvSpPr>
          <p:spPr>
            <a:xfrm>
              <a:off x="6151448" y="3812226"/>
              <a:ext cx="2064989" cy="338554"/>
            </a:xfrm>
            <a:prstGeom prst="rect">
              <a:avLst/>
            </a:prstGeom>
            <a:noFill/>
          </p:spPr>
          <p:txBody>
            <a:bodyPr wrap="none">
              <a:spAutoFit/>
            </a:bodyPr>
            <a:lstStyle/>
            <a:p>
              <a:r>
                <a:rPr kumimoji="1" lang="en-US" altLang="zh-CN" sz="1600" dirty="0">
                  <a:solidFill>
                    <a:srgbClr val="000000"/>
                  </a:solidFill>
                </a:rPr>
                <a:t>Distributed database</a:t>
              </a:r>
              <a:endParaRPr lang="zh-CN" altLang="en-US" sz="1600" dirty="0"/>
            </a:p>
          </p:txBody>
        </p:sp>
      </p:grpSp>
      <p:grpSp>
        <p:nvGrpSpPr>
          <p:cNvPr id="67" name="组合 66">
            <a:extLst>
              <a:ext uri="{FF2B5EF4-FFF2-40B4-BE49-F238E27FC236}">
                <a16:creationId xmlns:a16="http://schemas.microsoft.com/office/drawing/2014/main" id="{655A47CD-C52C-7344-A0F0-C43B60EE8C51}"/>
              </a:ext>
            </a:extLst>
          </p:cNvPr>
          <p:cNvGrpSpPr/>
          <p:nvPr/>
        </p:nvGrpSpPr>
        <p:grpSpPr>
          <a:xfrm>
            <a:off x="5383207" y="1199766"/>
            <a:ext cx="3704912" cy="1076455"/>
            <a:chOff x="5248883" y="1420516"/>
            <a:chExt cx="3704912" cy="1076455"/>
          </a:xfrm>
        </p:grpSpPr>
        <p:grpSp>
          <p:nvGrpSpPr>
            <p:cNvPr id="63" name="组合 62">
              <a:extLst>
                <a:ext uri="{FF2B5EF4-FFF2-40B4-BE49-F238E27FC236}">
                  <a16:creationId xmlns:a16="http://schemas.microsoft.com/office/drawing/2014/main" id="{0049526E-9C02-8847-9DCE-75B4DA1A35B8}"/>
                </a:ext>
              </a:extLst>
            </p:cNvPr>
            <p:cNvGrpSpPr/>
            <p:nvPr/>
          </p:nvGrpSpPr>
          <p:grpSpPr>
            <a:xfrm>
              <a:off x="5248883" y="1420516"/>
              <a:ext cx="3704912" cy="608773"/>
              <a:chOff x="5248883" y="1420516"/>
              <a:chExt cx="3704912" cy="608773"/>
            </a:xfrm>
          </p:grpSpPr>
          <p:grpSp>
            <p:nvGrpSpPr>
              <p:cNvPr id="50" name="组合 49">
                <a:extLst>
                  <a:ext uri="{FF2B5EF4-FFF2-40B4-BE49-F238E27FC236}">
                    <a16:creationId xmlns:a16="http://schemas.microsoft.com/office/drawing/2014/main" id="{A6290FE6-7B28-B041-9700-797D1A665E30}"/>
                  </a:ext>
                </a:extLst>
              </p:cNvPr>
              <p:cNvGrpSpPr/>
              <p:nvPr/>
            </p:nvGrpSpPr>
            <p:grpSpPr>
              <a:xfrm>
                <a:off x="5248883" y="1424862"/>
                <a:ext cx="1215397" cy="604427"/>
                <a:chOff x="4705349" y="3308267"/>
                <a:chExt cx="1215397" cy="604427"/>
              </a:xfrm>
            </p:grpSpPr>
            <p:sp>
              <p:nvSpPr>
                <p:cNvPr id="51" name="梯形 50">
                  <a:extLst>
                    <a:ext uri="{FF2B5EF4-FFF2-40B4-BE49-F238E27FC236}">
                      <a16:creationId xmlns:a16="http://schemas.microsoft.com/office/drawing/2014/main" id="{633EA070-08CE-304E-957A-19FE29FDC7D7}"/>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FEB742FE-0674-4240-95B8-E898D1C70E2D}"/>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3" name="矩形 52">
                  <a:extLst>
                    <a:ext uri="{FF2B5EF4-FFF2-40B4-BE49-F238E27FC236}">
                      <a16:creationId xmlns:a16="http://schemas.microsoft.com/office/drawing/2014/main" id="{E262782E-9207-F04A-A5EC-307E2C4E191B}"/>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4" name="组合 53">
                <a:extLst>
                  <a:ext uri="{FF2B5EF4-FFF2-40B4-BE49-F238E27FC236}">
                    <a16:creationId xmlns:a16="http://schemas.microsoft.com/office/drawing/2014/main" id="{5563B8AC-DE7B-7D4B-8357-A076C2B4CFE5}"/>
                  </a:ext>
                </a:extLst>
              </p:cNvPr>
              <p:cNvGrpSpPr/>
              <p:nvPr/>
            </p:nvGrpSpPr>
            <p:grpSpPr>
              <a:xfrm>
                <a:off x="6350866" y="1424862"/>
                <a:ext cx="1215397" cy="604427"/>
                <a:chOff x="4705349" y="3308267"/>
                <a:chExt cx="1215397" cy="604427"/>
              </a:xfrm>
            </p:grpSpPr>
            <p:sp>
              <p:nvSpPr>
                <p:cNvPr id="55" name="梯形 54">
                  <a:extLst>
                    <a:ext uri="{FF2B5EF4-FFF2-40B4-BE49-F238E27FC236}">
                      <a16:creationId xmlns:a16="http://schemas.microsoft.com/office/drawing/2014/main" id="{BFA1B711-F7B1-D74B-8EC7-258D6A5D843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矩形 55">
                  <a:extLst>
                    <a:ext uri="{FF2B5EF4-FFF2-40B4-BE49-F238E27FC236}">
                      <a16:creationId xmlns:a16="http://schemas.microsoft.com/office/drawing/2014/main" id="{96373344-E07C-9B4D-B0EA-FF19D8963E36}"/>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57" name="矩形 56">
                  <a:extLst>
                    <a:ext uri="{FF2B5EF4-FFF2-40B4-BE49-F238E27FC236}">
                      <a16:creationId xmlns:a16="http://schemas.microsoft.com/office/drawing/2014/main" id="{3E597C7E-5C7C-8D44-B974-9E19AC44006C}"/>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grpSp>
            <p:nvGrpSpPr>
              <p:cNvPr id="58" name="组合 57">
                <a:extLst>
                  <a:ext uri="{FF2B5EF4-FFF2-40B4-BE49-F238E27FC236}">
                    <a16:creationId xmlns:a16="http://schemas.microsoft.com/office/drawing/2014/main" id="{6B0BC6C6-FF3B-E24B-A903-48343EB9449E}"/>
                  </a:ext>
                </a:extLst>
              </p:cNvPr>
              <p:cNvGrpSpPr/>
              <p:nvPr/>
            </p:nvGrpSpPr>
            <p:grpSpPr>
              <a:xfrm>
                <a:off x="7738398" y="1420516"/>
                <a:ext cx="1215397" cy="604427"/>
                <a:chOff x="4705349" y="3308267"/>
                <a:chExt cx="1215397" cy="604427"/>
              </a:xfrm>
            </p:grpSpPr>
            <p:sp>
              <p:nvSpPr>
                <p:cNvPr id="59" name="梯形 58">
                  <a:extLst>
                    <a:ext uri="{FF2B5EF4-FFF2-40B4-BE49-F238E27FC236}">
                      <a16:creationId xmlns:a16="http://schemas.microsoft.com/office/drawing/2014/main" id="{639C8129-0557-974A-8CEA-1BF6051660FC}"/>
                    </a:ext>
                  </a:extLst>
                </p:cNvPr>
                <p:cNvSpPr/>
                <p:nvPr/>
              </p:nvSpPr>
              <p:spPr>
                <a:xfrm>
                  <a:off x="4857850" y="3506191"/>
                  <a:ext cx="910397" cy="406503"/>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矩形 59">
                  <a:extLst>
                    <a:ext uri="{FF2B5EF4-FFF2-40B4-BE49-F238E27FC236}">
                      <a16:creationId xmlns:a16="http://schemas.microsoft.com/office/drawing/2014/main" id="{B57CD5B1-A9F2-E94A-83D9-56959E854C78}"/>
                    </a:ext>
                  </a:extLst>
                </p:cNvPr>
                <p:cNvSpPr/>
                <p:nvPr/>
              </p:nvSpPr>
              <p:spPr>
                <a:xfrm>
                  <a:off x="4896935" y="3566708"/>
                  <a:ext cx="792204" cy="276999"/>
                </a:xfrm>
                <a:prstGeom prst="rect">
                  <a:avLst/>
                </a:prstGeom>
              </p:spPr>
              <p:txBody>
                <a:bodyPr wrap="none">
                  <a:spAutoFit/>
                </a:bodyPr>
                <a:lstStyle/>
                <a:p>
                  <a:pPr algn="ctr"/>
                  <a:r>
                    <a:rPr kumimoji="1" lang="en-US" altLang="zh-CN" sz="1200" b="1" dirty="0"/>
                    <a:t>Caching</a:t>
                  </a:r>
                </a:p>
              </p:txBody>
            </p:sp>
            <p:sp>
              <p:nvSpPr>
                <p:cNvPr id="61" name="矩形 60">
                  <a:extLst>
                    <a:ext uri="{FF2B5EF4-FFF2-40B4-BE49-F238E27FC236}">
                      <a16:creationId xmlns:a16="http://schemas.microsoft.com/office/drawing/2014/main" id="{D1F82572-618E-2542-8CE7-8CF2FE750D21}"/>
                    </a:ext>
                  </a:extLst>
                </p:cNvPr>
                <p:cNvSpPr/>
                <p:nvPr/>
              </p:nvSpPr>
              <p:spPr>
                <a:xfrm>
                  <a:off x="4705349" y="3308267"/>
                  <a:ext cx="1215397" cy="276999"/>
                </a:xfrm>
                <a:prstGeom prst="rect">
                  <a:avLst/>
                </a:prstGeom>
                <a:solidFill>
                  <a:schemeClr val="bg1"/>
                </a:solidFill>
              </p:spPr>
              <p:txBody>
                <a:bodyPr wrap="none">
                  <a:spAutoFit/>
                </a:bodyPr>
                <a:lstStyle/>
                <a:p>
                  <a:r>
                    <a:rPr kumimoji="1" lang="en-US" altLang="zh-CN" sz="1200" dirty="0">
                      <a:solidFill>
                        <a:srgbClr val="000000"/>
                      </a:solidFill>
                    </a:rPr>
                    <a:t>Caching server</a:t>
                  </a:r>
                  <a:endParaRPr lang="zh-CN" altLang="en-US" sz="1200" dirty="0"/>
                </a:p>
              </p:txBody>
            </p:sp>
          </p:grpSp>
          <p:sp>
            <p:nvSpPr>
              <p:cNvPr id="62" name="矩形 61">
                <a:extLst>
                  <a:ext uri="{FF2B5EF4-FFF2-40B4-BE49-F238E27FC236}">
                    <a16:creationId xmlns:a16="http://schemas.microsoft.com/office/drawing/2014/main" id="{0933B426-38CD-DA4B-B42C-15B0E429ABC0}"/>
                  </a:ext>
                </a:extLst>
              </p:cNvPr>
              <p:cNvSpPr/>
              <p:nvPr/>
            </p:nvSpPr>
            <p:spPr>
              <a:xfrm>
                <a:off x="7415910" y="1502122"/>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grpSp>
        <p:cxnSp>
          <p:nvCxnSpPr>
            <p:cNvPr id="64" name="直线连接符 63">
              <a:extLst>
                <a:ext uri="{FF2B5EF4-FFF2-40B4-BE49-F238E27FC236}">
                  <a16:creationId xmlns:a16="http://schemas.microsoft.com/office/drawing/2014/main" id="{382746F2-7425-FD44-9653-E9EAE1662529}"/>
                </a:ext>
              </a:extLst>
            </p:cNvPr>
            <p:cNvCxnSpPr>
              <a:cxnSpLocks/>
            </p:cNvCxnSpPr>
            <p:nvPr/>
          </p:nvCxnSpPr>
          <p:spPr>
            <a:xfrm>
              <a:off x="5308749" y="2137420"/>
              <a:ext cx="36450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矩形 65">
              <a:extLst>
                <a:ext uri="{FF2B5EF4-FFF2-40B4-BE49-F238E27FC236}">
                  <a16:creationId xmlns:a16="http://schemas.microsoft.com/office/drawing/2014/main" id="{AEC58762-3B38-1944-BFB4-2A1A74CACFD1}"/>
                </a:ext>
              </a:extLst>
            </p:cNvPr>
            <p:cNvSpPr/>
            <p:nvPr/>
          </p:nvSpPr>
          <p:spPr>
            <a:xfrm>
              <a:off x="6027005" y="2158417"/>
              <a:ext cx="1927131" cy="338554"/>
            </a:xfrm>
            <a:prstGeom prst="rect">
              <a:avLst/>
            </a:prstGeom>
            <a:noFill/>
          </p:spPr>
          <p:txBody>
            <a:bodyPr wrap="none">
              <a:spAutoFit/>
            </a:bodyPr>
            <a:lstStyle/>
            <a:p>
              <a:r>
                <a:rPr kumimoji="1" lang="en-US" altLang="zh-CN" sz="1600" dirty="0">
                  <a:solidFill>
                    <a:srgbClr val="000000"/>
                  </a:solidFill>
                </a:rPr>
                <a:t>Distributed caching</a:t>
              </a:r>
              <a:endParaRPr lang="zh-CN" altLang="en-US" sz="1600" dirty="0"/>
            </a:p>
          </p:txBody>
        </p:sp>
      </p:grpSp>
      <p:grpSp>
        <p:nvGrpSpPr>
          <p:cNvPr id="94" name="组合 93">
            <a:extLst>
              <a:ext uri="{FF2B5EF4-FFF2-40B4-BE49-F238E27FC236}">
                <a16:creationId xmlns:a16="http://schemas.microsoft.com/office/drawing/2014/main" id="{679EA17D-E345-284E-B32B-488BFA689030}"/>
              </a:ext>
            </a:extLst>
          </p:cNvPr>
          <p:cNvGrpSpPr/>
          <p:nvPr/>
        </p:nvGrpSpPr>
        <p:grpSpPr>
          <a:xfrm>
            <a:off x="2236116" y="3199271"/>
            <a:ext cx="768261" cy="2146974"/>
            <a:chOff x="3096000" y="3119298"/>
            <a:chExt cx="768261" cy="2146974"/>
          </a:xfrm>
        </p:grpSpPr>
        <p:sp>
          <p:nvSpPr>
            <p:cNvPr id="68" name="矩形 67">
              <a:extLst>
                <a:ext uri="{FF2B5EF4-FFF2-40B4-BE49-F238E27FC236}">
                  <a16:creationId xmlns:a16="http://schemas.microsoft.com/office/drawing/2014/main" id="{E6723146-8EB2-CF4C-B0F4-257964AF79F2}"/>
                </a:ext>
              </a:extLst>
            </p:cNvPr>
            <p:cNvSpPr/>
            <p:nvPr/>
          </p:nvSpPr>
          <p:spPr>
            <a:xfrm>
              <a:off x="3096000" y="3119298"/>
              <a:ext cx="725111" cy="214697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9" name="组合 68">
              <a:extLst>
                <a:ext uri="{FF2B5EF4-FFF2-40B4-BE49-F238E27FC236}">
                  <a16:creationId xmlns:a16="http://schemas.microsoft.com/office/drawing/2014/main" id="{2C3CEF28-2579-DD43-9CCC-59314B8976F0}"/>
                </a:ext>
              </a:extLst>
            </p:cNvPr>
            <p:cNvGrpSpPr/>
            <p:nvPr/>
          </p:nvGrpSpPr>
          <p:grpSpPr>
            <a:xfrm rot="5400000">
              <a:off x="2988299" y="3437380"/>
              <a:ext cx="690955" cy="180000"/>
              <a:chOff x="4884739" y="2696400"/>
              <a:chExt cx="690955" cy="180000"/>
            </a:xfrm>
          </p:grpSpPr>
          <p:sp>
            <p:nvSpPr>
              <p:cNvPr id="70" name="矩形 69">
                <a:extLst>
                  <a:ext uri="{FF2B5EF4-FFF2-40B4-BE49-F238E27FC236}">
                    <a16:creationId xmlns:a16="http://schemas.microsoft.com/office/drawing/2014/main" id="{E0F9F0AF-CE12-484F-91B3-E3DE0BD0819A}"/>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6B406DB9-FC35-6645-8D8F-3DDA229189F0}"/>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a:extLst>
                  <a:ext uri="{FF2B5EF4-FFF2-40B4-BE49-F238E27FC236}">
                    <a16:creationId xmlns:a16="http://schemas.microsoft.com/office/drawing/2014/main" id="{F22369A5-BF57-1D4F-B917-34569BBC224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73" name="组合 72">
              <a:extLst>
                <a:ext uri="{FF2B5EF4-FFF2-40B4-BE49-F238E27FC236}">
                  <a16:creationId xmlns:a16="http://schemas.microsoft.com/office/drawing/2014/main" id="{FB8E4386-7B4F-864B-A886-CA4FE401E797}"/>
                </a:ext>
              </a:extLst>
            </p:cNvPr>
            <p:cNvGrpSpPr/>
            <p:nvPr/>
          </p:nvGrpSpPr>
          <p:grpSpPr>
            <a:xfrm rot="5400000">
              <a:off x="3219367" y="3437381"/>
              <a:ext cx="690955" cy="180000"/>
              <a:chOff x="4884739" y="2696400"/>
              <a:chExt cx="690955" cy="180000"/>
            </a:xfrm>
          </p:grpSpPr>
          <p:sp>
            <p:nvSpPr>
              <p:cNvPr id="74" name="矩形 73">
                <a:extLst>
                  <a:ext uri="{FF2B5EF4-FFF2-40B4-BE49-F238E27FC236}">
                    <a16:creationId xmlns:a16="http://schemas.microsoft.com/office/drawing/2014/main" id="{BBFC6B61-5C4D-BC44-8004-017035448507}"/>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a:extLst>
                  <a:ext uri="{FF2B5EF4-FFF2-40B4-BE49-F238E27FC236}">
                    <a16:creationId xmlns:a16="http://schemas.microsoft.com/office/drawing/2014/main" id="{246187C0-35C2-C246-9F4A-E5417FEE7AE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矩形 75">
                <a:extLst>
                  <a:ext uri="{FF2B5EF4-FFF2-40B4-BE49-F238E27FC236}">
                    <a16:creationId xmlns:a16="http://schemas.microsoft.com/office/drawing/2014/main" id="{F9331AE6-D4DD-FE4B-AA09-BB5A22BBC23E}"/>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5" name="组合 84">
              <a:extLst>
                <a:ext uri="{FF2B5EF4-FFF2-40B4-BE49-F238E27FC236}">
                  <a16:creationId xmlns:a16="http://schemas.microsoft.com/office/drawing/2014/main" id="{29379095-8FE5-2F4B-A68E-1784DF85FC0A}"/>
                </a:ext>
              </a:extLst>
            </p:cNvPr>
            <p:cNvGrpSpPr/>
            <p:nvPr/>
          </p:nvGrpSpPr>
          <p:grpSpPr>
            <a:xfrm rot="5400000">
              <a:off x="2988299" y="4762203"/>
              <a:ext cx="690955" cy="180000"/>
              <a:chOff x="4884739" y="2696400"/>
              <a:chExt cx="690955" cy="180000"/>
            </a:xfrm>
          </p:grpSpPr>
          <p:sp>
            <p:nvSpPr>
              <p:cNvPr id="86" name="矩形 85">
                <a:extLst>
                  <a:ext uri="{FF2B5EF4-FFF2-40B4-BE49-F238E27FC236}">
                    <a16:creationId xmlns:a16="http://schemas.microsoft.com/office/drawing/2014/main" id="{0D2522E0-4206-A643-AE89-9A6B4EB0DD19}"/>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a:extLst>
                  <a:ext uri="{FF2B5EF4-FFF2-40B4-BE49-F238E27FC236}">
                    <a16:creationId xmlns:a16="http://schemas.microsoft.com/office/drawing/2014/main" id="{9698B6F6-D843-E545-B57B-9B95C847BB0D}"/>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a:extLst>
                  <a:ext uri="{FF2B5EF4-FFF2-40B4-BE49-F238E27FC236}">
                    <a16:creationId xmlns:a16="http://schemas.microsoft.com/office/drawing/2014/main" id="{5AA85EA1-2AE0-7741-BE58-B578E926D2D6}"/>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89" name="组合 88">
              <a:extLst>
                <a:ext uri="{FF2B5EF4-FFF2-40B4-BE49-F238E27FC236}">
                  <a16:creationId xmlns:a16="http://schemas.microsoft.com/office/drawing/2014/main" id="{665ECE32-AAAC-0E45-BC2E-6A1A50A26F3A}"/>
                </a:ext>
              </a:extLst>
            </p:cNvPr>
            <p:cNvGrpSpPr/>
            <p:nvPr/>
          </p:nvGrpSpPr>
          <p:grpSpPr>
            <a:xfrm rot="5400000">
              <a:off x="3219367" y="4762204"/>
              <a:ext cx="690955" cy="180000"/>
              <a:chOff x="4884739" y="2696400"/>
              <a:chExt cx="690955" cy="180000"/>
            </a:xfrm>
          </p:grpSpPr>
          <p:sp>
            <p:nvSpPr>
              <p:cNvPr id="90" name="矩形 89">
                <a:extLst>
                  <a:ext uri="{FF2B5EF4-FFF2-40B4-BE49-F238E27FC236}">
                    <a16:creationId xmlns:a16="http://schemas.microsoft.com/office/drawing/2014/main" id="{119E4D7D-D602-F849-8287-F5DB9333753E}"/>
                  </a:ext>
                </a:extLst>
              </p:cNvPr>
              <p:cNvSpPr/>
              <p:nvPr/>
            </p:nvSpPr>
            <p:spPr>
              <a:xfrm>
                <a:off x="4884739"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a:extLst>
                  <a:ext uri="{FF2B5EF4-FFF2-40B4-BE49-F238E27FC236}">
                    <a16:creationId xmlns:a16="http://schemas.microsoft.com/office/drawing/2014/main" id="{EA5462B7-5DEF-2343-BE37-EABBA3E37AA8}"/>
                  </a:ext>
                </a:extLst>
              </p:cNvPr>
              <p:cNvSpPr/>
              <p:nvPr/>
            </p:nvSpPr>
            <p:spPr>
              <a:xfrm>
                <a:off x="5135696"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a:extLst>
                  <a:ext uri="{FF2B5EF4-FFF2-40B4-BE49-F238E27FC236}">
                    <a16:creationId xmlns:a16="http://schemas.microsoft.com/office/drawing/2014/main" id="{486D7C86-DF7E-DA48-8904-81267A678A7F}"/>
                  </a:ext>
                </a:extLst>
              </p:cNvPr>
              <p:cNvSpPr/>
              <p:nvPr/>
            </p:nvSpPr>
            <p:spPr>
              <a:xfrm>
                <a:off x="5395694" y="2696400"/>
                <a:ext cx="180000" cy="18000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93" name="矩形 92">
              <a:extLst>
                <a:ext uri="{FF2B5EF4-FFF2-40B4-BE49-F238E27FC236}">
                  <a16:creationId xmlns:a16="http://schemas.microsoft.com/office/drawing/2014/main" id="{3D052E93-10D3-1949-9AC2-D730557DC529}"/>
                </a:ext>
              </a:extLst>
            </p:cNvPr>
            <p:cNvSpPr/>
            <p:nvPr/>
          </p:nvSpPr>
          <p:spPr>
            <a:xfrm>
              <a:off x="3126559" y="4015893"/>
              <a:ext cx="737702" cy="461665"/>
            </a:xfrm>
            <a:prstGeom prst="rect">
              <a:avLst/>
            </a:prstGeom>
            <a:noFill/>
          </p:spPr>
          <p:txBody>
            <a:bodyPr wrap="none">
              <a:spAutoFit/>
            </a:bodyPr>
            <a:lstStyle/>
            <a:p>
              <a:r>
                <a:rPr kumimoji="1" lang="en-US" altLang="zh-CN" sz="1200" dirty="0">
                  <a:solidFill>
                    <a:srgbClr val="000000"/>
                  </a:solidFill>
                </a:rPr>
                <a:t>Load</a:t>
              </a:r>
            </a:p>
            <a:p>
              <a:r>
                <a:rPr kumimoji="1" lang="en-US" altLang="zh-CN" sz="1200" dirty="0">
                  <a:solidFill>
                    <a:srgbClr val="000000"/>
                  </a:solidFill>
                </a:rPr>
                <a:t>Balance</a:t>
              </a:r>
              <a:endParaRPr lang="zh-CN" altLang="en-US" sz="1200" dirty="0"/>
            </a:p>
          </p:txBody>
        </p:sp>
      </p:grpSp>
      <p:grpSp>
        <p:nvGrpSpPr>
          <p:cNvPr id="95" name="组合 94">
            <a:extLst>
              <a:ext uri="{FF2B5EF4-FFF2-40B4-BE49-F238E27FC236}">
                <a16:creationId xmlns:a16="http://schemas.microsoft.com/office/drawing/2014/main" id="{CAD7F6FF-8A91-AE4B-BAEC-6932407C43F3}"/>
              </a:ext>
            </a:extLst>
          </p:cNvPr>
          <p:cNvGrpSpPr/>
          <p:nvPr/>
        </p:nvGrpSpPr>
        <p:grpSpPr>
          <a:xfrm>
            <a:off x="3302994" y="2814021"/>
            <a:ext cx="1703228" cy="1049410"/>
            <a:chOff x="5882155" y="4329138"/>
            <a:chExt cx="1703228" cy="1049410"/>
          </a:xfrm>
        </p:grpSpPr>
        <p:sp>
          <p:nvSpPr>
            <p:cNvPr id="96" name="矩形 95">
              <a:extLst>
                <a:ext uri="{FF2B5EF4-FFF2-40B4-BE49-F238E27FC236}">
                  <a16:creationId xmlns:a16="http://schemas.microsoft.com/office/drawing/2014/main" id="{2E49C364-B8BA-6449-A661-ED21CC349A6C}"/>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97" name="圆角矩形 96">
              <a:extLst>
                <a:ext uri="{FF2B5EF4-FFF2-40B4-BE49-F238E27FC236}">
                  <a16:creationId xmlns:a16="http://schemas.microsoft.com/office/drawing/2014/main" id="{FBD61F8B-7C0E-174D-9459-45345C127C82}"/>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#1</a:t>
              </a:r>
            </a:p>
            <a:p>
              <a:pPr algn="ctr"/>
              <a:r>
                <a:rPr kumimoji="1" lang="en-US" altLang="zh-CN" sz="1200" dirty="0">
                  <a:solidFill>
                    <a:schemeClr val="tx1"/>
                  </a:solidFill>
                </a:rPr>
                <a:t>generate the page</a:t>
              </a:r>
            </a:p>
          </p:txBody>
        </p:sp>
        <p:sp>
          <p:nvSpPr>
            <p:cNvPr id="98" name="矩形 97">
              <a:extLst>
                <a:ext uri="{FF2B5EF4-FFF2-40B4-BE49-F238E27FC236}">
                  <a16:creationId xmlns:a16="http://schemas.microsoft.com/office/drawing/2014/main" id="{0A6034AD-D619-D14A-98E1-159CEF8C591B}"/>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grpSp>
        <p:nvGrpSpPr>
          <p:cNvPr id="110" name="组合 109">
            <a:extLst>
              <a:ext uri="{FF2B5EF4-FFF2-40B4-BE49-F238E27FC236}">
                <a16:creationId xmlns:a16="http://schemas.microsoft.com/office/drawing/2014/main" id="{48A48ED5-9A84-9A44-9771-E0F889B3C91E}"/>
              </a:ext>
            </a:extLst>
          </p:cNvPr>
          <p:cNvGrpSpPr/>
          <p:nvPr/>
        </p:nvGrpSpPr>
        <p:grpSpPr>
          <a:xfrm>
            <a:off x="3270533" y="4048243"/>
            <a:ext cx="1703228" cy="1049410"/>
            <a:chOff x="5882155" y="4329138"/>
            <a:chExt cx="1703228" cy="1049410"/>
          </a:xfrm>
        </p:grpSpPr>
        <p:sp>
          <p:nvSpPr>
            <p:cNvPr id="111" name="矩形 110">
              <a:extLst>
                <a:ext uri="{FF2B5EF4-FFF2-40B4-BE49-F238E27FC236}">
                  <a16:creationId xmlns:a16="http://schemas.microsoft.com/office/drawing/2014/main" id="{F30AB55A-2691-EF48-A482-BC41654BA740}"/>
                </a:ext>
              </a:extLst>
            </p:cNvPr>
            <p:cNvSpPr/>
            <p:nvPr/>
          </p:nvSpPr>
          <p:spPr>
            <a:xfrm>
              <a:off x="5882155" y="4329138"/>
              <a:ext cx="1703228"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p>
          </p:txBody>
        </p:sp>
        <p:sp>
          <p:nvSpPr>
            <p:cNvPr id="112" name="圆角矩形 111">
              <a:extLst>
                <a:ext uri="{FF2B5EF4-FFF2-40B4-BE49-F238E27FC236}">
                  <a16:creationId xmlns:a16="http://schemas.microsoft.com/office/drawing/2014/main" id="{14F6D9ED-74C9-6C44-8651-1A8BB432554D}"/>
                </a:ext>
              </a:extLst>
            </p:cNvPr>
            <p:cNvSpPr/>
            <p:nvPr/>
          </p:nvSpPr>
          <p:spPr>
            <a:xfrm>
              <a:off x="5919232" y="4422093"/>
              <a:ext cx="1564153"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tx1"/>
                  </a:solidFill>
                </a:rPr>
                <a:t>Application #2</a:t>
              </a:r>
            </a:p>
            <a:p>
              <a:pPr algn="ctr"/>
              <a:r>
                <a:rPr kumimoji="1" lang="en-US" altLang="zh-CN" sz="1200" dirty="0">
                  <a:solidFill>
                    <a:schemeClr val="tx1"/>
                  </a:solidFill>
                </a:rPr>
                <a:t>add the order</a:t>
              </a:r>
            </a:p>
          </p:txBody>
        </p:sp>
        <p:sp>
          <p:nvSpPr>
            <p:cNvPr id="113" name="矩形 112">
              <a:extLst>
                <a:ext uri="{FF2B5EF4-FFF2-40B4-BE49-F238E27FC236}">
                  <a16:creationId xmlns:a16="http://schemas.microsoft.com/office/drawing/2014/main" id="{B6A8D56D-91CD-4E40-B1F1-1DA733B4F71A}"/>
                </a:ext>
              </a:extLst>
            </p:cNvPr>
            <p:cNvSpPr/>
            <p:nvPr/>
          </p:nvSpPr>
          <p:spPr>
            <a:xfrm>
              <a:off x="5999834" y="5101549"/>
              <a:ext cx="1402948" cy="276999"/>
            </a:xfrm>
            <a:prstGeom prst="rect">
              <a:avLst/>
            </a:prstGeom>
            <a:solidFill>
              <a:schemeClr val="bg1"/>
            </a:solidFill>
          </p:spPr>
          <p:txBody>
            <a:bodyPr wrap="none">
              <a:spAutoFit/>
            </a:bodyPr>
            <a:lstStyle/>
            <a:p>
              <a:r>
                <a:rPr kumimoji="1" lang="en-US" altLang="zh-CN" sz="1200" dirty="0">
                  <a:solidFill>
                    <a:srgbClr val="000000"/>
                  </a:solidFill>
                </a:rPr>
                <a:t>Application server</a:t>
              </a:r>
              <a:endParaRPr lang="zh-CN" altLang="en-US" sz="1200" dirty="0"/>
            </a:p>
          </p:txBody>
        </p:sp>
      </p:grpSp>
      <p:sp>
        <p:nvSpPr>
          <p:cNvPr id="116" name="矩形 115">
            <a:extLst>
              <a:ext uri="{FF2B5EF4-FFF2-40B4-BE49-F238E27FC236}">
                <a16:creationId xmlns:a16="http://schemas.microsoft.com/office/drawing/2014/main" id="{ED38AE4B-AB97-8349-88BB-BBD0BC56AE0A}"/>
              </a:ext>
            </a:extLst>
          </p:cNvPr>
          <p:cNvSpPr/>
          <p:nvPr/>
        </p:nvSpPr>
        <p:spPr>
          <a:xfrm rot="5400000">
            <a:off x="398422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32" name="直线连接符 31">
            <a:extLst>
              <a:ext uri="{FF2B5EF4-FFF2-40B4-BE49-F238E27FC236}">
                <a16:creationId xmlns:a16="http://schemas.microsoft.com/office/drawing/2014/main" id="{62CFE7A8-456B-BE4A-9CAA-BFE9F9C7F29D}"/>
              </a:ext>
            </a:extLst>
          </p:cNvPr>
          <p:cNvCxnSpPr>
            <a:cxnSpLocks/>
          </p:cNvCxnSpPr>
          <p:nvPr/>
        </p:nvCxnSpPr>
        <p:spPr>
          <a:xfrm>
            <a:off x="1979712" y="2706957"/>
            <a:ext cx="0" cy="358645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直线连接符 76">
            <a:extLst>
              <a:ext uri="{FF2B5EF4-FFF2-40B4-BE49-F238E27FC236}">
                <a16:creationId xmlns:a16="http://schemas.microsoft.com/office/drawing/2014/main" id="{E1C7E32B-7D55-C346-9A45-BFF03300B8E5}"/>
              </a:ext>
            </a:extLst>
          </p:cNvPr>
          <p:cNvCxnSpPr/>
          <p:nvPr/>
        </p:nvCxnSpPr>
        <p:spPr>
          <a:xfrm>
            <a:off x="1979712" y="2706957"/>
            <a:ext cx="324036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线连接符 78">
            <a:extLst>
              <a:ext uri="{FF2B5EF4-FFF2-40B4-BE49-F238E27FC236}">
                <a16:creationId xmlns:a16="http://schemas.microsoft.com/office/drawing/2014/main" id="{611C8C85-D755-DF40-A021-5F2C5DC03874}"/>
              </a:ext>
            </a:extLst>
          </p:cNvPr>
          <p:cNvCxnSpPr/>
          <p:nvPr/>
        </p:nvCxnSpPr>
        <p:spPr>
          <a:xfrm flipV="1">
            <a:off x="5220072" y="1129308"/>
            <a:ext cx="0" cy="157764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D35B7C9F-3A9D-8842-AF7E-8B9A5A349A27}"/>
              </a:ext>
            </a:extLst>
          </p:cNvPr>
          <p:cNvCxnSpPr/>
          <p:nvPr/>
        </p:nvCxnSpPr>
        <p:spPr>
          <a:xfrm>
            <a:off x="5220072" y="1129308"/>
            <a:ext cx="4392488"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1" name="组合 100">
            <a:extLst>
              <a:ext uri="{FF2B5EF4-FFF2-40B4-BE49-F238E27FC236}">
                <a16:creationId xmlns:a16="http://schemas.microsoft.com/office/drawing/2014/main" id="{5F480364-98F9-7645-9EF1-BAFF5DD2B10D}"/>
              </a:ext>
            </a:extLst>
          </p:cNvPr>
          <p:cNvGrpSpPr/>
          <p:nvPr/>
        </p:nvGrpSpPr>
        <p:grpSpPr>
          <a:xfrm rot="16200000">
            <a:off x="703673" y="3881347"/>
            <a:ext cx="1548280" cy="638043"/>
            <a:chOff x="6020855" y="1361203"/>
            <a:chExt cx="1548280" cy="638043"/>
          </a:xfrm>
        </p:grpSpPr>
        <p:sp>
          <p:nvSpPr>
            <p:cNvPr id="102" name="云形 101">
              <a:extLst>
                <a:ext uri="{FF2B5EF4-FFF2-40B4-BE49-F238E27FC236}">
                  <a16:creationId xmlns:a16="http://schemas.microsoft.com/office/drawing/2014/main" id="{BE8A3EF8-56AB-3448-8B8F-EE59DD71D3EE}"/>
                </a:ext>
              </a:extLst>
            </p:cNvPr>
            <p:cNvSpPr/>
            <p:nvPr/>
          </p:nvSpPr>
          <p:spPr>
            <a:xfrm>
              <a:off x="6020855" y="1361203"/>
              <a:ext cx="1548280" cy="638043"/>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a:extLst>
                <a:ext uri="{FF2B5EF4-FFF2-40B4-BE49-F238E27FC236}">
                  <a16:creationId xmlns:a16="http://schemas.microsoft.com/office/drawing/2014/main" id="{CADC3DD3-35E0-A74C-8D61-976534E7135A}"/>
                </a:ext>
              </a:extLst>
            </p:cNvPr>
            <p:cNvSpPr/>
            <p:nvPr/>
          </p:nvSpPr>
          <p:spPr>
            <a:xfrm>
              <a:off x="6311529" y="1443038"/>
              <a:ext cx="966931" cy="369332"/>
            </a:xfrm>
            <a:prstGeom prst="rect">
              <a:avLst/>
            </a:prstGeom>
            <a:solidFill>
              <a:schemeClr val="bg1"/>
            </a:solidFill>
          </p:spPr>
          <p:txBody>
            <a:bodyPr wrap="none">
              <a:spAutoFit/>
            </a:bodyPr>
            <a:lstStyle/>
            <a:p>
              <a:r>
                <a:rPr kumimoji="1" lang="en-US" altLang="zh-CN" dirty="0">
                  <a:solidFill>
                    <a:srgbClr val="000000"/>
                  </a:solidFill>
                </a:rPr>
                <a:t>Internet</a:t>
              </a:r>
              <a:endParaRPr lang="zh-CN" altLang="en-US" dirty="0"/>
            </a:p>
          </p:txBody>
        </p:sp>
      </p:grpSp>
      <p:grpSp>
        <p:nvGrpSpPr>
          <p:cNvPr id="83" name="组合 82">
            <a:extLst>
              <a:ext uri="{FF2B5EF4-FFF2-40B4-BE49-F238E27FC236}">
                <a16:creationId xmlns:a16="http://schemas.microsoft.com/office/drawing/2014/main" id="{F6CADC1D-E4DF-0D4B-A8BB-1F9214EE356E}"/>
              </a:ext>
            </a:extLst>
          </p:cNvPr>
          <p:cNvGrpSpPr/>
          <p:nvPr/>
        </p:nvGrpSpPr>
        <p:grpSpPr>
          <a:xfrm>
            <a:off x="1911161" y="3550232"/>
            <a:ext cx="252000" cy="517828"/>
            <a:chOff x="1735514" y="3550232"/>
            <a:chExt cx="420567" cy="517828"/>
          </a:xfrm>
        </p:grpSpPr>
        <p:cxnSp>
          <p:nvCxnSpPr>
            <p:cNvPr id="104" name="直线箭头连接符 103">
              <a:extLst>
                <a:ext uri="{FF2B5EF4-FFF2-40B4-BE49-F238E27FC236}">
                  <a16:creationId xmlns:a16="http://schemas.microsoft.com/office/drawing/2014/main" id="{05D65598-F0A7-0047-BA18-C55DEADA6456}"/>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6" name="直线箭头连接符 105">
              <a:extLst>
                <a:ext uri="{FF2B5EF4-FFF2-40B4-BE49-F238E27FC236}">
                  <a16:creationId xmlns:a16="http://schemas.microsoft.com/office/drawing/2014/main" id="{016A3FED-70D7-BA47-9584-E3EE6525F024}"/>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线箭头连接符 106">
              <a:extLst>
                <a:ext uri="{FF2B5EF4-FFF2-40B4-BE49-F238E27FC236}">
                  <a16:creationId xmlns:a16="http://schemas.microsoft.com/office/drawing/2014/main" id="{2F467B4D-074B-A745-B81A-7629D4389C29}"/>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线箭头连接符 107">
              <a:extLst>
                <a:ext uri="{FF2B5EF4-FFF2-40B4-BE49-F238E27FC236}">
                  <a16:creationId xmlns:a16="http://schemas.microsoft.com/office/drawing/2014/main" id="{221BEB65-A1F4-B244-906A-FA585150DFC3}"/>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grpSp>
        <p:nvGrpSpPr>
          <p:cNvPr id="115" name="组合 114">
            <a:extLst>
              <a:ext uri="{FF2B5EF4-FFF2-40B4-BE49-F238E27FC236}">
                <a16:creationId xmlns:a16="http://schemas.microsoft.com/office/drawing/2014/main" id="{BC25CCC5-34C1-4F46-B50E-612F416D41CD}"/>
              </a:ext>
            </a:extLst>
          </p:cNvPr>
          <p:cNvGrpSpPr/>
          <p:nvPr/>
        </p:nvGrpSpPr>
        <p:grpSpPr>
          <a:xfrm>
            <a:off x="1907704" y="4263806"/>
            <a:ext cx="252000" cy="517828"/>
            <a:chOff x="1735514" y="3550232"/>
            <a:chExt cx="420567" cy="517828"/>
          </a:xfrm>
        </p:grpSpPr>
        <p:cxnSp>
          <p:nvCxnSpPr>
            <p:cNvPr id="117" name="直线箭头连接符 116">
              <a:extLst>
                <a:ext uri="{FF2B5EF4-FFF2-40B4-BE49-F238E27FC236}">
                  <a16:creationId xmlns:a16="http://schemas.microsoft.com/office/drawing/2014/main" id="{FE70FE28-178C-CC4B-90C4-9A23874F50F3}"/>
                </a:ext>
              </a:extLst>
            </p:cNvPr>
            <p:cNvCxnSpPr>
              <a:cxnSpLocks/>
            </p:cNvCxnSpPr>
            <p:nvPr/>
          </p:nvCxnSpPr>
          <p:spPr>
            <a:xfrm>
              <a:off x="1735514" y="3550232"/>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8" name="直线箭头连接符 117">
              <a:extLst>
                <a:ext uri="{FF2B5EF4-FFF2-40B4-BE49-F238E27FC236}">
                  <a16:creationId xmlns:a16="http://schemas.microsoft.com/office/drawing/2014/main" id="{A27D1004-3AB4-5341-9B3F-570C7280A3F7}"/>
                </a:ext>
              </a:extLst>
            </p:cNvPr>
            <p:cNvCxnSpPr>
              <a:cxnSpLocks/>
            </p:cNvCxnSpPr>
            <p:nvPr/>
          </p:nvCxnSpPr>
          <p:spPr>
            <a:xfrm>
              <a:off x="1735514" y="3720585"/>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直线箭头连接符 118">
              <a:extLst>
                <a:ext uri="{FF2B5EF4-FFF2-40B4-BE49-F238E27FC236}">
                  <a16:creationId xmlns:a16="http://schemas.microsoft.com/office/drawing/2014/main" id="{6A9BD2A1-6A8C-1A40-A2B9-5F389427E746}"/>
                </a:ext>
              </a:extLst>
            </p:cNvPr>
            <p:cNvCxnSpPr>
              <a:cxnSpLocks/>
            </p:cNvCxnSpPr>
            <p:nvPr/>
          </p:nvCxnSpPr>
          <p:spPr>
            <a:xfrm>
              <a:off x="1735514" y="3897707"/>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20" name="直线箭头连接符 119">
              <a:extLst>
                <a:ext uri="{FF2B5EF4-FFF2-40B4-BE49-F238E27FC236}">
                  <a16:creationId xmlns:a16="http://schemas.microsoft.com/office/drawing/2014/main" id="{42EE3A9F-E5A7-2941-B397-FF792A5A26DF}"/>
                </a:ext>
              </a:extLst>
            </p:cNvPr>
            <p:cNvCxnSpPr>
              <a:cxnSpLocks/>
            </p:cNvCxnSpPr>
            <p:nvPr/>
          </p:nvCxnSpPr>
          <p:spPr>
            <a:xfrm>
              <a:off x="1735514" y="4068060"/>
              <a:ext cx="42056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grpSp>
      <p:sp>
        <p:nvSpPr>
          <p:cNvPr id="99" name="任意形状 98">
            <a:extLst>
              <a:ext uri="{FF2B5EF4-FFF2-40B4-BE49-F238E27FC236}">
                <a16:creationId xmlns:a16="http://schemas.microsoft.com/office/drawing/2014/main" id="{BE404872-4BC5-A04E-864F-97DDC5DBAA21}"/>
              </a:ext>
            </a:extLst>
          </p:cNvPr>
          <p:cNvSpPr/>
          <p:nvPr/>
        </p:nvSpPr>
        <p:spPr>
          <a:xfrm>
            <a:off x="2675106" y="2972121"/>
            <a:ext cx="680937" cy="425574"/>
          </a:xfrm>
          <a:custGeom>
            <a:avLst/>
            <a:gdLst>
              <a:gd name="connsiteX0" fmla="*/ 0 w 680937"/>
              <a:gd name="connsiteY0" fmla="*/ 403377 h 425574"/>
              <a:gd name="connsiteX1" fmla="*/ 447473 w 680937"/>
              <a:gd name="connsiteY1" fmla="*/ 383922 h 425574"/>
              <a:gd name="connsiteX2" fmla="*/ 379379 w 680937"/>
              <a:gd name="connsiteY2" fmla="*/ 23998 h 425574"/>
              <a:gd name="connsiteX3" fmla="*/ 680937 w 680937"/>
              <a:gd name="connsiteY3" fmla="*/ 62909 h 425574"/>
            </a:gdLst>
            <a:ahLst/>
            <a:cxnLst>
              <a:cxn ang="0">
                <a:pos x="connsiteX0" y="connsiteY0"/>
              </a:cxn>
              <a:cxn ang="0">
                <a:pos x="connsiteX1" y="connsiteY1"/>
              </a:cxn>
              <a:cxn ang="0">
                <a:pos x="connsiteX2" y="connsiteY2"/>
              </a:cxn>
              <a:cxn ang="0">
                <a:pos x="connsiteX3" y="connsiteY3"/>
              </a:cxn>
            </a:cxnLst>
            <a:rect l="l" t="t" r="r" b="b"/>
            <a:pathLst>
              <a:path w="680937" h="425574">
                <a:moveTo>
                  <a:pt x="0" y="403377"/>
                </a:moveTo>
                <a:cubicBezTo>
                  <a:pt x="192121" y="425264"/>
                  <a:pt x="384243" y="447152"/>
                  <a:pt x="447473" y="383922"/>
                </a:cubicBezTo>
                <a:cubicBezTo>
                  <a:pt x="510703" y="320692"/>
                  <a:pt x="340468" y="77500"/>
                  <a:pt x="379379" y="23998"/>
                </a:cubicBezTo>
                <a:cubicBezTo>
                  <a:pt x="418290" y="-29504"/>
                  <a:pt x="549613" y="16702"/>
                  <a:pt x="680937" y="6290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任意形状 99">
            <a:extLst>
              <a:ext uri="{FF2B5EF4-FFF2-40B4-BE49-F238E27FC236}">
                <a16:creationId xmlns:a16="http://schemas.microsoft.com/office/drawing/2014/main" id="{4DD1C2E8-AD77-4941-90D9-C47CEDE9A763}"/>
              </a:ext>
            </a:extLst>
          </p:cNvPr>
          <p:cNvSpPr/>
          <p:nvPr/>
        </p:nvSpPr>
        <p:spPr>
          <a:xfrm>
            <a:off x="2733472" y="3533078"/>
            <a:ext cx="671209" cy="1017912"/>
          </a:xfrm>
          <a:custGeom>
            <a:avLst/>
            <a:gdLst>
              <a:gd name="connsiteX0" fmla="*/ 0 w 671209"/>
              <a:gd name="connsiteY0" fmla="*/ 75884 h 1017912"/>
              <a:gd name="connsiteX1" fmla="*/ 291830 w 671209"/>
              <a:gd name="connsiteY1" fmla="*/ 85611 h 1017912"/>
              <a:gd name="connsiteX2" fmla="*/ 340468 w 671209"/>
              <a:gd name="connsiteY2" fmla="*/ 941645 h 1017912"/>
              <a:gd name="connsiteX3" fmla="*/ 671209 w 671209"/>
              <a:gd name="connsiteY3" fmla="*/ 922190 h 1017912"/>
            </a:gdLst>
            <a:ahLst/>
            <a:cxnLst>
              <a:cxn ang="0">
                <a:pos x="connsiteX0" y="connsiteY0"/>
              </a:cxn>
              <a:cxn ang="0">
                <a:pos x="connsiteX1" y="connsiteY1"/>
              </a:cxn>
              <a:cxn ang="0">
                <a:pos x="connsiteX2" y="connsiteY2"/>
              </a:cxn>
              <a:cxn ang="0">
                <a:pos x="connsiteX3" y="connsiteY3"/>
              </a:cxn>
            </a:cxnLst>
            <a:rect l="l" t="t" r="r" b="b"/>
            <a:pathLst>
              <a:path w="671209" h="1017912">
                <a:moveTo>
                  <a:pt x="0" y="75884"/>
                </a:moveTo>
                <a:cubicBezTo>
                  <a:pt x="117542" y="8601"/>
                  <a:pt x="235085" y="-58682"/>
                  <a:pt x="291830" y="85611"/>
                </a:cubicBezTo>
                <a:cubicBezTo>
                  <a:pt x="348575" y="229904"/>
                  <a:pt x="277238" y="802215"/>
                  <a:pt x="340468" y="941645"/>
                </a:cubicBezTo>
                <a:cubicBezTo>
                  <a:pt x="403698" y="1081075"/>
                  <a:pt x="537453" y="1001632"/>
                  <a:pt x="671209" y="92219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任意形状 104">
            <a:extLst>
              <a:ext uri="{FF2B5EF4-FFF2-40B4-BE49-F238E27FC236}">
                <a16:creationId xmlns:a16="http://schemas.microsoft.com/office/drawing/2014/main" id="{23E173F5-C724-6C41-B86A-D161FDCCA1E5}"/>
              </a:ext>
            </a:extLst>
          </p:cNvPr>
          <p:cNvSpPr/>
          <p:nvPr/>
        </p:nvSpPr>
        <p:spPr>
          <a:xfrm>
            <a:off x="2743200" y="4928179"/>
            <a:ext cx="1215957" cy="488037"/>
          </a:xfrm>
          <a:custGeom>
            <a:avLst/>
            <a:gdLst>
              <a:gd name="connsiteX0" fmla="*/ 0 w 1215957"/>
              <a:gd name="connsiteY0" fmla="*/ 3744 h 488037"/>
              <a:gd name="connsiteX1" fmla="*/ 379379 w 1215957"/>
              <a:gd name="connsiteY1" fmla="*/ 62110 h 488037"/>
              <a:gd name="connsiteX2" fmla="*/ 680936 w 1215957"/>
              <a:gd name="connsiteY2" fmla="*/ 431761 h 488037"/>
              <a:gd name="connsiteX3" fmla="*/ 1215957 w 1215957"/>
              <a:gd name="connsiteY3" fmla="*/ 480400 h 488037"/>
            </a:gdLst>
            <a:ahLst/>
            <a:cxnLst>
              <a:cxn ang="0">
                <a:pos x="connsiteX0" y="connsiteY0"/>
              </a:cxn>
              <a:cxn ang="0">
                <a:pos x="connsiteX1" y="connsiteY1"/>
              </a:cxn>
              <a:cxn ang="0">
                <a:pos x="connsiteX2" y="connsiteY2"/>
              </a:cxn>
              <a:cxn ang="0">
                <a:pos x="connsiteX3" y="connsiteY3"/>
              </a:cxn>
            </a:cxnLst>
            <a:rect l="l" t="t" r="r" b="b"/>
            <a:pathLst>
              <a:path w="1215957" h="488037">
                <a:moveTo>
                  <a:pt x="0" y="3744"/>
                </a:moveTo>
                <a:cubicBezTo>
                  <a:pt x="132945" y="-2741"/>
                  <a:pt x="265890" y="-9226"/>
                  <a:pt x="379379" y="62110"/>
                </a:cubicBezTo>
                <a:cubicBezTo>
                  <a:pt x="492868" y="133446"/>
                  <a:pt x="541506" y="362046"/>
                  <a:pt x="680936" y="431761"/>
                </a:cubicBezTo>
                <a:cubicBezTo>
                  <a:pt x="820366" y="501476"/>
                  <a:pt x="1018161" y="490938"/>
                  <a:pt x="1215957" y="48040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任意形状 120">
            <a:extLst>
              <a:ext uri="{FF2B5EF4-FFF2-40B4-BE49-F238E27FC236}">
                <a16:creationId xmlns:a16="http://schemas.microsoft.com/office/drawing/2014/main" id="{E0C9AF04-3263-0F47-9EF1-F650C8311800}"/>
              </a:ext>
            </a:extLst>
          </p:cNvPr>
          <p:cNvSpPr/>
          <p:nvPr/>
        </p:nvSpPr>
        <p:spPr>
          <a:xfrm>
            <a:off x="4864086" y="2014176"/>
            <a:ext cx="1283795" cy="1189054"/>
          </a:xfrm>
          <a:custGeom>
            <a:avLst/>
            <a:gdLst>
              <a:gd name="connsiteX0" fmla="*/ 9471 w 1283795"/>
              <a:gd name="connsiteY0" fmla="*/ 1118130 h 1189054"/>
              <a:gd name="connsiteX1" fmla="*/ 67837 w 1283795"/>
              <a:gd name="connsiteY1" fmla="*/ 1127858 h 1189054"/>
              <a:gd name="connsiteX2" fmla="*/ 515310 w 1283795"/>
              <a:gd name="connsiteY2" fmla="*/ 1108403 h 1189054"/>
              <a:gd name="connsiteX3" fmla="*/ 641769 w 1283795"/>
              <a:gd name="connsiteY3" fmla="*/ 106454 h 1189054"/>
              <a:gd name="connsiteX4" fmla="*/ 1283795 w 1283795"/>
              <a:gd name="connsiteY4" fmla="*/ 77271 h 1189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795" h="1189054">
                <a:moveTo>
                  <a:pt x="9471" y="1118130"/>
                </a:moveTo>
                <a:cubicBezTo>
                  <a:pt x="-3499" y="1123804"/>
                  <a:pt x="-16469" y="1129479"/>
                  <a:pt x="67837" y="1127858"/>
                </a:cubicBezTo>
                <a:cubicBezTo>
                  <a:pt x="152143" y="1126237"/>
                  <a:pt x="419655" y="1278637"/>
                  <a:pt x="515310" y="1108403"/>
                </a:cubicBezTo>
                <a:cubicBezTo>
                  <a:pt x="610965" y="938169"/>
                  <a:pt x="513688" y="278309"/>
                  <a:pt x="641769" y="106454"/>
                </a:cubicBezTo>
                <a:cubicBezTo>
                  <a:pt x="769850" y="-65401"/>
                  <a:pt x="1026822" y="5935"/>
                  <a:pt x="1283795" y="7727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任意形状 121">
            <a:extLst>
              <a:ext uri="{FF2B5EF4-FFF2-40B4-BE49-F238E27FC236}">
                <a16:creationId xmlns:a16="http://schemas.microsoft.com/office/drawing/2014/main" id="{4BA51334-7962-6840-B00E-B060393D3642}"/>
              </a:ext>
            </a:extLst>
          </p:cNvPr>
          <p:cNvSpPr/>
          <p:nvPr/>
        </p:nvSpPr>
        <p:spPr>
          <a:xfrm>
            <a:off x="4902740" y="4349164"/>
            <a:ext cx="1420239" cy="942683"/>
          </a:xfrm>
          <a:custGeom>
            <a:avLst/>
            <a:gdLst>
              <a:gd name="connsiteX0" fmla="*/ 0 w 1420239"/>
              <a:gd name="connsiteY0" fmla="*/ 47738 h 942683"/>
              <a:gd name="connsiteX1" fmla="*/ 593388 w 1420239"/>
              <a:gd name="connsiteY1" fmla="*/ 47738 h 942683"/>
              <a:gd name="connsiteX2" fmla="*/ 680937 w 1420239"/>
              <a:gd name="connsiteY2" fmla="*/ 543849 h 942683"/>
              <a:gd name="connsiteX3" fmla="*/ 1420239 w 1420239"/>
              <a:gd name="connsiteY3" fmla="*/ 942683 h 942683"/>
            </a:gdLst>
            <a:ahLst/>
            <a:cxnLst>
              <a:cxn ang="0">
                <a:pos x="connsiteX0" y="connsiteY0"/>
              </a:cxn>
              <a:cxn ang="0">
                <a:pos x="connsiteX1" y="connsiteY1"/>
              </a:cxn>
              <a:cxn ang="0">
                <a:pos x="connsiteX2" y="connsiteY2"/>
              </a:cxn>
              <a:cxn ang="0">
                <a:pos x="connsiteX3" y="connsiteY3"/>
              </a:cxn>
            </a:cxnLst>
            <a:rect l="l" t="t" r="r" b="b"/>
            <a:pathLst>
              <a:path w="1420239" h="942683">
                <a:moveTo>
                  <a:pt x="0" y="47738"/>
                </a:moveTo>
                <a:cubicBezTo>
                  <a:pt x="239949" y="6395"/>
                  <a:pt x="479899" y="-34947"/>
                  <a:pt x="593388" y="47738"/>
                </a:cubicBezTo>
                <a:cubicBezTo>
                  <a:pt x="706877" y="130423"/>
                  <a:pt x="543129" y="394692"/>
                  <a:pt x="680937" y="543849"/>
                </a:cubicBezTo>
                <a:cubicBezTo>
                  <a:pt x="818745" y="693006"/>
                  <a:pt x="1119492" y="817844"/>
                  <a:pt x="1420239" y="942683"/>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任意形状 122">
            <a:extLst>
              <a:ext uri="{FF2B5EF4-FFF2-40B4-BE49-F238E27FC236}">
                <a16:creationId xmlns:a16="http://schemas.microsoft.com/office/drawing/2014/main" id="{439DB04C-0DFB-8143-8A12-2C8FA4BEA623}"/>
              </a:ext>
            </a:extLst>
          </p:cNvPr>
          <p:cNvSpPr/>
          <p:nvPr/>
        </p:nvSpPr>
        <p:spPr>
          <a:xfrm>
            <a:off x="4931923" y="3381875"/>
            <a:ext cx="1313234" cy="460911"/>
          </a:xfrm>
          <a:custGeom>
            <a:avLst/>
            <a:gdLst>
              <a:gd name="connsiteX0" fmla="*/ 0 w 1313234"/>
              <a:gd name="connsiteY0" fmla="*/ 51989 h 460911"/>
              <a:gd name="connsiteX1" fmla="*/ 437745 w 1313234"/>
              <a:gd name="connsiteY1" fmla="*/ 32534 h 460911"/>
              <a:gd name="connsiteX2" fmla="*/ 428017 w 1313234"/>
              <a:gd name="connsiteY2" fmla="*/ 431368 h 460911"/>
              <a:gd name="connsiteX3" fmla="*/ 1313234 w 1313234"/>
              <a:gd name="connsiteY3" fmla="*/ 431368 h 460911"/>
              <a:gd name="connsiteX4" fmla="*/ 1313234 w 1313234"/>
              <a:gd name="connsiteY4" fmla="*/ 431368 h 4609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34" h="460911">
                <a:moveTo>
                  <a:pt x="0" y="51989"/>
                </a:moveTo>
                <a:cubicBezTo>
                  <a:pt x="183204" y="10646"/>
                  <a:pt x="366409" y="-30696"/>
                  <a:pt x="437745" y="32534"/>
                </a:cubicBezTo>
                <a:cubicBezTo>
                  <a:pt x="509081" y="95764"/>
                  <a:pt x="282102" y="364896"/>
                  <a:pt x="428017" y="431368"/>
                </a:cubicBezTo>
                <a:cubicBezTo>
                  <a:pt x="573932" y="497840"/>
                  <a:pt x="1313234" y="431368"/>
                  <a:pt x="1313234" y="431368"/>
                </a:cubicBezTo>
                <a:lnTo>
                  <a:pt x="1313234" y="431368"/>
                </a:ln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5" name="图片 124">
            <a:extLst>
              <a:ext uri="{FF2B5EF4-FFF2-40B4-BE49-F238E27FC236}">
                <a16:creationId xmlns:a16="http://schemas.microsoft.com/office/drawing/2014/main" id="{B92E8579-7071-1544-A141-00F5C70B1A6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57945" y="3397695"/>
            <a:ext cx="329286" cy="329286"/>
          </a:xfrm>
          <a:prstGeom prst="rect">
            <a:avLst/>
          </a:prstGeom>
        </p:spPr>
      </p:pic>
      <p:pic>
        <p:nvPicPr>
          <p:cNvPr id="126" name="图片 125">
            <a:extLst>
              <a:ext uri="{FF2B5EF4-FFF2-40B4-BE49-F238E27FC236}">
                <a16:creationId xmlns:a16="http://schemas.microsoft.com/office/drawing/2014/main" id="{DD22D676-CD7E-E44E-9BB5-E209CB080CD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67280" y="3955145"/>
            <a:ext cx="536836" cy="536836"/>
          </a:xfrm>
          <a:prstGeom prst="rect">
            <a:avLst/>
          </a:prstGeom>
        </p:spPr>
      </p:pic>
      <p:pic>
        <p:nvPicPr>
          <p:cNvPr id="127" name="图片 126">
            <a:extLst>
              <a:ext uri="{FF2B5EF4-FFF2-40B4-BE49-F238E27FC236}">
                <a16:creationId xmlns:a16="http://schemas.microsoft.com/office/drawing/2014/main" id="{675324F2-C281-7A4E-B5B4-C2F3D32BAD0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0547" y="4549038"/>
            <a:ext cx="425471" cy="425471"/>
          </a:xfrm>
          <a:prstGeom prst="rect">
            <a:avLst/>
          </a:prstGeom>
        </p:spPr>
      </p:pic>
      <p:sp>
        <p:nvSpPr>
          <p:cNvPr id="128" name="矩形 127">
            <a:extLst>
              <a:ext uri="{FF2B5EF4-FFF2-40B4-BE49-F238E27FC236}">
                <a16:creationId xmlns:a16="http://schemas.microsoft.com/office/drawing/2014/main" id="{BD66A7A7-BCEE-3940-A1B7-9CCB3771A279}"/>
              </a:ext>
            </a:extLst>
          </p:cNvPr>
          <p:cNvSpPr/>
          <p:nvPr/>
        </p:nvSpPr>
        <p:spPr>
          <a:xfrm rot="5400000">
            <a:off x="381976" y="5112000"/>
            <a:ext cx="492443" cy="461665"/>
          </a:xfrm>
          <a:prstGeom prst="rect">
            <a:avLst/>
          </a:prstGeom>
          <a:noFill/>
        </p:spPr>
        <p:txBody>
          <a:bodyPr wrap="none">
            <a:spAutoFit/>
          </a:bodyPr>
          <a:lstStyle/>
          <a:p>
            <a:r>
              <a:rPr kumimoji="1" lang="en-US" altLang="zh-CN" sz="2400" dirty="0">
                <a:solidFill>
                  <a:srgbClr val="000000"/>
                </a:solidFill>
              </a:rPr>
              <a:t>…</a:t>
            </a:r>
            <a:endParaRPr lang="zh-CN" altLang="en-US" sz="2400" dirty="0"/>
          </a:p>
        </p:txBody>
      </p:sp>
      <p:cxnSp>
        <p:nvCxnSpPr>
          <p:cNvPr id="135" name="直线箭头连接符 134">
            <a:extLst>
              <a:ext uri="{FF2B5EF4-FFF2-40B4-BE49-F238E27FC236}">
                <a16:creationId xmlns:a16="http://schemas.microsoft.com/office/drawing/2014/main" id="{5043794A-C873-0442-A6F7-F6A71C470E36}"/>
              </a:ext>
            </a:extLst>
          </p:cNvPr>
          <p:cNvCxnSpPr>
            <a:cxnSpLocks/>
          </p:cNvCxnSpPr>
          <p:nvPr/>
        </p:nvCxnSpPr>
        <p:spPr>
          <a:xfrm>
            <a:off x="769034" y="3667368"/>
            <a:ext cx="255810" cy="329391"/>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6" name="直线箭头连接符 135">
            <a:extLst>
              <a:ext uri="{FF2B5EF4-FFF2-40B4-BE49-F238E27FC236}">
                <a16:creationId xmlns:a16="http://schemas.microsoft.com/office/drawing/2014/main" id="{A1769EEB-908D-314E-9DCA-944FE67E7CB2}"/>
              </a:ext>
            </a:extLst>
          </p:cNvPr>
          <p:cNvCxnSpPr>
            <a:cxnSpLocks/>
          </p:cNvCxnSpPr>
          <p:nvPr/>
        </p:nvCxnSpPr>
        <p:spPr>
          <a:xfrm>
            <a:off x="804116" y="4272758"/>
            <a:ext cx="252000"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38" name="直线箭头连接符 137">
            <a:extLst>
              <a:ext uri="{FF2B5EF4-FFF2-40B4-BE49-F238E27FC236}">
                <a16:creationId xmlns:a16="http://schemas.microsoft.com/office/drawing/2014/main" id="{89AA7A9E-9DE9-0A45-846A-E0305F1F437D}"/>
              </a:ext>
            </a:extLst>
          </p:cNvPr>
          <p:cNvCxnSpPr>
            <a:cxnSpLocks/>
          </p:cNvCxnSpPr>
          <p:nvPr/>
        </p:nvCxnSpPr>
        <p:spPr>
          <a:xfrm flipV="1">
            <a:off x="795533" y="4557531"/>
            <a:ext cx="260583" cy="233055"/>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43" name="直线箭头连接符 142">
            <a:extLst>
              <a:ext uri="{FF2B5EF4-FFF2-40B4-BE49-F238E27FC236}">
                <a16:creationId xmlns:a16="http://schemas.microsoft.com/office/drawing/2014/main" id="{302B00F7-9627-964E-814B-720623C8FB36}"/>
              </a:ext>
            </a:extLst>
          </p:cNvPr>
          <p:cNvCxnSpPr>
            <a:cxnSpLocks/>
          </p:cNvCxnSpPr>
          <p:nvPr/>
        </p:nvCxnSpPr>
        <p:spPr>
          <a:xfrm flipV="1">
            <a:off x="794988" y="4948686"/>
            <a:ext cx="281447" cy="510674"/>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145" name="矩形 144">
            <a:extLst>
              <a:ext uri="{FF2B5EF4-FFF2-40B4-BE49-F238E27FC236}">
                <a16:creationId xmlns:a16="http://schemas.microsoft.com/office/drawing/2014/main" id="{63F0D016-2D1C-7942-AF69-5F650EC1D7A2}"/>
              </a:ext>
            </a:extLst>
          </p:cNvPr>
          <p:cNvSpPr/>
          <p:nvPr/>
        </p:nvSpPr>
        <p:spPr>
          <a:xfrm>
            <a:off x="113717" y="2910714"/>
            <a:ext cx="825867" cy="369332"/>
          </a:xfrm>
          <a:prstGeom prst="rect">
            <a:avLst/>
          </a:prstGeom>
        </p:spPr>
        <p:txBody>
          <a:bodyPr wrap="none">
            <a:spAutoFit/>
          </a:bodyPr>
          <a:lstStyle/>
          <a:p>
            <a:r>
              <a:rPr kumimoji="1" lang="en-US" altLang="zh-CN" b="1" dirty="0"/>
              <a:t>Users</a:t>
            </a:r>
            <a:endParaRPr lang="zh-CN" altLang="en-US" dirty="0"/>
          </a:p>
        </p:txBody>
      </p:sp>
      <p:grpSp>
        <p:nvGrpSpPr>
          <p:cNvPr id="146" name="组合 145">
            <a:extLst>
              <a:ext uri="{FF2B5EF4-FFF2-40B4-BE49-F238E27FC236}">
                <a16:creationId xmlns:a16="http://schemas.microsoft.com/office/drawing/2014/main" id="{D3A91F16-48DF-3441-AC2E-54599AD1A47B}"/>
              </a:ext>
            </a:extLst>
          </p:cNvPr>
          <p:cNvGrpSpPr/>
          <p:nvPr/>
        </p:nvGrpSpPr>
        <p:grpSpPr>
          <a:xfrm>
            <a:off x="1031305" y="2691437"/>
            <a:ext cx="845234" cy="489970"/>
            <a:chOff x="6020855" y="1361204"/>
            <a:chExt cx="845234" cy="489970"/>
          </a:xfrm>
        </p:grpSpPr>
        <p:sp>
          <p:nvSpPr>
            <p:cNvPr id="147" name="云形 146">
              <a:extLst>
                <a:ext uri="{FF2B5EF4-FFF2-40B4-BE49-F238E27FC236}">
                  <a16:creationId xmlns:a16="http://schemas.microsoft.com/office/drawing/2014/main" id="{8F300CF7-1418-FF44-A9D6-07D2FAA46B16}"/>
                </a:ext>
              </a:extLst>
            </p:cNvPr>
            <p:cNvSpPr/>
            <p:nvPr/>
          </p:nvSpPr>
          <p:spPr>
            <a:xfrm>
              <a:off x="6020855" y="1361204"/>
              <a:ext cx="845234" cy="489970"/>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矩形 147">
              <a:extLst>
                <a:ext uri="{FF2B5EF4-FFF2-40B4-BE49-F238E27FC236}">
                  <a16:creationId xmlns:a16="http://schemas.microsoft.com/office/drawing/2014/main" id="{2F2092E2-A967-5F47-9DF8-767134B35003}"/>
                </a:ext>
              </a:extLst>
            </p:cNvPr>
            <p:cNvSpPr/>
            <p:nvPr/>
          </p:nvSpPr>
          <p:spPr>
            <a:xfrm>
              <a:off x="6110928" y="1413481"/>
              <a:ext cx="684803" cy="369332"/>
            </a:xfrm>
            <a:prstGeom prst="rect">
              <a:avLst/>
            </a:prstGeom>
            <a:noFill/>
          </p:spPr>
          <p:txBody>
            <a:bodyPr wrap="none">
              <a:spAutoFit/>
            </a:bodyPr>
            <a:lstStyle/>
            <a:p>
              <a:r>
                <a:rPr kumimoji="1" lang="en-US" altLang="zh-CN" dirty="0">
                  <a:solidFill>
                    <a:srgbClr val="000000"/>
                  </a:solidFill>
                </a:rPr>
                <a:t>CDN</a:t>
              </a:r>
              <a:endParaRPr lang="zh-CN" altLang="en-US" dirty="0"/>
            </a:p>
          </p:txBody>
        </p:sp>
      </p:grpSp>
      <p:cxnSp>
        <p:nvCxnSpPr>
          <p:cNvPr id="149" name="直线箭头连接符 148">
            <a:extLst>
              <a:ext uri="{FF2B5EF4-FFF2-40B4-BE49-F238E27FC236}">
                <a16:creationId xmlns:a16="http://schemas.microsoft.com/office/drawing/2014/main" id="{02FA31D1-313C-514B-A3A3-C900EFFE3EEB}"/>
              </a:ext>
            </a:extLst>
          </p:cNvPr>
          <p:cNvCxnSpPr>
            <a:cxnSpLocks/>
          </p:cNvCxnSpPr>
          <p:nvPr/>
        </p:nvCxnSpPr>
        <p:spPr>
          <a:xfrm flipV="1">
            <a:off x="1337719" y="3186000"/>
            <a:ext cx="0" cy="23040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151" name="直线箭头连接符 150">
            <a:extLst>
              <a:ext uri="{FF2B5EF4-FFF2-40B4-BE49-F238E27FC236}">
                <a16:creationId xmlns:a16="http://schemas.microsoft.com/office/drawing/2014/main" id="{1DC66607-A2C9-C840-82E5-1D88EB7335CA}"/>
              </a:ext>
            </a:extLst>
          </p:cNvPr>
          <p:cNvCxnSpPr>
            <a:cxnSpLocks/>
          </p:cNvCxnSpPr>
          <p:nvPr/>
        </p:nvCxnSpPr>
        <p:spPr>
          <a:xfrm flipV="1">
            <a:off x="1477813" y="3203164"/>
            <a:ext cx="0" cy="180000"/>
          </a:xfrm>
          <a:prstGeom prst="straightConnector1">
            <a:avLst/>
          </a:prstGeom>
          <a:ln w="25400">
            <a:solidFill>
              <a:schemeClr val="tx1"/>
            </a:solidFill>
            <a:headEnd type="triangl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9" name="组合 128">
            <a:extLst>
              <a:ext uri="{FF2B5EF4-FFF2-40B4-BE49-F238E27FC236}">
                <a16:creationId xmlns:a16="http://schemas.microsoft.com/office/drawing/2014/main" id="{11DDAF95-21A8-144E-8212-01C6DBDA4F11}"/>
              </a:ext>
            </a:extLst>
          </p:cNvPr>
          <p:cNvGrpSpPr/>
          <p:nvPr/>
        </p:nvGrpSpPr>
        <p:grpSpPr>
          <a:xfrm>
            <a:off x="4492257" y="5204142"/>
            <a:ext cx="1322740" cy="293267"/>
            <a:chOff x="4833436" y="4356643"/>
            <a:chExt cx="1322740" cy="293267"/>
          </a:xfrm>
        </p:grpSpPr>
        <p:sp>
          <p:nvSpPr>
            <p:cNvPr id="130" name="圆柱体 129">
              <a:extLst>
                <a:ext uri="{FF2B5EF4-FFF2-40B4-BE49-F238E27FC236}">
                  <a16:creationId xmlns:a16="http://schemas.microsoft.com/office/drawing/2014/main" id="{2484D309-9744-E347-AB72-D1DCAB88BC91}"/>
                </a:ext>
              </a:extLst>
            </p:cNvPr>
            <p:cNvSpPr/>
            <p:nvPr/>
          </p:nvSpPr>
          <p:spPr>
            <a:xfrm rot="5400000">
              <a:off x="5375673" y="3869407"/>
              <a:ext cx="276998" cy="1284008"/>
            </a:xfrm>
            <a:prstGeom prst="can">
              <a:avLst/>
            </a:prstGeom>
            <a:solidFill>
              <a:schemeClr val="bg1"/>
            </a:solid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a:extLst>
                <a:ext uri="{FF2B5EF4-FFF2-40B4-BE49-F238E27FC236}">
                  <a16:creationId xmlns:a16="http://schemas.microsoft.com/office/drawing/2014/main" id="{2D2C67A8-E9FA-E346-8F10-B83628C70EF5}"/>
                </a:ext>
              </a:extLst>
            </p:cNvPr>
            <p:cNvSpPr/>
            <p:nvPr/>
          </p:nvSpPr>
          <p:spPr>
            <a:xfrm>
              <a:off x="4833436" y="4356643"/>
              <a:ext cx="1284008" cy="276999"/>
            </a:xfrm>
            <a:prstGeom prst="rect">
              <a:avLst/>
            </a:prstGeom>
            <a:noFill/>
          </p:spPr>
          <p:txBody>
            <a:bodyPr wrap="square">
              <a:spAutoFit/>
            </a:bodyPr>
            <a:lstStyle/>
            <a:p>
              <a:pPr algn="ctr"/>
              <a:r>
                <a:rPr kumimoji="1" lang="en-US" altLang="zh-CN" sz="1200" dirty="0">
                  <a:solidFill>
                    <a:srgbClr val="000000"/>
                  </a:solidFill>
                </a:rPr>
                <a:t>Message queue</a:t>
              </a:r>
              <a:endParaRPr lang="zh-CN" altLang="en-US" sz="1200" dirty="0"/>
            </a:p>
          </p:txBody>
        </p:sp>
      </p:grpSp>
      <p:sp>
        <p:nvSpPr>
          <p:cNvPr id="132" name="任意形状 131">
            <a:extLst>
              <a:ext uri="{FF2B5EF4-FFF2-40B4-BE49-F238E27FC236}">
                <a16:creationId xmlns:a16="http://schemas.microsoft.com/office/drawing/2014/main" id="{55DFB909-8F93-7F42-9A36-ED4DFBC442C0}"/>
              </a:ext>
            </a:extLst>
          </p:cNvPr>
          <p:cNvSpPr/>
          <p:nvPr/>
        </p:nvSpPr>
        <p:spPr>
          <a:xfrm>
            <a:off x="4994031" y="4797083"/>
            <a:ext cx="342313" cy="365760"/>
          </a:xfrm>
          <a:custGeom>
            <a:avLst/>
            <a:gdLst>
              <a:gd name="connsiteX0" fmla="*/ 0 w 342313"/>
              <a:gd name="connsiteY0" fmla="*/ 0 h 365760"/>
              <a:gd name="connsiteX1" fmla="*/ 295421 w 342313"/>
              <a:gd name="connsiteY1" fmla="*/ 70339 h 365760"/>
              <a:gd name="connsiteX2" fmla="*/ 337624 w 342313"/>
              <a:gd name="connsiteY2" fmla="*/ 365760 h 365760"/>
            </a:gdLst>
            <a:ahLst/>
            <a:cxnLst>
              <a:cxn ang="0">
                <a:pos x="connsiteX0" y="connsiteY0"/>
              </a:cxn>
              <a:cxn ang="0">
                <a:pos x="connsiteX1" y="connsiteY1"/>
              </a:cxn>
              <a:cxn ang="0">
                <a:pos x="connsiteX2" y="connsiteY2"/>
              </a:cxn>
            </a:cxnLst>
            <a:rect l="l" t="t" r="r" b="b"/>
            <a:pathLst>
              <a:path w="342313" h="365760">
                <a:moveTo>
                  <a:pt x="0" y="0"/>
                </a:moveTo>
                <a:cubicBezTo>
                  <a:pt x="119575" y="4689"/>
                  <a:pt x="239150" y="9379"/>
                  <a:pt x="295421" y="70339"/>
                </a:cubicBezTo>
                <a:cubicBezTo>
                  <a:pt x="351692" y="131299"/>
                  <a:pt x="344658" y="248529"/>
                  <a:pt x="337624" y="365760"/>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内容占位符 2">
            <a:extLst>
              <a:ext uri="{FF2B5EF4-FFF2-40B4-BE49-F238E27FC236}">
                <a16:creationId xmlns:a16="http://schemas.microsoft.com/office/drawing/2014/main" id="{BCC76163-E5E4-8E4F-860C-A61D58D10146}"/>
              </a:ext>
            </a:extLst>
          </p:cNvPr>
          <p:cNvSpPr>
            <a:spLocks noGrp="1"/>
          </p:cNvSpPr>
          <p:nvPr>
            <p:ph idx="1"/>
          </p:nvPr>
        </p:nvSpPr>
        <p:spPr>
          <a:xfrm>
            <a:off x="457200" y="1129308"/>
            <a:ext cx="4639151" cy="3771636"/>
          </a:xfrm>
        </p:spPr>
        <p:txBody>
          <a:bodyPr/>
          <a:lstStyle/>
          <a:p>
            <a:r>
              <a:rPr kumimoji="1" lang="en-US" altLang="zh-CN" dirty="0">
                <a:ea typeface="宋体" panose="02010600030101010101" pitchFamily="2" charset="-122"/>
              </a:rPr>
              <a:t>Example:  large-scale websites </a:t>
            </a:r>
          </a:p>
          <a:p>
            <a:pPr lvl="1"/>
            <a:r>
              <a:rPr kumimoji="1" lang="en-US" altLang="zh-CN" dirty="0">
                <a:ea typeface="宋体" panose="02010600030101010101" pitchFamily="2" charset="-122"/>
              </a:rPr>
              <a:t>How each component communicates? </a:t>
            </a:r>
            <a:r>
              <a:rPr kumimoji="1" lang="en-US" altLang="zh-CN" b="1" dirty="0">
                <a:solidFill>
                  <a:srgbClr val="C00000"/>
                </a:solidFill>
                <a:ea typeface="宋体" panose="02010600030101010101" pitchFamily="2" charset="-122"/>
              </a:rPr>
              <a:t>Networking</a:t>
            </a:r>
            <a:r>
              <a:rPr kumimoji="1" lang="en-US" altLang="zh-CN" dirty="0">
                <a:ea typeface="宋体" panose="02010600030101010101" pitchFamily="2" charset="-122"/>
              </a:rPr>
              <a:t>!</a:t>
            </a:r>
          </a:p>
          <a:p>
            <a:endParaRPr kumimoji="1" lang="zh-CN" altLang="en-US" dirty="0"/>
          </a:p>
        </p:txBody>
      </p:sp>
    </p:spTree>
    <p:extLst>
      <p:ext uri="{BB962C8B-B14F-4D97-AF65-F5344CB8AC3E}">
        <p14:creationId xmlns:p14="http://schemas.microsoft.com/office/powerpoint/2010/main" val="2088534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Challenge: network amplification </a:t>
            </a:r>
            <a:endParaRPr kumimoji="1" lang="zh-CN" altLang="en-US"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20</a:t>
            </a:fld>
            <a:endParaRPr lang="zh-CN" altLang="en-US" dirty="0"/>
          </a:p>
        </p:txBody>
      </p:sp>
      <p:sp>
        <p:nvSpPr>
          <p:cNvPr id="6" name="文本框 5">
            <a:extLst>
              <a:ext uri="{FF2B5EF4-FFF2-40B4-BE49-F238E27FC236}">
                <a16:creationId xmlns:a16="http://schemas.microsoft.com/office/drawing/2014/main" id="{703878A5-A898-4553-B2BA-1BD3148876C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15" name="直线连接符 14">
            <a:extLst>
              <a:ext uri="{FF2B5EF4-FFF2-40B4-BE49-F238E27FC236}">
                <a16:creationId xmlns:a16="http://schemas.microsoft.com/office/drawing/2014/main" id="{67F88E65-91B5-4D00-CC21-9586CF9D91B4}"/>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BA2FD5F-A6D5-45EF-2495-224909CA77DF}"/>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A058CCC1-EED7-BB9A-0C27-812F15D24127}"/>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5" name="图片 4">
            <a:extLst>
              <a:ext uri="{FF2B5EF4-FFF2-40B4-BE49-F238E27FC236}">
                <a16:creationId xmlns:a16="http://schemas.microsoft.com/office/drawing/2014/main" id="{6186CB3E-0922-DED2-821E-90D8EA4EC8BD}"/>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9" name="文本框 8">
            <a:extLst>
              <a:ext uri="{FF2B5EF4-FFF2-40B4-BE49-F238E27FC236}">
                <a16:creationId xmlns:a16="http://schemas.microsoft.com/office/drawing/2014/main" id="{C7238762-2C48-4A39-FE47-AF022FC5DD46}"/>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0" name="文本框 9">
            <a:extLst>
              <a:ext uri="{FF2B5EF4-FFF2-40B4-BE49-F238E27FC236}">
                <a16:creationId xmlns:a16="http://schemas.microsoft.com/office/drawing/2014/main" id="{99382588-739F-9DE2-D0F4-A6139BAA3B7B}"/>
              </a:ext>
            </a:extLst>
          </p:cNvPr>
          <p:cNvSpPr txBox="1"/>
          <p:nvPr/>
        </p:nvSpPr>
        <p:spPr>
          <a:xfrm>
            <a:off x="3178144" y="842103"/>
            <a:ext cx="1933938" cy="369332"/>
          </a:xfrm>
          <a:prstGeom prst="rect">
            <a:avLst/>
          </a:prstGeom>
          <a:noFill/>
        </p:spPr>
        <p:txBody>
          <a:bodyPr wrap="square">
            <a:spAutoFit/>
          </a:bodyPr>
          <a:lstStyle/>
          <a:p>
            <a:pPr algn="ctr"/>
            <a:r>
              <a:rPr kumimoji="1" lang="en-US" altLang="zh-CN" b="1" dirty="0"/>
              <a:t>Hash function</a:t>
            </a:r>
          </a:p>
        </p:txBody>
      </p:sp>
      <p:cxnSp>
        <p:nvCxnSpPr>
          <p:cNvPr id="11" name="直线箭头连接符 10">
            <a:extLst>
              <a:ext uri="{FF2B5EF4-FFF2-40B4-BE49-F238E27FC236}">
                <a16:creationId xmlns:a16="http://schemas.microsoft.com/office/drawing/2014/main" id="{89550F9C-938B-9832-B20B-FEE23C23C497}"/>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E0A579A-6D7A-579C-6E37-59749D52D00F}"/>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C7D1352E-F2A0-5C83-F673-75995E0E9D88}"/>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DF19860-D3B0-3D87-5AD4-978F15DCB369}"/>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22" name="矩形 21">
            <a:extLst>
              <a:ext uri="{FF2B5EF4-FFF2-40B4-BE49-F238E27FC236}">
                <a16:creationId xmlns:a16="http://schemas.microsoft.com/office/drawing/2014/main" id="{C1034899-4E35-E5F6-816D-34C37992EDAA}"/>
              </a:ext>
            </a:extLst>
          </p:cNvPr>
          <p:cNvSpPr/>
          <p:nvPr/>
        </p:nvSpPr>
        <p:spPr>
          <a:xfrm>
            <a:off x="1962808" y="1879236"/>
            <a:ext cx="395000" cy="24214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cxnSp>
        <p:nvCxnSpPr>
          <p:cNvPr id="23" name="直线箭头连接符 22">
            <a:extLst>
              <a:ext uri="{FF2B5EF4-FFF2-40B4-BE49-F238E27FC236}">
                <a16:creationId xmlns:a16="http://schemas.microsoft.com/office/drawing/2014/main" id="{FD7A933E-C73B-8A39-436B-8EA4F301723E}"/>
              </a:ext>
            </a:extLst>
          </p:cNvPr>
          <p:cNvCxnSpPr>
            <a:cxnSpLocks/>
          </p:cNvCxnSpPr>
          <p:nvPr/>
        </p:nvCxnSpPr>
        <p:spPr>
          <a:xfrm>
            <a:off x="2647742" y="2016288"/>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C380861-32D5-DC6B-6C5B-9DAA17728437}"/>
              </a:ext>
            </a:extLst>
          </p:cNvPr>
          <p:cNvCxnSpPr>
            <a:cxnSpLocks/>
          </p:cNvCxnSpPr>
          <p:nvPr/>
        </p:nvCxnSpPr>
        <p:spPr>
          <a:xfrm flipV="1">
            <a:off x="3122709" y="2052843"/>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4F3E295-EA17-B2A0-91C6-ACA121B72D9D}"/>
              </a:ext>
            </a:extLst>
          </p:cNvPr>
          <p:cNvSpPr txBox="1"/>
          <p:nvPr/>
        </p:nvSpPr>
        <p:spPr>
          <a:xfrm>
            <a:off x="2189757" y="2368101"/>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(bucket)</a:t>
            </a:r>
          </a:p>
        </p:txBody>
      </p:sp>
      <p:sp>
        <p:nvSpPr>
          <p:cNvPr id="27" name="矩形 26">
            <a:extLst>
              <a:ext uri="{FF2B5EF4-FFF2-40B4-BE49-F238E27FC236}">
                <a16:creationId xmlns:a16="http://schemas.microsoft.com/office/drawing/2014/main" id="{F8E9F8A5-BAAF-D2DF-1FE2-818D88B7C5FE}"/>
              </a:ext>
            </a:extLst>
          </p:cNvPr>
          <p:cNvSpPr/>
          <p:nvPr/>
        </p:nvSpPr>
        <p:spPr>
          <a:xfrm>
            <a:off x="3476386" y="1907750"/>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28" name="矩形 27">
            <a:extLst>
              <a:ext uri="{FF2B5EF4-FFF2-40B4-BE49-F238E27FC236}">
                <a16:creationId xmlns:a16="http://schemas.microsoft.com/office/drawing/2014/main" id="{EE1C6B5B-0C05-3EA6-433F-24579E1832F8}"/>
              </a:ext>
            </a:extLst>
          </p:cNvPr>
          <p:cNvSpPr/>
          <p:nvPr/>
        </p:nvSpPr>
        <p:spPr>
          <a:xfrm>
            <a:off x="3871386" y="190774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cxnSp>
        <p:nvCxnSpPr>
          <p:cNvPr id="30" name="直线箭头连接符 29">
            <a:extLst>
              <a:ext uri="{FF2B5EF4-FFF2-40B4-BE49-F238E27FC236}">
                <a16:creationId xmlns:a16="http://schemas.microsoft.com/office/drawing/2014/main" id="{86D1D276-F082-2F0F-D50B-F6EA123BB4A3}"/>
              </a:ext>
            </a:extLst>
          </p:cNvPr>
          <p:cNvCxnSpPr>
            <a:cxnSpLocks/>
          </p:cNvCxnSpPr>
          <p:nvPr/>
        </p:nvCxnSpPr>
        <p:spPr>
          <a:xfrm>
            <a:off x="4957977" y="2008707"/>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6516DB6C-C78F-895A-4C05-44F541125FB7}"/>
              </a:ext>
            </a:extLst>
          </p:cNvPr>
          <p:cNvCxnSpPr>
            <a:cxnSpLocks/>
          </p:cNvCxnSpPr>
          <p:nvPr/>
        </p:nvCxnSpPr>
        <p:spPr>
          <a:xfrm flipV="1">
            <a:off x="5432944" y="2045262"/>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046386EB-12A7-6FCD-431C-7B0A0FCC142F}"/>
              </a:ext>
            </a:extLst>
          </p:cNvPr>
          <p:cNvSpPr txBox="1"/>
          <p:nvPr/>
        </p:nvSpPr>
        <p:spPr>
          <a:xfrm>
            <a:off x="4499992" y="2360520"/>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(bucket)</a:t>
            </a:r>
          </a:p>
        </p:txBody>
      </p:sp>
      <p:sp>
        <p:nvSpPr>
          <p:cNvPr id="53" name="矩形 52">
            <a:extLst>
              <a:ext uri="{FF2B5EF4-FFF2-40B4-BE49-F238E27FC236}">
                <a16:creationId xmlns:a16="http://schemas.microsoft.com/office/drawing/2014/main" id="{3C0E3FA8-8457-8E94-C5B1-F3FE0DEA7A0A}"/>
              </a:ext>
            </a:extLst>
          </p:cNvPr>
          <p:cNvSpPr/>
          <p:nvPr/>
        </p:nvSpPr>
        <p:spPr>
          <a:xfrm>
            <a:off x="5689168" y="1907750"/>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55" name="矩形 54">
            <a:extLst>
              <a:ext uri="{FF2B5EF4-FFF2-40B4-BE49-F238E27FC236}">
                <a16:creationId xmlns:a16="http://schemas.microsoft.com/office/drawing/2014/main" id="{596841EF-E8EA-65B0-14D9-9A049E977BF1}"/>
              </a:ext>
            </a:extLst>
          </p:cNvPr>
          <p:cNvSpPr/>
          <p:nvPr/>
        </p:nvSpPr>
        <p:spPr>
          <a:xfrm>
            <a:off x="6084168" y="190774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cxnSp>
        <p:nvCxnSpPr>
          <p:cNvPr id="56" name="直线箭头连接符 55">
            <a:extLst>
              <a:ext uri="{FF2B5EF4-FFF2-40B4-BE49-F238E27FC236}">
                <a16:creationId xmlns:a16="http://schemas.microsoft.com/office/drawing/2014/main" id="{B18015D3-C9D8-66AE-08C9-E0D1D4A03B13}"/>
              </a:ext>
            </a:extLst>
          </p:cNvPr>
          <p:cNvCxnSpPr>
            <a:cxnSpLocks/>
          </p:cNvCxnSpPr>
          <p:nvPr/>
        </p:nvCxnSpPr>
        <p:spPr>
          <a:xfrm>
            <a:off x="7248690" y="2015848"/>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440E72B0-38C3-4125-E483-7083A8663073}"/>
              </a:ext>
            </a:extLst>
          </p:cNvPr>
          <p:cNvCxnSpPr>
            <a:cxnSpLocks/>
          </p:cNvCxnSpPr>
          <p:nvPr/>
        </p:nvCxnSpPr>
        <p:spPr>
          <a:xfrm flipV="1">
            <a:off x="7723657" y="2052403"/>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0E659B7F-B97C-410B-7BD9-56D0FAC14593}"/>
              </a:ext>
            </a:extLst>
          </p:cNvPr>
          <p:cNvSpPr txBox="1"/>
          <p:nvPr/>
        </p:nvSpPr>
        <p:spPr>
          <a:xfrm>
            <a:off x="6790705" y="2367661"/>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(value)</a:t>
            </a:r>
          </a:p>
        </p:txBody>
      </p:sp>
      <p:sp>
        <p:nvSpPr>
          <p:cNvPr id="59" name="矩形 58">
            <a:extLst>
              <a:ext uri="{FF2B5EF4-FFF2-40B4-BE49-F238E27FC236}">
                <a16:creationId xmlns:a16="http://schemas.microsoft.com/office/drawing/2014/main" id="{27FFDBF3-6645-D2AC-E76F-4CCBAA626DCF}"/>
              </a:ext>
            </a:extLst>
          </p:cNvPr>
          <p:cNvSpPr/>
          <p:nvPr/>
        </p:nvSpPr>
        <p:spPr>
          <a:xfrm>
            <a:off x="7997040" y="1907748"/>
            <a:ext cx="936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12" name="内容占位符 5">
            <a:extLst>
              <a:ext uri="{FF2B5EF4-FFF2-40B4-BE49-F238E27FC236}">
                <a16:creationId xmlns:a16="http://schemas.microsoft.com/office/drawing/2014/main" id="{7F23CF03-5AD6-C16E-A98C-AD5DED8DD542}"/>
              </a:ext>
            </a:extLst>
          </p:cNvPr>
          <p:cNvSpPr>
            <a:spLocks noGrp="1"/>
          </p:cNvSpPr>
          <p:nvPr>
            <p:ph idx="1"/>
          </p:nvPr>
        </p:nvSpPr>
        <p:spPr>
          <a:xfrm>
            <a:off x="302840" y="3594621"/>
            <a:ext cx="8229600" cy="2359220"/>
          </a:xfrm>
        </p:spPr>
        <p:txBody>
          <a:bodyPr>
            <a:normAutofit/>
          </a:bodyPr>
          <a:lstStyle/>
          <a:p>
            <a:r>
              <a:rPr lang="en-US" altLang="zh-CN" dirty="0"/>
              <a:t>Question </a:t>
            </a:r>
          </a:p>
          <a:p>
            <a:pPr lvl="1"/>
            <a:r>
              <a:rPr lang="en-US" altLang="zh-CN" dirty="0"/>
              <a:t>How many network RTTs are required for a single KV request? </a:t>
            </a:r>
          </a:p>
          <a:p>
            <a:r>
              <a:rPr lang="en-US" altLang="zh-CN" dirty="0"/>
              <a:t>Problem: Network amplification: </a:t>
            </a:r>
          </a:p>
          <a:p>
            <a:pPr lvl="1"/>
            <a:r>
              <a:rPr lang="en-US" altLang="zh-CN" dirty="0"/>
              <a:t>Transfer larger payloads than required </a:t>
            </a:r>
          </a:p>
          <a:p>
            <a:pPr lvl="1"/>
            <a:r>
              <a:rPr lang="en-US" altLang="zh-CN" dirty="0"/>
              <a:t>Need more network RTTs than required</a:t>
            </a:r>
            <a:endParaRPr lang="zh-CN" altLang="en-US" dirty="0"/>
          </a:p>
        </p:txBody>
      </p:sp>
    </p:spTree>
    <p:extLst>
      <p:ext uri="{BB962C8B-B14F-4D97-AF65-F5344CB8AC3E}">
        <p14:creationId xmlns:p14="http://schemas.microsoft.com/office/powerpoint/2010/main" val="17815983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Challenge: network amplification </a:t>
            </a:r>
            <a:endParaRPr kumimoji="1" lang="zh-CN" altLang="en-US"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21</a:t>
            </a:fld>
            <a:endParaRPr lang="zh-CN" altLang="en-US" dirty="0"/>
          </a:p>
        </p:txBody>
      </p:sp>
      <p:sp>
        <p:nvSpPr>
          <p:cNvPr id="6" name="文本框 5">
            <a:extLst>
              <a:ext uri="{FF2B5EF4-FFF2-40B4-BE49-F238E27FC236}">
                <a16:creationId xmlns:a16="http://schemas.microsoft.com/office/drawing/2014/main" id="{703878A5-A898-4553-B2BA-1BD3148876C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15" name="直线连接符 14">
            <a:extLst>
              <a:ext uri="{FF2B5EF4-FFF2-40B4-BE49-F238E27FC236}">
                <a16:creationId xmlns:a16="http://schemas.microsoft.com/office/drawing/2014/main" id="{67F88E65-91B5-4D00-CC21-9586CF9D91B4}"/>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DBA2FD5F-A6D5-45EF-2495-224909CA77DF}"/>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A058CCC1-EED7-BB9A-0C27-812F15D24127}"/>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5" name="图片 4">
            <a:extLst>
              <a:ext uri="{FF2B5EF4-FFF2-40B4-BE49-F238E27FC236}">
                <a16:creationId xmlns:a16="http://schemas.microsoft.com/office/drawing/2014/main" id="{6186CB3E-0922-DED2-821E-90D8EA4EC8BD}"/>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9" name="文本框 8">
            <a:extLst>
              <a:ext uri="{FF2B5EF4-FFF2-40B4-BE49-F238E27FC236}">
                <a16:creationId xmlns:a16="http://schemas.microsoft.com/office/drawing/2014/main" id="{C7238762-2C48-4A39-FE47-AF022FC5DD46}"/>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0" name="文本框 9">
            <a:extLst>
              <a:ext uri="{FF2B5EF4-FFF2-40B4-BE49-F238E27FC236}">
                <a16:creationId xmlns:a16="http://schemas.microsoft.com/office/drawing/2014/main" id="{99382588-739F-9DE2-D0F4-A6139BAA3B7B}"/>
              </a:ext>
            </a:extLst>
          </p:cNvPr>
          <p:cNvSpPr txBox="1"/>
          <p:nvPr/>
        </p:nvSpPr>
        <p:spPr>
          <a:xfrm>
            <a:off x="3178144" y="842103"/>
            <a:ext cx="1933938" cy="369332"/>
          </a:xfrm>
          <a:prstGeom prst="rect">
            <a:avLst/>
          </a:prstGeom>
          <a:noFill/>
        </p:spPr>
        <p:txBody>
          <a:bodyPr wrap="square">
            <a:spAutoFit/>
          </a:bodyPr>
          <a:lstStyle/>
          <a:p>
            <a:pPr algn="ctr"/>
            <a:r>
              <a:rPr kumimoji="1" lang="en-US" altLang="zh-CN" b="1" dirty="0"/>
              <a:t>Hash function</a:t>
            </a:r>
          </a:p>
        </p:txBody>
      </p:sp>
      <p:cxnSp>
        <p:nvCxnSpPr>
          <p:cNvPr id="11" name="直线箭头连接符 10">
            <a:extLst>
              <a:ext uri="{FF2B5EF4-FFF2-40B4-BE49-F238E27FC236}">
                <a16:creationId xmlns:a16="http://schemas.microsoft.com/office/drawing/2014/main" id="{89550F9C-938B-9832-B20B-FEE23C23C497}"/>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BE0A579A-6D7A-579C-6E37-59749D52D00F}"/>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C7D1352E-F2A0-5C83-F673-75995E0E9D88}"/>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1DF19860-D3B0-3D87-5AD4-978F15DCB369}"/>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22" name="矩形 21">
            <a:extLst>
              <a:ext uri="{FF2B5EF4-FFF2-40B4-BE49-F238E27FC236}">
                <a16:creationId xmlns:a16="http://schemas.microsoft.com/office/drawing/2014/main" id="{C1034899-4E35-E5F6-816D-34C37992EDAA}"/>
              </a:ext>
            </a:extLst>
          </p:cNvPr>
          <p:cNvSpPr/>
          <p:nvPr/>
        </p:nvSpPr>
        <p:spPr>
          <a:xfrm>
            <a:off x="1962808" y="1879236"/>
            <a:ext cx="395000" cy="242148"/>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cxnSp>
        <p:nvCxnSpPr>
          <p:cNvPr id="23" name="直线箭头连接符 22">
            <a:extLst>
              <a:ext uri="{FF2B5EF4-FFF2-40B4-BE49-F238E27FC236}">
                <a16:creationId xmlns:a16="http://schemas.microsoft.com/office/drawing/2014/main" id="{FD7A933E-C73B-8A39-436B-8EA4F301723E}"/>
              </a:ext>
            </a:extLst>
          </p:cNvPr>
          <p:cNvCxnSpPr>
            <a:cxnSpLocks/>
          </p:cNvCxnSpPr>
          <p:nvPr/>
        </p:nvCxnSpPr>
        <p:spPr>
          <a:xfrm>
            <a:off x="2647742" y="2016288"/>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3C380861-32D5-DC6B-6C5B-9DAA17728437}"/>
              </a:ext>
            </a:extLst>
          </p:cNvPr>
          <p:cNvCxnSpPr>
            <a:cxnSpLocks/>
          </p:cNvCxnSpPr>
          <p:nvPr/>
        </p:nvCxnSpPr>
        <p:spPr>
          <a:xfrm flipV="1">
            <a:off x="3122709" y="2052843"/>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E4F3E295-EA17-B2A0-91C6-ACA121B72D9D}"/>
              </a:ext>
            </a:extLst>
          </p:cNvPr>
          <p:cNvSpPr txBox="1"/>
          <p:nvPr/>
        </p:nvSpPr>
        <p:spPr>
          <a:xfrm>
            <a:off x="2189757" y="2368101"/>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(bucket)</a:t>
            </a:r>
          </a:p>
        </p:txBody>
      </p:sp>
      <p:sp>
        <p:nvSpPr>
          <p:cNvPr id="27" name="矩形 26">
            <a:extLst>
              <a:ext uri="{FF2B5EF4-FFF2-40B4-BE49-F238E27FC236}">
                <a16:creationId xmlns:a16="http://schemas.microsoft.com/office/drawing/2014/main" id="{F8E9F8A5-BAAF-D2DF-1FE2-818D88B7C5FE}"/>
              </a:ext>
            </a:extLst>
          </p:cNvPr>
          <p:cNvSpPr/>
          <p:nvPr/>
        </p:nvSpPr>
        <p:spPr>
          <a:xfrm>
            <a:off x="3476386" y="1907750"/>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0" lang="zh-CN" altLang="en-US" sz="1800" b="0" i="0" u="none" strike="noStrike" kern="1200" cap="none" spc="0" normalizeH="0" baseline="0" noProof="0" dirty="0">
                <a:ln>
                  <a:noFill/>
                </a:ln>
                <a:solidFill>
                  <a:srgbClr val="000000">
                    <a:tint val="75000"/>
                  </a:srgbClr>
                </a:solidFill>
                <a:effectLst/>
                <a:uLnTx/>
                <a:uFillTx/>
                <a:latin typeface="Consolas" panose="020B0609020204030204" pitchFamily="49" charset="0"/>
                <a:ea typeface="DengXian" charset="0"/>
                <a:cs typeface="Consolas" panose="020B0609020204030204" pitchFamily="49" charset="0"/>
              </a:rPr>
              <a:t>◉</a:t>
            </a:r>
            <a:endParaRPr kumimoji="1" lang="zh-CN" altLang="en-US" dirty="0">
              <a:solidFill>
                <a:schemeClr val="tx1"/>
              </a:solidFill>
            </a:endParaRPr>
          </a:p>
        </p:txBody>
      </p:sp>
      <p:sp>
        <p:nvSpPr>
          <p:cNvPr id="28" name="矩形 27">
            <a:extLst>
              <a:ext uri="{FF2B5EF4-FFF2-40B4-BE49-F238E27FC236}">
                <a16:creationId xmlns:a16="http://schemas.microsoft.com/office/drawing/2014/main" id="{EE1C6B5B-0C05-3EA6-433F-24579E1832F8}"/>
              </a:ext>
            </a:extLst>
          </p:cNvPr>
          <p:cNvSpPr/>
          <p:nvPr/>
        </p:nvSpPr>
        <p:spPr>
          <a:xfrm>
            <a:off x="3871386" y="190774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cxnSp>
        <p:nvCxnSpPr>
          <p:cNvPr id="30" name="直线箭头连接符 29">
            <a:extLst>
              <a:ext uri="{FF2B5EF4-FFF2-40B4-BE49-F238E27FC236}">
                <a16:creationId xmlns:a16="http://schemas.microsoft.com/office/drawing/2014/main" id="{86D1D276-F082-2F0F-D50B-F6EA123BB4A3}"/>
              </a:ext>
            </a:extLst>
          </p:cNvPr>
          <p:cNvCxnSpPr>
            <a:cxnSpLocks/>
          </p:cNvCxnSpPr>
          <p:nvPr/>
        </p:nvCxnSpPr>
        <p:spPr>
          <a:xfrm>
            <a:off x="4957977" y="2008707"/>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6516DB6C-C78F-895A-4C05-44F541125FB7}"/>
              </a:ext>
            </a:extLst>
          </p:cNvPr>
          <p:cNvCxnSpPr>
            <a:cxnSpLocks/>
          </p:cNvCxnSpPr>
          <p:nvPr/>
        </p:nvCxnSpPr>
        <p:spPr>
          <a:xfrm flipV="1">
            <a:off x="5432944" y="2045262"/>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046386EB-12A7-6FCD-431C-7B0A0FCC142F}"/>
              </a:ext>
            </a:extLst>
          </p:cNvPr>
          <p:cNvSpPr txBox="1"/>
          <p:nvPr/>
        </p:nvSpPr>
        <p:spPr>
          <a:xfrm>
            <a:off x="4499992" y="2360520"/>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(bucket)</a:t>
            </a:r>
          </a:p>
        </p:txBody>
      </p:sp>
      <p:sp>
        <p:nvSpPr>
          <p:cNvPr id="53" name="矩形 52">
            <a:extLst>
              <a:ext uri="{FF2B5EF4-FFF2-40B4-BE49-F238E27FC236}">
                <a16:creationId xmlns:a16="http://schemas.microsoft.com/office/drawing/2014/main" id="{3C0E3FA8-8457-8E94-C5B1-F3FE0DEA7A0A}"/>
              </a:ext>
            </a:extLst>
          </p:cNvPr>
          <p:cNvSpPr/>
          <p:nvPr/>
        </p:nvSpPr>
        <p:spPr>
          <a:xfrm>
            <a:off x="5689168" y="1907750"/>
            <a:ext cx="395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x</a:t>
            </a:r>
            <a:endParaRPr kumimoji="1" lang="zh-CN" altLang="en-US" dirty="0">
              <a:solidFill>
                <a:schemeClr val="tx1"/>
              </a:solidFill>
            </a:endParaRPr>
          </a:p>
        </p:txBody>
      </p:sp>
      <p:sp>
        <p:nvSpPr>
          <p:cNvPr id="55" name="矩形 54">
            <a:extLst>
              <a:ext uri="{FF2B5EF4-FFF2-40B4-BE49-F238E27FC236}">
                <a16:creationId xmlns:a16="http://schemas.microsoft.com/office/drawing/2014/main" id="{596841EF-E8EA-65B0-14D9-9A049E977BF1}"/>
              </a:ext>
            </a:extLst>
          </p:cNvPr>
          <p:cNvSpPr/>
          <p:nvPr/>
        </p:nvSpPr>
        <p:spPr>
          <a:xfrm>
            <a:off x="6084168" y="190774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cxnSp>
        <p:nvCxnSpPr>
          <p:cNvPr id="56" name="直线箭头连接符 55">
            <a:extLst>
              <a:ext uri="{FF2B5EF4-FFF2-40B4-BE49-F238E27FC236}">
                <a16:creationId xmlns:a16="http://schemas.microsoft.com/office/drawing/2014/main" id="{B18015D3-C9D8-66AE-08C9-E0D1D4A03B13}"/>
              </a:ext>
            </a:extLst>
          </p:cNvPr>
          <p:cNvCxnSpPr>
            <a:cxnSpLocks/>
          </p:cNvCxnSpPr>
          <p:nvPr/>
        </p:nvCxnSpPr>
        <p:spPr>
          <a:xfrm>
            <a:off x="7248690" y="2015848"/>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7" name="直线箭头连接符 56">
            <a:extLst>
              <a:ext uri="{FF2B5EF4-FFF2-40B4-BE49-F238E27FC236}">
                <a16:creationId xmlns:a16="http://schemas.microsoft.com/office/drawing/2014/main" id="{440E72B0-38C3-4125-E483-7083A8663073}"/>
              </a:ext>
            </a:extLst>
          </p:cNvPr>
          <p:cNvCxnSpPr>
            <a:cxnSpLocks/>
          </p:cNvCxnSpPr>
          <p:nvPr/>
        </p:nvCxnSpPr>
        <p:spPr>
          <a:xfrm flipV="1">
            <a:off x="7723657" y="2052403"/>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0E659B7F-B97C-410B-7BD9-56D0FAC14593}"/>
              </a:ext>
            </a:extLst>
          </p:cNvPr>
          <p:cNvSpPr txBox="1"/>
          <p:nvPr/>
        </p:nvSpPr>
        <p:spPr>
          <a:xfrm>
            <a:off x="6790705" y="2367661"/>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(value)</a:t>
            </a:r>
          </a:p>
        </p:txBody>
      </p:sp>
      <p:sp>
        <p:nvSpPr>
          <p:cNvPr id="59" name="矩形 58">
            <a:extLst>
              <a:ext uri="{FF2B5EF4-FFF2-40B4-BE49-F238E27FC236}">
                <a16:creationId xmlns:a16="http://schemas.microsoft.com/office/drawing/2014/main" id="{27FFDBF3-6645-D2AC-E76F-4CCBAA626DCF}"/>
              </a:ext>
            </a:extLst>
          </p:cNvPr>
          <p:cNvSpPr/>
          <p:nvPr/>
        </p:nvSpPr>
        <p:spPr>
          <a:xfrm>
            <a:off x="7997040" y="1907748"/>
            <a:ext cx="936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12" name="内容占位符 5">
            <a:extLst>
              <a:ext uri="{FF2B5EF4-FFF2-40B4-BE49-F238E27FC236}">
                <a16:creationId xmlns:a16="http://schemas.microsoft.com/office/drawing/2014/main" id="{7F23CF03-5AD6-C16E-A98C-AD5DED8DD542}"/>
              </a:ext>
            </a:extLst>
          </p:cNvPr>
          <p:cNvSpPr>
            <a:spLocks noGrp="1"/>
          </p:cNvSpPr>
          <p:nvPr>
            <p:ph idx="1"/>
          </p:nvPr>
        </p:nvSpPr>
        <p:spPr>
          <a:xfrm>
            <a:off x="359532" y="3670310"/>
            <a:ext cx="8949680" cy="2016841"/>
          </a:xfrm>
        </p:spPr>
        <p:txBody>
          <a:bodyPr>
            <a:normAutofit/>
          </a:bodyPr>
          <a:lstStyle/>
          <a:p>
            <a:r>
              <a:rPr lang="en-US" altLang="zh-CN" dirty="0"/>
              <a:t>Suppose an RDMA card can support 100M/sec one-sided READs </a:t>
            </a:r>
          </a:p>
          <a:p>
            <a:pPr lvl="1"/>
            <a:r>
              <a:rPr lang="en-US" altLang="zh-CN" dirty="0"/>
              <a:t>4 RTTs will degrade the overall performance to 25M/sec </a:t>
            </a:r>
          </a:p>
          <a:p>
            <a:r>
              <a:rPr lang="en-US" altLang="zh-CN" dirty="0"/>
              <a:t>Further: RDMA’s latency is still much higher than local memory accesses!</a:t>
            </a:r>
          </a:p>
          <a:p>
            <a:pPr lvl="1"/>
            <a:r>
              <a:rPr lang="en-US" altLang="zh-CN" dirty="0"/>
              <a:t>100 ns vs. 2000--4000ns, so the latency may be higher than the CPU solution</a:t>
            </a:r>
            <a:endParaRPr lang="zh-CN" altLang="en-US" dirty="0"/>
          </a:p>
        </p:txBody>
      </p:sp>
    </p:spTree>
    <p:extLst>
      <p:ext uri="{BB962C8B-B14F-4D97-AF65-F5344CB8AC3E}">
        <p14:creationId xmlns:p14="http://schemas.microsoft.com/office/powerpoint/2010/main" val="144862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738591-EC14-3944-B001-9259C3F1CE66}"/>
              </a:ext>
            </a:extLst>
          </p:cNvPr>
          <p:cNvSpPr>
            <a:spLocks noGrp="1"/>
          </p:cNvSpPr>
          <p:nvPr>
            <p:ph type="title"/>
          </p:nvPr>
        </p:nvSpPr>
        <p:spPr/>
        <p:txBody>
          <a:bodyPr/>
          <a:lstStyle/>
          <a:p>
            <a:r>
              <a:rPr kumimoji="1" lang="en-US" altLang="zh-CN" dirty="0"/>
              <a:t>Solution: RDMA-friendly data structures </a:t>
            </a:r>
            <a:endParaRPr kumimoji="1" lang="zh-CN" altLang="en-US" dirty="0"/>
          </a:p>
        </p:txBody>
      </p:sp>
      <p:sp>
        <p:nvSpPr>
          <p:cNvPr id="4" name="灯片编号占位符 3">
            <a:extLst>
              <a:ext uri="{FF2B5EF4-FFF2-40B4-BE49-F238E27FC236}">
                <a16:creationId xmlns:a16="http://schemas.microsoft.com/office/drawing/2014/main" id="{8D78A7A8-D55A-BE0B-AC95-435FB81C01CF}"/>
              </a:ext>
            </a:extLst>
          </p:cNvPr>
          <p:cNvSpPr>
            <a:spLocks noGrp="1"/>
          </p:cNvSpPr>
          <p:nvPr>
            <p:ph type="sldNum" sz="quarter" idx="12"/>
          </p:nvPr>
        </p:nvSpPr>
        <p:spPr/>
        <p:txBody>
          <a:bodyPr/>
          <a:lstStyle/>
          <a:p>
            <a:fld id="{ADE361C3-C043-4A6E-BDCE-8DA1E7D90A3B}" type="slidenum">
              <a:rPr lang="zh-CN" altLang="en-US" smtClean="0"/>
              <a:pPr/>
              <a:t>22</a:t>
            </a:fld>
            <a:endParaRPr lang="zh-CN" altLang="en-US" dirty="0"/>
          </a:p>
        </p:txBody>
      </p:sp>
      <p:sp>
        <p:nvSpPr>
          <p:cNvPr id="6" name="内容占位符 5">
            <a:extLst>
              <a:ext uri="{FF2B5EF4-FFF2-40B4-BE49-F238E27FC236}">
                <a16:creationId xmlns:a16="http://schemas.microsoft.com/office/drawing/2014/main" id="{0F9E1D5F-0B2E-40FF-255B-B5A6F076E7D1}"/>
              </a:ext>
            </a:extLst>
          </p:cNvPr>
          <p:cNvSpPr>
            <a:spLocks noGrp="1"/>
          </p:cNvSpPr>
          <p:nvPr>
            <p:ph idx="1"/>
          </p:nvPr>
        </p:nvSpPr>
        <p:spPr/>
        <p:txBody>
          <a:bodyPr/>
          <a:lstStyle/>
          <a:p>
            <a:r>
              <a:rPr lang="en-US" altLang="zh-CN" dirty="0"/>
              <a:t>Traditional linked-list—based hash table essentially faces the problem of many pointer-chasing for KV operations </a:t>
            </a:r>
          </a:p>
          <a:p>
            <a:r>
              <a:rPr lang="en-US" altLang="zh-CN" dirty="0"/>
              <a:t>Question: </a:t>
            </a:r>
          </a:p>
          <a:p>
            <a:pPr lvl="1"/>
            <a:r>
              <a:rPr lang="en-US" altLang="zh-CN" dirty="0"/>
              <a:t>Which data structure can we use to improve the performance of RDMA-based in-memory KVS? </a:t>
            </a:r>
          </a:p>
        </p:txBody>
      </p:sp>
      <p:grpSp>
        <p:nvGrpSpPr>
          <p:cNvPr id="7" name="组合 6">
            <a:extLst>
              <a:ext uri="{FF2B5EF4-FFF2-40B4-BE49-F238E27FC236}">
                <a16:creationId xmlns:a16="http://schemas.microsoft.com/office/drawing/2014/main" id="{FAD4695B-BB28-989C-B3C1-0277883A8E4A}"/>
              </a:ext>
            </a:extLst>
          </p:cNvPr>
          <p:cNvGrpSpPr/>
          <p:nvPr/>
        </p:nvGrpSpPr>
        <p:grpSpPr>
          <a:xfrm>
            <a:off x="1506488" y="3429276"/>
            <a:ext cx="6131024" cy="507724"/>
            <a:chOff x="954226" y="1107275"/>
            <a:chExt cx="1131297" cy="507724"/>
          </a:xfrm>
        </p:grpSpPr>
        <p:sp>
          <p:nvSpPr>
            <p:cNvPr id="8" name="矩形 7">
              <a:extLst>
                <a:ext uri="{FF2B5EF4-FFF2-40B4-BE49-F238E27FC236}">
                  <a16:creationId xmlns:a16="http://schemas.microsoft.com/office/drawing/2014/main" id="{59F35EC8-4311-35EA-E6BE-C0875E669015}"/>
                </a:ext>
              </a:extLst>
            </p:cNvPr>
            <p:cNvSpPr/>
            <p:nvPr/>
          </p:nvSpPr>
          <p:spPr>
            <a:xfrm>
              <a:off x="954226" y="1107275"/>
              <a:ext cx="1131297" cy="507724"/>
            </a:xfrm>
            <a:prstGeom prst="rect">
              <a:avLst/>
            </a:prstGeom>
            <a:solidFill>
              <a:srgbClr val="FFE6FE"/>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E6309E2A-DC11-9FDF-5A4D-0DECF45B997F}"/>
                </a:ext>
              </a:extLst>
            </p:cNvPr>
            <p:cNvSpPr/>
            <p:nvPr/>
          </p:nvSpPr>
          <p:spPr>
            <a:xfrm>
              <a:off x="1174612" y="1176471"/>
              <a:ext cx="710834" cy="369332"/>
            </a:xfrm>
            <a:prstGeom prst="rect">
              <a:avLst/>
            </a:prstGeom>
          </p:spPr>
          <p:txBody>
            <a:bodyPr wrap="none">
              <a:spAutoFit/>
            </a:bodyPr>
            <a:lstStyle/>
            <a:p>
              <a:r>
                <a:rPr kumimoji="1" lang="en-US" altLang="zh-CN" dirty="0">
                  <a:cs typeface="Consolas" panose="020B0609020204030204" pitchFamily="49" charset="0"/>
                </a:rPr>
                <a:t>Example solution: Cuckoo hashing! </a:t>
              </a:r>
              <a:endParaRPr lang="zh-CN" altLang="en-US" dirty="0">
                <a:cs typeface="Consolas" panose="020B0609020204030204" pitchFamily="49" charset="0"/>
              </a:endParaRPr>
            </a:p>
          </p:txBody>
        </p:sp>
      </p:grpSp>
    </p:spTree>
    <p:extLst>
      <p:ext uri="{BB962C8B-B14F-4D97-AF65-F5344CB8AC3E}">
        <p14:creationId xmlns:p14="http://schemas.microsoft.com/office/powerpoint/2010/main" val="15116202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4317442" cy="3771636"/>
          </a:xfrm>
        </p:spPr>
        <p:txBody>
          <a:bodyPr/>
          <a:lstStyle/>
          <a:p>
            <a:r>
              <a:rPr kumimoji="1" lang="en-US" altLang="zh-CN" dirty="0"/>
              <a:t>Cuckoo hashing</a:t>
            </a:r>
          </a:p>
          <a:p>
            <a:pPr lvl="1"/>
            <a:r>
              <a:rPr kumimoji="1" lang="en-US" altLang="zh-CN" dirty="0"/>
              <a:t> Maintain two hash buckets</a:t>
            </a:r>
          </a:p>
          <a:p>
            <a:endParaRPr kumimoji="1" lang="zh-CN" altLang="en-US" dirty="0"/>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23</a:t>
            </a:fld>
            <a:endParaRPr lang="zh-CN" altLang="en-US"/>
          </a:p>
        </p:txBody>
      </p:sp>
      <p:grpSp>
        <p:nvGrpSpPr>
          <p:cNvPr id="7" name="组合 6">
            <a:extLst>
              <a:ext uri="{FF2B5EF4-FFF2-40B4-BE49-F238E27FC236}">
                <a16:creationId xmlns:a16="http://schemas.microsoft.com/office/drawing/2014/main" id="{BBEFD8D1-6C4F-BB4E-BE22-3403CAB6BC42}"/>
              </a:ext>
            </a:extLst>
          </p:cNvPr>
          <p:cNvGrpSpPr/>
          <p:nvPr/>
        </p:nvGrpSpPr>
        <p:grpSpPr>
          <a:xfrm>
            <a:off x="6444208" y="1273324"/>
            <a:ext cx="719633" cy="369332"/>
            <a:chOff x="6193383" y="1503946"/>
            <a:chExt cx="719633" cy="369332"/>
          </a:xfrm>
        </p:grpSpPr>
        <p:sp>
          <p:nvSpPr>
            <p:cNvPr id="5" name="矩形 4">
              <a:extLst>
                <a:ext uri="{FF2B5EF4-FFF2-40B4-BE49-F238E27FC236}">
                  <a16:creationId xmlns:a16="http://schemas.microsoft.com/office/drawing/2014/main" id="{9D5C0E4B-EE75-9748-A9DA-56BD7CA445FE}"/>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709D6F73-044D-5C41-9853-E7EC36E2AC2F}"/>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1" name="文本框 40">
            <a:extLst>
              <a:ext uri="{FF2B5EF4-FFF2-40B4-BE49-F238E27FC236}">
                <a16:creationId xmlns:a16="http://schemas.microsoft.com/office/drawing/2014/main" id="{5E9091F7-7C13-5141-952A-54296782BBDB}"/>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18863858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p:txBody>
          <a:bodyPr/>
          <a:lstStyle/>
          <a:p>
            <a:r>
              <a:rPr kumimoji="1" lang="en-US" altLang="zh-CN" dirty="0"/>
              <a:t>Cuckoo hashing</a:t>
            </a:r>
          </a:p>
          <a:p>
            <a:pPr lvl="1"/>
            <a:r>
              <a:rPr kumimoji="1" lang="en-US" altLang="zh-CN" dirty="0"/>
              <a:t> Maintain two hash buckets</a:t>
            </a:r>
          </a:p>
          <a:p>
            <a:r>
              <a:rPr kumimoji="1" lang="en-US" altLang="zh-CN" dirty="0"/>
              <a:t>Get()</a:t>
            </a:r>
          </a:p>
          <a:p>
            <a:pPr lvl="1"/>
            <a:r>
              <a:rPr kumimoji="1" lang="en-US" altLang="zh-CN" dirty="0"/>
              <a:t>Using two hash functions H0 &amp; H1</a:t>
            </a:r>
          </a:p>
          <a:p>
            <a:pPr lvl="1"/>
            <a:r>
              <a:rPr kumimoji="1" lang="en-US" altLang="zh-CN" dirty="0"/>
              <a:t>The </a:t>
            </a:r>
            <a:r>
              <a:rPr kumimoji="1" lang="en-US" altLang="zh-CN" b="1" dirty="0">
                <a:latin typeface="Consolas" panose="020B0609020204030204" pitchFamily="49" charset="0"/>
                <a:cs typeface="Consolas" panose="020B0609020204030204" pitchFamily="49" charset="0"/>
              </a:rPr>
              <a:t>key</a:t>
            </a:r>
            <a:r>
              <a:rPr kumimoji="1" lang="en-US" altLang="zh-CN" dirty="0"/>
              <a:t> must be in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pPr marL="74250" lvl="1" indent="0">
              <a:buNone/>
            </a:pPr>
            <a:r>
              <a:rPr kumimoji="1" lang="en-US" altLang="zh-CN" b="1" dirty="0">
                <a:latin typeface="Consolas" panose="020B0609020204030204" pitchFamily="49" charset="0"/>
                <a:cs typeface="Consolas" panose="020B0609020204030204" pitchFamily="49" charset="0"/>
              </a:rPr>
              <a:t> </a:t>
            </a:r>
            <a:endParaRPr kumimoji="1" lang="zh-CN" altLang="en-US" b="1"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24</a:t>
            </a:fld>
            <a:endParaRPr lang="zh-CN" altLang="en-US"/>
          </a:p>
        </p:txBody>
      </p:sp>
      <p:grpSp>
        <p:nvGrpSpPr>
          <p:cNvPr id="7" name="组合 6">
            <a:extLst>
              <a:ext uri="{FF2B5EF4-FFF2-40B4-BE49-F238E27FC236}">
                <a16:creationId xmlns:a16="http://schemas.microsoft.com/office/drawing/2014/main" id="{BBEFD8D1-6C4F-BB4E-BE22-3403CAB6BC42}"/>
              </a:ext>
            </a:extLst>
          </p:cNvPr>
          <p:cNvGrpSpPr/>
          <p:nvPr/>
        </p:nvGrpSpPr>
        <p:grpSpPr>
          <a:xfrm>
            <a:off x="6444208" y="1273324"/>
            <a:ext cx="719633" cy="369332"/>
            <a:chOff x="6193383" y="1503946"/>
            <a:chExt cx="719633" cy="369332"/>
          </a:xfrm>
        </p:grpSpPr>
        <p:sp>
          <p:nvSpPr>
            <p:cNvPr id="5" name="矩形 4">
              <a:extLst>
                <a:ext uri="{FF2B5EF4-FFF2-40B4-BE49-F238E27FC236}">
                  <a16:creationId xmlns:a16="http://schemas.microsoft.com/office/drawing/2014/main" id="{9D5C0E4B-EE75-9748-A9DA-56BD7CA445FE}"/>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709D6F73-044D-5C41-9853-E7EC36E2AC2F}"/>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1" name="文本框 40">
            <a:extLst>
              <a:ext uri="{FF2B5EF4-FFF2-40B4-BE49-F238E27FC236}">
                <a16:creationId xmlns:a16="http://schemas.microsoft.com/office/drawing/2014/main" id="{319062D5-FFE9-804D-934C-B3FFEAA4C3D5}"/>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4043451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p:txBody>
          <a:bodyPr/>
          <a:lstStyle/>
          <a:p>
            <a:r>
              <a:rPr kumimoji="1" lang="en-US" altLang="zh-CN" dirty="0"/>
              <a:t>Cuckoo hashing</a:t>
            </a:r>
          </a:p>
          <a:p>
            <a:pPr lvl="1"/>
            <a:r>
              <a:rPr kumimoji="1" lang="en-US" altLang="zh-CN" dirty="0"/>
              <a:t> Maintain two hash buckets</a:t>
            </a:r>
          </a:p>
          <a:p>
            <a:r>
              <a:rPr kumimoji="1" lang="en-US" altLang="zh-CN" dirty="0"/>
              <a:t>Get()</a:t>
            </a:r>
          </a:p>
          <a:p>
            <a:pPr lvl="1"/>
            <a:r>
              <a:rPr kumimoji="1" lang="en-US" altLang="zh-CN" dirty="0"/>
              <a:t>Using two hash functions H0 &amp; H1</a:t>
            </a:r>
          </a:p>
          <a:p>
            <a:pPr lvl="1"/>
            <a:r>
              <a:rPr kumimoji="1" lang="en-US" altLang="zh-CN" dirty="0"/>
              <a:t>The </a:t>
            </a:r>
            <a:r>
              <a:rPr kumimoji="1" lang="en-US" altLang="zh-CN" b="1" dirty="0">
                <a:latin typeface="Consolas" panose="020B0609020204030204" pitchFamily="49" charset="0"/>
                <a:cs typeface="Consolas" panose="020B0609020204030204" pitchFamily="49" charset="0"/>
              </a:rPr>
              <a:t>key</a:t>
            </a:r>
            <a:r>
              <a:rPr kumimoji="1" lang="en-US" altLang="zh-CN" dirty="0"/>
              <a:t> must be in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a:t>
            </a:r>
            <a:r>
              <a:rPr kumimoji="1" lang="en-US" altLang="zh-CN" dirty="0">
                <a:latin typeface="Consolas" panose="020B0609020204030204" pitchFamily="49" charset="0"/>
                <a:cs typeface="Consolas" panose="020B0609020204030204" pitchFamily="49" charset="0"/>
              </a:rPr>
              <a:t>Get(73)</a:t>
            </a:r>
            <a:endParaRPr kumimoji="1" lang="en-US" altLang="zh-CN" b="1" dirty="0">
              <a:latin typeface="Consolas" panose="020B0609020204030204" pitchFamily="49" charset="0"/>
              <a:cs typeface="Consolas" panose="020B0609020204030204" pitchFamily="49" charset="0"/>
            </a:endParaRPr>
          </a:p>
          <a:p>
            <a:pPr lvl="1"/>
            <a:r>
              <a:rPr kumimoji="1" lang="en-US" altLang="zh-CN" b="1" dirty="0">
                <a:solidFill>
                  <a:srgbClr val="C00000"/>
                </a:solidFill>
                <a:latin typeface="Consolas" panose="020B0609020204030204" pitchFamily="49" charset="0"/>
                <a:cs typeface="Consolas" panose="020B0609020204030204" pitchFamily="49" charset="0"/>
              </a:rPr>
              <a:t>Buckets0[H0(73)] = 2</a:t>
            </a:r>
            <a:endParaRPr kumimoji="1" lang="zh-CN" altLang="en-US" b="1" dirty="0">
              <a:solidFill>
                <a:srgbClr val="C00000"/>
              </a:solidFill>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25</a:t>
            </a:fld>
            <a:endParaRPr lang="zh-CN" altLang="en-US"/>
          </a:p>
        </p:txBody>
      </p:sp>
      <p:grpSp>
        <p:nvGrpSpPr>
          <p:cNvPr id="7" name="组合 6">
            <a:extLst>
              <a:ext uri="{FF2B5EF4-FFF2-40B4-BE49-F238E27FC236}">
                <a16:creationId xmlns:a16="http://schemas.microsoft.com/office/drawing/2014/main" id="{BBEFD8D1-6C4F-BB4E-BE22-3403CAB6BC42}"/>
              </a:ext>
            </a:extLst>
          </p:cNvPr>
          <p:cNvGrpSpPr/>
          <p:nvPr/>
        </p:nvGrpSpPr>
        <p:grpSpPr>
          <a:xfrm>
            <a:off x="6444208" y="1273324"/>
            <a:ext cx="719633" cy="369332"/>
            <a:chOff x="6193383" y="1503946"/>
            <a:chExt cx="719633" cy="369332"/>
          </a:xfrm>
        </p:grpSpPr>
        <p:sp>
          <p:nvSpPr>
            <p:cNvPr id="5" name="矩形 4">
              <a:extLst>
                <a:ext uri="{FF2B5EF4-FFF2-40B4-BE49-F238E27FC236}">
                  <a16:creationId xmlns:a16="http://schemas.microsoft.com/office/drawing/2014/main" id="{9D5C0E4B-EE75-9748-A9DA-56BD7CA445FE}"/>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709D6F73-044D-5C41-9853-E7EC36E2AC2F}"/>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sp>
        <p:nvSpPr>
          <p:cNvPr id="13" name="矩形 12">
            <a:extLst>
              <a:ext uri="{FF2B5EF4-FFF2-40B4-BE49-F238E27FC236}">
                <a16:creationId xmlns:a16="http://schemas.microsoft.com/office/drawing/2014/main" id="{938BB81D-BA8A-0745-AE76-DF7BDAE5AC9C}"/>
              </a:ext>
            </a:extLst>
          </p:cNvPr>
          <p:cNvSpPr/>
          <p:nvPr/>
        </p:nvSpPr>
        <p:spPr>
          <a:xfrm>
            <a:off x="6444206" y="2002334"/>
            <a:ext cx="719633" cy="360040"/>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文本框 13">
            <a:extLst>
              <a:ext uri="{FF2B5EF4-FFF2-40B4-BE49-F238E27FC236}">
                <a16:creationId xmlns:a16="http://schemas.microsoft.com/office/drawing/2014/main" id="{8D1AFC4D-7E0C-2D46-97F4-314A80B7CABB}"/>
              </a:ext>
            </a:extLst>
          </p:cNvPr>
          <p:cNvSpPr txBox="1"/>
          <p:nvPr/>
        </p:nvSpPr>
        <p:spPr>
          <a:xfrm>
            <a:off x="6583449" y="1997688"/>
            <a:ext cx="184731" cy="369332"/>
          </a:xfrm>
          <a:prstGeom prst="rect">
            <a:avLst/>
          </a:prstGeom>
          <a:noFill/>
        </p:spPr>
        <p:txBody>
          <a:bodyPr wrap="none" rtlCol="0">
            <a:spAutoFit/>
          </a:bodyPr>
          <a:lstStyle/>
          <a:p>
            <a:endParaRPr kumimoji="1" lang="zh-CN" altLang="en-US" dirty="0"/>
          </a:p>
        </p:txBody>
      </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1" name="文本框 40">
            <a:extLst>
              <a:ext uri="{FF2B5EF4-FFF2-40B4-BE49-F238E27FC236}">
                <a16:creationId xmlns:a16="http://schemas.microsoft.com/office/drawing/2014/main" id="{3A76AF2C-32B8-E149-A3AC-C238DC5BF7F7}"/>
              </a:ext>
            </a:extLst>
          </p:cNvPr>
          <p:cNvSpPr txBox="1"/>
          <p:nvPr/>
        </p:nvSpPr>
        <p:spPr>
          <a:xfrm>
            <a:off x="6675814" y="2014554"/>
            <a:ext cx="4661210" cy="369332"/>
          </a:xfrm>
          <a:prstGeom prst="rect">
            <a:avLst/>
          </a:prstGeom>
          <a:noFill/>
        </p:spPr>
        <p:txBody>
          <a:bodyPr wrap="square">
            <a:spAutoFit/>
          </a:bodyPr>
          <a:lstStyle/>
          <a:p>
            <a:r>
              <a:rPr kumimoji="1" lang="en-US" altLang="zh-CN" dirty="0">
                <a:solidFill>
                  <a:schemeClr val="bg1"/>
                </a:solidFill>
              </a:rPr>
              <a:t>?</a:t>
            </a:r>
            <a:endParaRPr lang="zh-CN" altLang="en-US" dirty="0">
              <a:solidFill>
                <a:schemeClr val="bg1"/>
              </a:solidFill>
            </a:endParaRPr>
          </a:p>
        </p:txBody>
      </p:sp>
      <p:sp>
        <p:nvSpPr>
          <p:cNvPr id="42" name="文本框 41">
            <a:extLst>
              <a:ext uri="{FF2B5EF4-FFF2-40B4-BE49-F238E27FC236}">
                <a16:creationId xmlns:a16="http://schemas.microsoft.com/office/drawing/2014/main" id="{414F87D3-5B4A-4F4B-A930-2F68AAF91E4E}"/>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1862571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p:txBody>
          <a:bodyPr/>
          <a:lstStyle/>
          <a:p>
            <a:r>
              <a:rPr kumimoji="1" lang="en-US" altLang="zh-CN" dirty="0"/>
              <a:t>Cuckoo hashing</a:t>
            </a:r>
          </a:p>
          <a:p>
            <a:pPr lvl="1"/>
            <a:r>
              <a:rPr kumimoji="1" lang="en-US" altLang="zh-CN" dirty="0"/>
              <a:t> Maintain two hash buckets</a:t>
            </a:r>
          </a:p>
          <a:p>
            <a:r>
              <a:rPr kumimoji="1" lang="en-US" altLang="zh-CN" dirty="0"/>
              <a:t>Get()</a:t>
            </a:r>
          </a:p>
          <a:p>
            <a:pPr lvl="1"/>
            <a:r>
              <a:rPr kumimoji="1" lang="en-US" altLang="zh-CN" dirty="0"/>
              <a:t>Using two hash functions H0 &amp; H1</a:t>
            </a:r>
          </a:p>
          <a:p>
            <a:pPr lvl="1"/>
            <a:r>
              <a:rPr kumimoji="1" lang="en-US" altLang="zh-CN" dirty="0"/>
              <a:t>The </a:t>
            </a:r>
            <a:r>
              <a:rPr kumimoji="1" lang="en-US" altLang="zh-CN" b="1" dirty="0">
                <a:latin typeface="Consolas" panose="020B0609020204030204" pitchFamily="49" charset="0"/>
                <a:cs typeface="Consolas" panose="020B0609020204030204" pitchFamily="49" charset="0"/>
              </a:rPr>
              <a:t>key</a:t>
            </a:r>
            <a:r>
              <a:rPr kumimoji="1" lang="en-US" altLang="zh-CN" dirty="0"/>
              <a:t> must be in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cs typeface="Consolas" panose="020B0609020204030204" pitchFamily="49" charset="0"/>
              </a:rPr>
              <a:t>Example: </a:t>
            </a:r>
            <a:r>
              <a:rPr kumimoji="1" lang="en-US" altLang="zh-CN" dirty="0">
                <a:latin typeface="Consolas" panose="020B0609020204030204" pitchFamily="49" charset="0"/>
                <a:cs typeface="Consolas" panose="020B0609020204030204" pitchFamily="49" charset="0"/>
              </a:rPr>
              <a:t>Get(73)</a:t>
            </a:r>
            <a:endParaRPr kumimoji="1" lang="en-US" altLang="zh-CN" b="1" dirty="0">
              <a:latin typeface="Consolas" panose="020B0609020204030204" pitchFamily="49" charset="0"/>
              <a:cs typeface="Consolas" panose="020B0609020204030204" pitchFamily="49" charset="0"/>
            </a:endParaRPr>
          </a:p>
          <a:p>
            <a:pPr lvl="1"/>
            <a:r>
              <a:rPr kumimoji="1" lang="en-US" altLang="zh-CN" b="1" dirty="0">
                <a:latin typeface="Consolas" panose="020B0609020204030204" pitchFamily="49" charset="0"/>
                <a:cs typeface="Consolas" panose="020B0609020204030204" pitchFamily="49" charset="0"/>
              </a:rPr>
              <a:t>Buckets0[H0(73)] = 2 &amp; </a:t>
            </a:r>
            <a:r>
              <a:rPr kumimoji="1" lang="en-US" altLang="zh-CN" b="1" dirty="0">
                <a:solidFill>
                  <a:srgbClr val="C00000"/>
                </a:solidFill>
                <a:latin typeface="Consolas" panose="020B0609020204030204" pitchFamily="49" charset="0"/>
                <a:cs typeface="Consolas" panose="020B0609020204030204" pitchFamily="49" charset="0"/>
              </a:rPr>
              <a:t>Buckets1[H1(k73)] = 1</a:t>
            </a:r>
            <a:endParaRPr kumimoji="1" lang="en-US" altLang="zh-CN" dirty="0">
              <a:solidFill>
                <a:srgbClr val="C00000"/>
              </a:solidFill>
              <a:latin typeface="+mn-lt"/>
              <a:cs typeface="Consolas" panose="020B0609020204030204" pitchFamily="49" charset="0"/>
            </a:endParaRPr>
          </a:p>
          <a:p>
            <a:pPr marL="74250" lvl="1" indent="0">
              <a:buNone/>
            </a:pPr>
            <a:r>
              <a:rPr kumimoji="1" lang="en-US" altLang="zh-CN" b="1" dirty="0">
                <a:latin typeface="Consolas" panose="020B0609020204030204" pitchFamily="49" charset="0"/>
                <a:cs typeface="Consolas" panose="020B0609020204030204" pitchFamily="49" charset="0"/>
              </a:rPr>
              <a:t> </a:t>
            </a:r>
            <a:endParaRPr kumimoji="1" lang="zh-CN" altLang="en-US" b="1"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26</a:t>
            </a:fld>
            <a:endParaRPr lang="zh-CN" altLang="en-US"/>
          </a:p>
        </p:txBody>
      </p:sp>
      <p:grpSp>
        <p:nvGrpSpPr>
          <p:cNvPr id="7" name="组合 6">
            <a:extLst>
              <a:ext uri="{FF2B5EF4-FFF2-40B4-BE49-F238E27FC236}">
                <a16:creationId xmlns:a16="http://schemas.microsoft.com/office/drawing/2014/main" id="{BBEFD8D1-6C4F-BB4E-BE22-3403CAB6BC42}"/>
              </a:ext>
            </a:extLst>
          </p:cNvPr>
          <p:cNvGrpSpPr/>
          <p:nvPr/>
        </p:nvGrpSpPr>
        <p:grpSpPr>
          <a:xfrm>
            <a:off x="6444208" y="1273324"/>
            <a:ext cx="719633" cy="369332"/>
            <a:chOff x="6193383" y="1503946"/>
            <a:chExt cx="719633" cy="369332"/>
          </a:xfrm>
        </p:grpSpPr>
        <p:sp>
          <p:nvSpPr>
            <p:cNvPr id="5" name="矩形 4">
              <a:extLst>
                <a:ext uri="{FF2B5EF4-FFF2-40B4-BE49-F238E27FC236}">
                  <a16:creationId xmlns:a16="http://schemas.microsoft.com/office/drawing/2014/main" id="{9D5C0E4B-EE75-9748-A9DA-56BD7CA445FE}"/>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709D6F73-044D-5C41-9853-E7EC36E2AC2F}"/>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sp>
        <p:nvSpPr>
          <p:cNvPr id="13" name="矩形 12">
            <a:extLst>
              <a:ext uri="{FF2B5EF4-FFF2-40B4-BE49-F238E27FC236}">
                <a16:creationId xmlns:a16="http://schemas.microsoft.com/office/drawing/2014/main" id="{938BB81D-BA8A-0745-AE76-DF7BDAE5AC9C}"/>
              </a:ext>
            </a:extLst>
          </p:cNvPr>
          <p:cNvSpPr/>
          <p:nvPr/>
        </p:nvSpPr>
        <p:spPr>
          <a:xfrm>
            <a:off x="6444206" y="2002334"/>
            <a:ext cx="719633" cy="360040"/>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583449" y="1997688"/>
            <a:ext cx="184731" cy="369332"/>
          </a:xfrm>
          <a:prstGeom prst="rect">
            <a:avLst/>
          </a:prstGeom>
          <a:noFill/>
        </p:spPr>
        <p:txBody>
          <a:bodyPr wrap="none" rtlCol="0">
            <a:spAutoFit/>
          </a:bodyPr>
          <a:lstStyle/>
          <a:p>
            <a:endParaRPr kumimoji="1" lang="zh-CN" altLang="en-US" dirty="0"/>
          </a:p>
        </p:txBody>
      </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sp>
        <p:nvSpPr>
          <p:cNvPr id="25" name="矩形 24">
            <a:extLst>
              <a:ext uri="{FF2B5EF4-FFF2-40B4-BE49-F238E27FC236}">
                <a16:creationId xmlns:a16="http://schemas.microsoft.com/office/drawing/2014/main" id="{BC3D4977-0412-5044-B4AC-8B8868269B34}"/>
              </a:ext>
            </a:extLst>
          </p:cNvPr>
          <p:cNvSpPr/>
          <p:nvPr/>
        </p:nvSpPr>
        <p:spPr>
          <a:xfrm>
            <a:off x="7676972" y="1642656"/>
            <a:ext cx="719633" cy="360040"/>
          </a:xfrm>
          <a:prstGeom prst="rect">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7816215" y="1638010"/>
            <a:ext cx="184731" cy="369332"/>
          </a:xfrm>
          <a:prstGeom prst="rect">
            <a:avLst/>
          </a:prstGeom>
          <a:noFill/>
        </p:spPr>
        <p:txBody>
          <a:bodyPr wrap="none" rtlCol="0">
            <a:spAutoFit/>
          </a:bodyPr>
          <a:lstStyle/>
          <a:p>
            <a:endParaRPr kumimoji="1" lang="zh-CN" altLang="en-US" dirty="0"/>
          </a:p>
        </p:txBody>
      </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b="1" dirty="0">
                <a:solidFill>
                  <a:schemeClr val="bg1"/>
                </a:solidFill>
              </a:rPr>
              <a:t>73</a:t>
            </a:r>
            <a:endParaRPr kumimoji="1" lang="zh-CN" altLang="en-US" b="1" dirty="0">
              <a:solidFill>
                <a:schemeClr val="bg1"/>
              </a:solidFill>
            </a:endParaRPr>
          </a:p>
        </p:txBody>
      </p:sp>
      <p:sp>
        <p:nvSpPr>
          <p:cNvPr id="45" name="文本框 44">
            <a:extLst>
              <a:ext uri="{FF2B5EF4-FFF2-40B4-BE49-F238E27FC236}">
                <a16:creationId xmlns:a16="http://schemas.microsoft.com/office/drawing/2014/main" id="{AD2485D3-4CE0-B744-9E25-F10EDF644F9B}"/>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3819829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p:txBody>
          <a:bodyPr/>
          <a:lstStyle/>
          <a:p>
            <a:r>
              <a:rPr kumimoji="1" lang="en-US" altLang="zh-CN" dirty="0"/>
              <a:t>Cuckoo hashing</a:t>
            </a:r>
          </a:p>
          <a:p>
            <a:pPr lvl="1"/>
            <a:r>
              <a:rPr kumimoji="1" lang="en-US" altLang="zh-CN" dirty="0"/>
              <a:t> Maintain two hash buckets</a:t>
            </a:r>
          </a:p>
          <a:p>
            <a:r>
              <a:rPr kumimoji="1" lang="en-US" altLang="zh-CN" dirty="0"/>
              <a:t>Put()</a:t>
            </a:r>
          </a:p>
          <a:p>
            <a:pPr lvl="1"/>
            <a:r>
              <a:rPr kumimoji="1" lang="en-US" altLang="zh-CN" dirty="0"/>
              <a:t>Similar as </a:t>
            </a:r>
            <a:r>
              <a:rPr kumimoji="1" lang="en-US" altLang="zh-CN" dirty="0">
                <a:latin typeface="Consolas" panose="020B0609020204030204" pitchFamily="49" charset="0"/>
                <a:cs typeface="Consolas" panose="020B0609020204030204" pitchFamily="49" charset="0"/>
              </a:rPr>
              <a:t>Get()</a:t>
            </a:r>
          </a:p>
          <a:p>
            <a:pPr lvl="2"/>
            <a:r>
              <a:rPr kumimoji="1" lang="en-US" altLang="zh-CN" dirty="0">
                <a:latin typeface="+mn-lt"/>
                <a:cs typeface="Consolas" panose="020B0609020204030204" pitchFamily="49" charset="0"/>
              </a:rPr>
              <a:t>1. find the bucket</a:t>
            </a:r>
          </a:p>
          <a:p>
            <a:pPr lvl="2"/>
            <a:r>
              <a:rPr kumimoji="1" lang="en-US" altLang="zh-CN" dirty="0">
                <a:latin typeface="+mn-lt"/>
                <a:cs typeface="Consolas" panose="020B0609020204030204" pitchFamily="49" charset="0"/>
              </a:rPr>
              <a:t>2. update the value </a:t>
            </a:r>
            <a:endParaRPr kumimoji="1" lang="zh-CN" altLang="en-US" dirty="0">
              <a:latin typeface="+mn-lt"/>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27</a:t>
            </a:fld>
            <a:endParaRPr lang="zh-CN" altLang="en-US"/>
          </a:p>
        </p:txBody>
      </p:sp>
      <p:grpSp>
        <p:nvGrpSpPr>
          <p:cNvPr id="7" name="组合 6">
            <a:extLst>
              <a:ext uri="{FF2B5EF4-FFF2-40B4-BE49-F238E27FC236}">
                <a16:creationId xmlns:a16="http://schemas.microsoft.com/office/drawing/2014/main" id="{BBEFD8D1-6C4F-BB4E-BE22-3403CAB6BC42}"/>
              </a:ext>
            </a:extLst>
          </p:cNvPr>
          <p:cNvGrpSpPr/>
          <p:nvPr/>
        </p:nvGrpSpPr>
        <p:grpSpPr>
          <a:xfrm>
            <a:off x="6444208" y="1273324"/>
            <a:ext cx="719633" cy="369332"/>
            <a:chOff x="6193383" y="1503946"/>
            <a:chExt cx="719633" cy="369332"/>
          </a:xfrm>
        </p:grpSpPr>
        <p:sp>
          <p:nvSpPr>
            <p:cNvPr id="5" name="矩形 4">
              <a:extLst>
                <a:ext uri="{FF2B5EF4-FFF2-40B4-BE49-F238E27FC236}">
                  <a16:creationId xmlns:a16="http://schemas.microsoft.com/office/drawing/2014/main" id="{9D5C0E4B-EE75-9748-A9DA-56BD7CA445FE}"/>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709D6F73-044D-5C41-9853-E7EC36E2AC2F}"/>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1" name="Rectangle 6">
            <a:extLst>
              <a:ext uri="{FF2B5EF4-FFF2-40B4-BE49-F238E27FC236}">
                <a16:creationId xmlns:a16="http://schemas.microsoft.com/office/drawing/2014/main" id="{6751B1D0-AF2F-1844-839F-F977D5726268}"/>
              </a:ext>
            </a:extLst>
          </p:cNvPr>
          <p:cNvSpPr/>
          <p:nvPr/>
        </p:nvSpPr>
        <p:spPr>
          <a:xfrm>
            <a:off x="1949984" y="4288063"/>
            <a:ext cx="5386908" cy="461665"/>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pPr algn="ctr"/>
            <a:r>
              <a:rPr lang="en-US" altLang="zh-CN" sz="2400" dirty="0">
                <a:latin typeface="Candara" pitchFamily="34" charset="0"/>
                <a:ea typeface="Verdana" pitchFamily="34" charset="0"/>
                <a:cs typeface="Verdana" pitchFamily="34" charset="0"/>
              </a:rPr>
              <a:t>What about insert? </a:t>
            </a:r>
            <a:endParaRPr lang="zh-CN" altLang="en-US" sz="2000" dirty="0">
              <a:latin typeface="Candara" pitchFamily="34" charset="0"/>
            </a:endParaRPr>
          </a:p>
        </p:txBody>
      </p:sp>
      <p:sp>
        <p:nvSpPr>
          <p:cNvPr id="42" name="文本框 41">
            <a:extLst>
              <a:ext uri="{FF2B5EF4-FFF2-40B4-BE49-F238E27FC236}">
                <a16:creationId xmlns:a16="http://schemas.microsoft.com/office/drawing/2014/main" id="{D8A79DEB-F011-6747-A876-6A86A99E2A47}"/>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2497738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5626968" cy="3771636"/>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pPr lvl="2"/>
            <a:r>
              <a:rPr kumimoji="1" lang="en-US" altLang="zh-CN" dirty="0">
                <a:latin typeface="+mn-lt"/>
                <a:cs typeface="Consolas" panose="020B0609020204030204" pitchFamily="49" charset="0"/>
              </a:rPr>
              <a:t>Question: what if no available space?</a:t>
            </a:r>
            <a:endParaRPr kumimoji="1" lang="en-US" altLang="zh-CN" dirty="0">
              <a:latin typeface="+mn-lt"/>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28</a:t>
            </a:fld>
            <a:endParaRPr lang="zh-CN" altLang="en-US"/>
          </a:p>
        </p:txBody>
      </p:sp>
      <p:grpSp>
        <p:nvGrpSpPr>
          <p:cNvPr id="7" name="组合 6">
            <a:extLst>
              <a:ext uri="{FF2B5EF4-FFF2-40B4-BE49-F238E27FC236}">
                <a16:creationId xmlns:a16="http://schemas.microsoft.com/office/drawing/2014/main" id="{BBEFD8D1-6C4F-BB4E-BE22-3403CAB6BC42}"/>
              </a:ext>
            </a:extLst>
          </p:cNvPr>
          <p:cNvGrpSpPr/>
          <p:nvPr/>
        </p:nvGrpSpPr>
        <p:grpSpPr>
          <a:xfrm>
            <a:off x="6444208" y="1273324"/>
            <a:ext cx="719633" cy="369332"/>
            <a:chOff x="6193383" y="1503946"/>
            <a:chExt cx="719633" cy="369332"/>
          </a:xfrm>
        </p:grpSpPr>
        <p:sp>
          <p:nvSpPr>
            <p:cNvPr id="5" name="矩形 4">
              <a:extLst>
                <a:ext uri="{FF2B5EF4-FFF2-40B4-BE49-F238E27FC236}">
                  <a16:creationId xmlns:a16="http://schemas.microsoft.com/office/drawing/2014/main" id="{9D5C0E4B-EE75-9748-A9DA-56BD7CA445FE}"/>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709D6F73-044D-5C41-9853-E7EC36E2AC2F}"/>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2" name="文本框 41">
            <a:extLst>
              <a:ext uri="{FF2B5EF4-FFF2-40B4-BE49-F238E27FC236}">
                <a16:creationId xmlns:a16="http://schemas.microsoft.com/office/drawing/2014/main" id="{00E57EE8-547F-8546-A9D0-3C51149BC2D8}"/>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2975669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3771636"/>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Insert(2)</a:t>
            </a:r>
          </a:p>
          <a:p>
            <a:pPr lvl="1"/>
            <a:r>
              <a:rPr kumimoji="1" lang="en-US" altLang="zh-CN" b="1" dirty="0">
                <a:solidFill>
                  <a:srgbClr val="C00000"/>
                </a:solidFill>
                <a:latin typeface="Consolas" panose="020B0609020204030204" pitchFamily="49" charset="0"/>
                <a:cs typeface="Consolas" panose="020B0609020204030204" pitchFamily="49" charset="0"/>
              </a:rPr>
              <a:t>Buckets0[H0(2)] = 0 &amp; Buckets1[H1(2)] = 0</a:t>
            </a:r>
            <a:endParaRPr kumimoji="1" lang="en-US" altLang="zh-CN" dirty="0">
              <a:solidFill>
                <a:srgbClr val="C00000"/>
              </a:solidFill>
              <a:cs typeface="Consolas" panose="020B0609020204030204" pitchFamily="49" charset="0"/>
            </a:endParaRPr>
          </a:p>
          <a:p>
            <a:pPr lvl="1"/>
            <a:endParaRPr kumimoji="1" lang="en-US" altLang="zh-CN" b="1" dirty="0">
              <a:latin typeface="+mn-lt"/>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29</a:t>
            </a:fld>
            <a:endParaRPr lang="zh-CN" altLang="en-US"/>
          </a:p>
        </p:txBody>
      </p:sp>
      <p:grpSp>
        <p:nvGrpSpPr>
          <p:cNvPr id="7" name="组合 6">
            <a:extLst>
              <a:ext uri="{FF2B5EF4-FFF2-40B4-BE49-F238E27FC236}">
                <a16:creationId xmlns:a16="http://schemas.microsoft.com/office/drawing/2014/main" id="{BBEFD8D1-6C4F-BB4E-BE22-3403CAB6BC42}"/>
              </a:ext>
            </a:extLst>
          </p:cNvPr>
          <p:cNvGrpSpPr/>
          <p:nvPr/>
        </p:nvGrpSpPr>
        <p:grpSpPr>
          <a:xfrm>
            <a:off x="6444208" y="1273324"/>
            <a:ext cx="719633" cy="369332"/>
            <a:chOff x="6193383" y="1503946"/>
            <a:chExt cx="719633" cy="369332"/>
          </a:xfrm>
        </p:grpSpPr>
        <p:sp>
          <p:nvSpPr>
            <p:cNvPr id="5" name="矩形 4">
              <a:extLst>
                <a:ext uri="{FF2B5EF4-FFF2-40B4-BE49-F238E27FC236}">
                  <a16:creationId xmlns:a16="http://schemas.microsoft.com/office/drawing/2014/main" id="{9D5C0E4B-EE75-9748-A9DA-56BD7CA445FE}"/>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709D6F73-044D-5C41-9853-E7EC36E2AC2F}"/>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1" name="文本框 40">
            <a:extLst>
              <a:ext uri="{FF2B5EF4-FFF2-40B4-BE49-F238E27FC236}">
                <a16:creationId xmlns:a16="http://schemas.microsoft.com/office/drawing/2014/main" id="{FCD12567-E8E5-D64D-ACD5-8D2D5B41B017}"/>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3423361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EDE590-79B2-2344-8EF8-8C35E5E6642D}"/>
              </a:ext>
            </a:extLst>
          </p:cNvPr>
          <p:cNvSpPr>
            <a:spLocks noGrp="1"/>
          </p:cNvSpPr>
          <p:nvPr>
            <p:ph type="title"/>
          </p:nvPr>
        </p:nvSpPr>
        <p:spPr/>
        <p:txBody>
          <a:bodyPr/>
          <a:lstStyle/>
          <a:p>
            <a:r>
              <a:rPr lang="en-US" altLang="zh-CN" dirty="0"/>
              <a:t>Review: traditional networking </a:t>
            </a:r>
            <a:endParaRPr kumimoji="1" lang="zh-CN" altLang="en-US" dirty="0"/>
          </a:p>
        </p:txBody>
      </p:sp>
      <p:sp>
        <p:nvSpPr>
          <p:cNvPr id="3" name="内容占位符 2">
            <a:extLst>
              <a:ext uri="{FF2B5EF4-FFF2-40B4-BE49-F238E27FC236}">
                <a16:creationId xmlns:a16="http://schemas.microsoft.com/office/drawing/2014/main" id="{7A0B2C31-43CB-4F4B-84CB-49A28A75C04E}"/>
              </a:ext>
            </a:extLst>
          </p:cNvPr>
          <p:cNvSpPr>
            <a:spLocks noGrp="1"/>
          </p:cNvSpPr>
          <p:nvPr>
            <p:ph idx="1"/>
          </p:nvPr>
        </p:nvSpPr>
        <p:spPr/>
        <p:txBody>
          <a:bodyPr>
            <a:normAutofit/>
          </a:bodyPr>
          <a:lstStyle/>
          <a:p>
            <a:r>
              <a:rPr lang="en" altLang="zh-CN" sz="1600" dirty="0"/>
              <a:t>OSI</a:t>
            </a:r>
            <a:r>
              <a:rPr lang="en" altLang="zh-CN" sz="1600" b="0" dirty="0"/>
              <a:t> </a:t>
            </a:r>
          </a:p>
          <a:p>
            <a:pPr lvl="1"/>
            <a:r>
              <a:rPr lang="en" altLang="zh-CN" sz="1600" b="0" dirty="0"/>
              <a:t>The open systems interconnection (OSI) model </a:t>
            </a:r>
          </a:p>
          <a:p>
            <a:pPr lvl="1"/>
            <a:r>
              <a:rPr kumimoji="1" lang="en-US" altLang="zh-CN" sz="1600" dirty="0"/>
              <a:t>7-layer architecture </a:t>
            </a:r>
            <a:endParaRPr kumimoji="1" lang="zh-CN" altLang="en-US" sz="1600" dirty="0"/>
          </a:p>
        </p:txBody>
      </p:sp>
      <p:sp>
        <p:nvSpPr>
          <p:cNvPr id="4" name="灯片编号占位符 3">
            <a:extLst>
              <a:ext uri="{FF2B5EF4-FFF2-40B4-BE49-F238E27FC236}">
                <a16:creationId xmlns:a16="http://schemas.microsoft.com/office/drawing/2014/main" id="{711C3BC5-9A3B-C84C-96CA-6B56E1D6D6A9}"/>
              </a:ext>
            </a:extLst>
          </p:cNvPr>
          <p:cNvSpPr>
            <a:spLocks noGrp="1"/>
          </p:cNvSpPr>
          <p:nvPr>
            <p:ph type="sldNum" sz="quarter" idx="12"/>
          </p:nvPr>
        </p:nvSpPr>
        <p:spPr/>
        <p:txBody>
          <a:bodyPr/>
          <a:lstStyle/>
          <a:p>
            <a:fld id="{ADE361C3-C043-4A6E-BDCE-8DA1E7D90A3B}" type="slidenum">
              <a:rPr lang="zh-CN" altLang="en-US" smtClean="0"/>
              <a:t>3</a:t>
            </a:fld>
            <a:endParaRPr lang="zh-CN" altLang="en-US"/>
          </a:p>
        </p:txBody>
      </p:sp>
      <p:pic>
        <p:nvPicPr>
          <p:cNvPr id="5" name="图片 4">
            <a:extLst>
              <a:ext uri="{FF2B5EF4-FFF2-40B4-BE49-F238E27FC236}">
                <a16:creationId xmlns:a16="http://schemas.microsoft.com/office/drawing/2014/main" id="{75DD5A0D-BAD2-404B-9793-A25C83B6BBB5}"/>
              </a:ext>
            </a:extLst>
          </p:cNvPr>
          <p:cNvPicPr>
            <a:picLocks noChangeAspect="1"/>
          </p:cNvPicPr>
          <p:nvPr/>
        </p:nvPicPr>
        <p:blipFill rotWithShape="1">
          <a:blip r:embed="rId2"/>
          <a:srcRect r="19376"/>
          <a:stretch/>
        </p:blipFill>
        <p:spPr>
          <a:xfrm>
            <a:off x="1619672" y="2373566"/>
            <a:ext cx="6635080" cy="3340100"/>
          </a:xfrm>
          <a:prstGeom prst="rect">
            <a:avLst/>
          </a:prstGeom>
        </p:spPr>
      </p:pic>
    </p:spTree>
    <p:extLst>
      <p:ext uri="{BB962C8B-B14F-4D97-AF65-F5344CB8AC3E}">
        <p14:creationId xmlns:p14="http://schemas.microsoft.com/office/powerpoint/2010/main" val="13014274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3771636"/>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Insert(2)</a:t>
            </a:r>
          </a:p>
          <a:p>
            <a:pPr lvl="1"/>
            <a:r>
              <a:rPr kumimoji="1" lang="en-US" altLang="zh-CN" b="1" dirty="0">
                <a:solidFill>
                  <a:srgbClr val="C00000"/>
                </a:solidFill>
                <a:latin typeface="Consolas" panose="020B0609020204030204" pitchFamily="49" charset="0"/>
                <a:cs typeface="Consolas" panose="020B0609020204030204" pitchFamily="49" charset="0"/>
              </a:rPr>
              <a:t>Buckets0[H0(2)] = 0 </a:t>
            </a:r>
            <a:r>
              <a:rPr kumimoji="1" lang="en-US" altLang="zh-CN" b="1" dirty="0">
                <a:solidFill>
                  <a:schemeClr val="accent6"/>
                </a:solidFill>
                <a:latin typeface="Consolas" panose="020B0609020204030204" pitchFamily="49" charset="0"/>
                <a:cs typeface="Consolas" panose="020B0609020204030204" pitchFamily="49" charset="0"/>
              </a:rPr>
              <a:t>&amp; Buckets1[H1(2)] = 0</a:t>
            </a:r>
            <a:endParaRPr kumimoji="1" lang="en-US" altLang="zh-CN" dirty="0">
              <a:solidFill>
                <a:schemeClr val="accent6"/>
              </a:solidFill>
              <a:cs typeface="Consolas" panose="020B0609020204030204" pitchFamily="49" charset="0"/>
            </a:endParaRPr>
          </a:p>
          <a:p>
            <a:pPr lvl="1"/>
            <a:endParaRPr kumimoji="1" lang="en-US" altLang="zh-CN" b="1" dirty="0">
              <a:latin typeface="+mn-lt"/>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30</a:t>
            </a:fld>
            <a:endParaRPr lang="zh-CN" altLang="en-US"/>
          </a:p>
        </p:txBody>
      </p:sp>
      <p:grpSp>
        <p:nvGrpSpPr>
          <p:cNvPr id="7" name="组合 6">
            <a:extLst>
              <a:ext uri="{FF2B5EF4-FFF2-40B4-BE49-F238E27FC236}">
                <a16:creationId xmlns:a16="http://schemas.microsoft.com/office/drawing/2014/main" id="{BBEFD8D1-6C4F-BB4E-BE22-3403CAB6BC42}"/>
              </a:ext>
            </a:extLst>
          </p:cNvPr>
          <p:cNvGrpSpPr/>
          <p:nvPr/>
        </p:nvGrpSpPr>
        <p:grpSpPr>
          <a:xfrm>
            <a:off x="6444208" y="1273324"/>
            <a:ext cx="719633" cy="369332"/>
            <a:chOff x="6193383" y="1503946"/>
            <a:chExt cx="719633" cy="369332"/>
          </a:xfrm>
        </p:grpSpPr>
        <p:sp>
          <p:nvSpPr>
            <p:cNvPr id="5" name="矩形 4">
              <a:extLst>
                <a:ext uri="{FF2B5EF4-FFF2-40B4-BE49-F238E27FC236}">
                  <a16:creationId xmlns:a16="http://schemas.microsoft.com/office/drawing/2014/main" id="{9D5C0E4B-EE75-9748-A9DA-56BD7CA445FE}"/>
                </a:ext>
              </a:extLst>
            </p:cNvPr>
            <p:cNvSpPr/>
            <p:nvPr/>
          </p:nvSpPr>
          <p:spPr>
            <a:xfrm>
              <a:off x="6193383" y="1508592"/>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a:extLst>
                <a:ext uri="{FF2B5EF4-FFF2-40B4-BE49-F238E27FC236}">
                  <a16:creationId xmlns:a16="http://schemas.microsoft.com/office/drawing/2014/main" id="{709D6F73-044D-5C41-9853-E7EC36E2AC2F}"/>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1" name="Rectangle 6">
            <a:extLst>
              <a:ext uri="{FF2B5EF4-FFF2-40B4-BE49-F238E27FC236}">
                <a16:creationId xmlns:a16="http://schemas.microsoft.com/office/drawing/2014/main" id="{05ED61E2-5240-7D4B-992C-F03AA2DBFE12}"/>
              </a:ext>
            </a:extLst>
          </p:cNvPr>
          <p:cNvSpPr/>
          <p:nvPr/>
        </p:nvSpPr>
        <p:spPr>
          <a:xfrm>
            <a:off x="5374645" y="384472"/>
            <a:ext cx="3017428" cy="461665"/>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pPr algn="ctr"/>
            <a:r>
              <a:rPr lang="en-US" altLang="zh-CN" sz="2400" dirty="0">
                <a:latin typeface="Candara" pitchFamily="34" charset="0"/>
                <a:ea typeface="Verdana" pitchFamily="34" charset="0"/>
                <a:cs typeface="Verdana" pitchFamily="34" charset="0"/>
              </a:rPr>
              <a:t>Can we insert here?</a:t>
            </a:r>
            <a:endParaRPr lang="zh-CN" altLang="en-US" sz="2000" dirty="0">
              <a:latin typeface="Candara" pitchFamily="34" charset="0"/>
            </a:endParaRPr>
          </a:p>
        </p:txBody>
      </p:sp>
      <p:sp>
        <p:nvSpPr>
          <p:cNvPr id="42" name="文本框 41">
            <a:extLst>
              <a:ext uri="{FF2B5EF4-FFF2-40B4-BE49-F238E27FC236}">
                <a16:creationId xmlns:a16="http://schemas.microsoft.com/office/drawing/2014/main" id="{7414AFA3-AB87-324E-9F94-CE1984454C12}"/>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20718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3771636"/>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Insert(2)</a:t>
            </a:r>
          </a:p>
          <a:p>
            <a:pPr lvl="1"/>
            <a:r>
              <a:rPr kumimoji="1" lang="en-US" altLang="zh-CN" b="1" dirty="0">
                <a:solidFill>
                  <a:schemeClr val="accent6"/>
                </a:solidFill>
                <a:latin typeface="Consolas" panose="020B0609020204030204" pitchFamily="49" charset="0"/>
                <a:cs typeface="Consolas" panose="020B0609020204030204" pitchFamily="49" charset="0"/>
              </a:rPr>
              <a:t>Buckets0[H0(2)] = 0 &amp; </a:t>
            </a:r>
            <a:r>
              <a:rPr kumimoji="1" lang="en-US" altLang="zh-CN" b="1" dirty="0">
                <a:solidFill>
                  <a:srgbClr val="C00000"/>
                </a:solidFill>
                <a:latin typeface="Consolas" panose="020B0609020204030204" pitchFamily="49" charset="0"/>
                <a:cs typeface="Consolas" panose="020B0609020204030204" pitchFamily="49" charset="0"/>
              </a:rPr>
              <a:t>Buckets1[H1(2)] = 0</a:t>
            </a:r>
          </a:p>
          <a:p>
            <a:pPr lvl="1"/>
            <a:r>
              <a:rPr kumimoji="1" lang="en-US" altLang="zh-CN" dirty="0">
                <a:solidFill>
                  <a:schemeClr val="tx1"/>
                </a:solidFill>
                <a:latin typeface="+mn-lt"/>
                <a:cs typeface="Consolas" panose="020B0609020204030204" pitchFamily="49" charset="0"/>
              </a:rPr>
              <a:t>Insert here!</a:t>
            </a:r>
          </a:p>
          <a:p>
            <a:pPr lvl="1"/>
            <a:endParaRPr kumimoji="1" lang="en-US" altLang="zh-CN" b="1" dirty="0">
              <a:latin typeface="+mn-lt"/>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31</a:t>
            </a:fld>
            <a:endParaRPr lang="zh-CN" altLang="en-US"/>
          </a:p>
        </p:txBody>
      </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grpSp>
        <p:nvGrpSpPr>
          <p:cNvPr id="42" name="组合 41">
            <a:extLst>
              <a:ext uri="{FF2B5EF4-FFF2-40B4-BE49-F238E27FC236}">
                <a16:creationId xmlns:a16="http://schemas.microsoft.com/office/drawing/2014/main" id="{FBA6D583-D038-EC42-BF8F-CFF8DEB61581}"/>
              </a:ext>
            </a:extLst>
          </p:cNvPr>
          <p:cNvGrpSpPr/>
          <p:nvPr/>
        </p:nvGrpSpPr>
        <p:grpSpPr>
          <a:xfrm>
            <a:off x="6444208" y="1273324"/>
            <a:ext cx="719633" cy="369332"/>
            <a:chOff x="6193383" y="1503946"/>
            <a:chExt cx="719633" cy="369332"/>
          </a:xfrm>
        </p:grpSpPr>
        <p:sp>
          <p:nvSpPr>
            <p:cNvPr id="43" name="矩形 42">
              <a:extLst>
                <a:ext uri="{FF2B5EF4-FFF2-40B4-BE49-F238E27FC236}">
                  <a16:creationId xmlns:a16="http://schemas.microsoft.com/office/drawing/2014/main" id="{203FCD4D-C2CE-3E41-B2A6-E9CA8E1B791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7CE3269-B824-B844-9582-22A8C64496B0}"/>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sp>
        <p:nvSpPr>
          <p:cNvPr id="45" name="文本框 44">
            <a:extLst>
              <a:ext uri="{FF2B5EF4-FFF2-40B4-BE49-F238E27FC236}">
                <a16:creationId xmlns:a16="http://schemas.microsoft.com/office/drawing/2014/main" id="{3E947922-EBBD-854C-88F6-8354950A5FFF}"/>
              </a:ext>
            </a:extLst>
          </p:cNvPr>
          <p:cNvSpPr txBox="1"/>
          <p:nvPr/>
        </p:nvSpPr>
        <p:spPr>
          <a:xfrm>
            <a:off x="7884368" y="1292631"/>
            <a:ext cx="547610" cy="369332"/>
          </a:xfrm>
          <a:prstGeom prst="rect">
            <a:avLst/>
          </a:prstGeom>
          <a:noFill/>
        </p:spPr>
        <p:txBody>
          <a:bodyPr wrap="square">
            <a:spAutoFit/>
          </a:bodyPr>
          <a:lstStyle/>
          <a:p>
            <a:r>
              <a:rPr kumimoji="1" lang="en-US" altLang="zh-CN" b="1" dirty="0">
                <a:solidFill>
                  <a:srgbClr val="C00000"/>
                </a:solidFill>
              </a:rPr>
              <a:t>2</a:t>
            </a:r>
            <a:endParaRPr lang="zh-CN" altLang="en-US" b="1" dirty="0">
              <a:solidFill>
                <a:srgbClr val="C00000"/>
              </a:solidFill>
            </a:endParaRPr>
          </a:p>
        </p:txBody>
      </p:sp>
      <p:sp>
        <p:nvSpPr>
          <p:cNvPr id="46" name="文本框 45">
            <a:extLst>
              <a:ext uri="{FF2B5EF4-FFF2-40B4-BE49-F238E27FC236}">
                <a16:creationId xmlns:a16="http://schemas.microsoft.com/office/drawing/2014/main" id="{438A1C57-0BA4-5843-9878-9B507719BBB2}"/>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25001520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3771636"/>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a:t>
            </a:r>
            <a:r>
              <a:rPr kumimoji="1" lang="en-US" altLang="zh-CN" dirty="0">
                <a:solidFill>
                  <a:schemeClr val="accent1"/>
                </a:solidFill>
                <a:latin typeface="+mn-lt"/>
                <a:cs typeface="Consolas" panose="020B0609020204030204" pitchFamily="49" charset="0"/>
              </a:rPr>
              <a:t>Insert(9)</a:t>
            </a:r>
          </a:p>
          <a:p>
            <a:pPr lvl="1"/>
            <a:r>
              <a:rPr kumimoji="1" lang="en-US" altLang="zh-CN" dirty="0">
                <a:solidFill>
                  <a:schemeClr val="tx1"/>
                </a:solidFill>
                <a:latin typeface="Consolas" panose="020B0609020204030204" pitchFamily="49" charset="0"/>
                <a:cs typeface="Consolas" panose="020B0609020204030204" pitchFamily="49" charset="0"/>
              </a:rPr>
              <a:t>Buckets0[H0(9)] = 0 &amp; Buckets1[H1(9)] = 0</a:t>
            </a:r>
          </a:p>
          <a:p>
            <a:pPr lvl="1"/>
            <a:endParaRPr kumimoji="1" lang="en-US" altLang="zh-CN" b="1" dirty="0">
              <a:latin typeface="+mn-lt"/>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32</a:t>
            </a:fld>
            <a:endParaRPr lang="zh-CN" altLang="en-US"/>
          </a:p>
        </p:txBody>
      </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grpSp>
        <p:nvGrpSpPr>
          <p:cNvPr id="42" name="组合 41">
            <a:extLst>
              <a:ext uri="{FF2B5EF4-FFF2-40B4-BE49-F238E27FC236}">
                <a16:creationId xmlns:a16="http://schemas.microsoft.com/office/drawing/2014/main" id="{FBA6D583-D038-EC42-BF8F-CFF8DEB61581}"/>
              </a:ext>
            </a:extLst>
          </p:cNvPr>
          <p:cNvGrpSpPr/>
          <p:nvPr/>
        </p:nvGrpSpPr>
        <p:grpSpPr>
          <a:xfrm>
            <a:off x="6444208" y="1273324"/>
            <a:ext cx="719633" cy="369332"/>
            <a:chOff x="6193383" y="1503946"/>
            <a:chExt cx="719633" cy="369332"/>
          </a:xfrm>
        </p:grpSpPr>
        <p:sp>
          <p:nvSpPr>
            <p:cNvPr id="43" name="矩形 42">
              <a:extLst>
                <a:ext uri="{FF2B5EF4-FFF2-40B4-BE49-F238E27FC236}">
                  <a16:creationId xmlns:a16="http://schemas.microsoft.com/office/drawing/2014/main" id="{203FCD4D-C2CE-3E41-B2A6-E9CA8E1B791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7CE3269-B824-B844-9582-22A8C64496B0}"/>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sp>
        <p:nvSpPr>
          <p:cNvPr id="45" name="文本框 44">
            <a:extLst>
              <a:ext uri="{FF2B5EF4-FFF2-40B4-BE49-F238E27FC236}">
                <a16:creationId xmlns:a16="http://schemas.microsoft.com/office/drawing/2014/main" id="{3E947922-EBBD-854C-88F6-8354950A5FFF}"/>
              </a:ext>
            </a:extLst>
          </p:cNvPr>
          <p:cNvSpPr txBox="1"/>
          <p:nvPr/>
        </p:nvSpPr>
        <p:spPr>
          <a:xfrm>
            <a:off x="7884368" y="1292631"/>
            <a:ext cx="547610" cy="369332"/>
          </a:xfrm>
          <a:prstGeom prst="rect">
            <a:avLst/>
          </a:prstGeom>
          <a:noFill/>
        </p:spPr>
        <p:txBody>
          <a:bodyPr wrap="square">
            <a:spAutoFit/>
          </a:bodyPr>
          <a:lstStyle/>
          <a:p>
            <a:r>
              <a:rPr kumimoji="1" lang="en-US" altLang="zh-CN" dirty="0"/>
              <a:t>2</a:t>
            </a:r>
            <a:endParaRPr lang="zh-CN" altLang="en-US" dirty="0"/>
          </a:p>
        </p:txBody>
      </p:sp>
      <p:sp>
        <p:nvSpPr>
          <p:cNvPr id="41" name="文本框 40">
            <a:extLst>
              <a:ext uri="{FF2B5EF4-FFF2-40B4-BE49-F238E27FC236}">
                <a16:creationId xmlns:a16="http://schemas.microsoft.com/office/drawing/2014/main" id="{086C62EF-903C-9F42-92C9-DB04CBFF0B7E}"/>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34123584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3771636"/>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Insert(9)</a:t>
            </a:r>
          </a:p>
          <a:p>
            <a:pPr lvl="1"/>
            <a:r>
              <a:rPr kumimoji="1" lang="en-US" altLang="zh-CN" dirty="0">
                <a:solidFill>
                  <a:schemeClr val="tx1"/>
                </a:solidFill>
                <a:latin typeface="Consolas" panose="020B0609020204030204" pitchFamily="49" charset="0"/>
                <a:cs typeface="Consolas" panose="020B0609020204030204" pitchFamily="49" charset="0"/>
              </a:rPr>
              <a:t>Buckets0[H0(9)] = 0 &amp; Buckets1[H1(9)] = 0</a:t>
            </a:r>
          </a:p>
          <a:p>
            <a:pPr lvl="1"/>
            <a:endParaRPr kumimoji="1" lang="en-US" altLang="zh-CN" b="1" dirty="0">
              <a:latin typeface="+mn-lt"/>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33</a:t>
            </a:fld>
            <a:endParaRPr lang="zh-CN" altLang="en-US"/>
          </a:p>
        </p:txBody>
      </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508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grpSp>
        <p:nvGrpSpPr>
          <p:cNvPr id="42" name="组合 41">
            <a:extLst>
              <a:ext uri="{FF2B5EF4-FFF2-40B4-BE49-F238E27FC236}">
                <a16:creationId xmlns:a16="http://schemas.microsoft.com/office/drawing/2014/main" id="{FBA6D583-D038-EC42-BF8F-CFF8DEB61581}"/>
              </a:ext>
            </a:extLst>
          </p:cNvPr>
          <p:cNvGrpSpPr/>
          <p:nvPr/>
        </p:nvGrpSpPr>
        <p:grpSpPr>
          <a:xfrm>
            <a:off x="6444208" y="1273324"/>
            <a:ext cx="719633" cy="369332"/>
            <a:chOff x="6193383" y="1503946"/>
            <a:chExt cx="719633" cy="369332"/>
          </a:xfrm>
        </p:grpSpPr>
        <p:sp>
          <p:nvSpPr>
            <p:cNvPr id="43" name="矩形 42">
              <a:extLst>
                <a:ext uri="{FF2B5EF4-FFF2-40B4-BE49-F238E27FC236}">
                  <a16:creationId xmlns:a16="http://schemas.microsoft.com/office/drawing/2014/main" id="{203FCD4D-C2CE-3E41-B2A6-E9CA8E1B7914}"/>
                </a:ext>
              </a:extLst>
            </p:cNvPr>
            <p:cNvSpPr/>
            <p:nvPr/>
          </p:nvSpPr>
          <p:spPr>
            <a:xfrm>
              <a:off x="6193383" y="1508592"/>
              <a:ext cx="719633" cy="360040"/>
            </a:xfrm>
            <a:prstGeom prst="rect">
              <a:avLst/>
            </a:prstGeom>
            <a:noFill/>
            <a:ln w="508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7CE3269-B824-B844-9582-22A8C64496B0}"/>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sp>
        <p:nvSpPr>
          <p:cNvPr id="45" name="文本框 44">
            <a:extLst>
              <a:ext uri="{FF2B5EF4-FFF2-40B4-BE49-F238E27FC236}">
                <a16:creationId xmlns:a16="http://schemas.microsoft.com/office/drawing/2014/main" id="{3E947922-EBBD-854C-88F6-8354950A5FFF}"/>
              </a:ext>
            </a:extLst>
          </p:cNvPr>
          <p:cNvSpPr txBox="1"/>
          <p:nvPr/>
        </p:nvSpPr>
        <p:spPr>
          <a:xfrm>
            <a:off x="7884368" y="1292631"/>
            <a:ext cx="547610" cy="369332"/>
          </a:xfrm>
          <a:prstGeom prst="rect">
            <a:avLst/>
          </a:prstGeom>
          <a:noFill/>
        </p:spPr>
        <p:txBody>
          <a:bodyPr wrap="square">
            <a:spAutoFit/>
          </a:bodyPr>
          <a:lstStyle/>
          <a:p>
            <a:r>
              <a:rPr kumimoji="1" lang="en-US" altLang="zh-CN" dirty="0"/>
              <a:t>2</a:t>
            </a:r>
            <a:endParaRPr lang="zh-CN" altLang="en-US" dirty="0"/>
          </a:p>
        </p:txBody>
      </p:sp>
      <p:sp>
        <p:nvSpPr>
          <p:cNvPr id="41" name="文本框 40">
            <a:extLst>
              <a:ext uri="{FF2B5EF4-FFF2-40B4-BE49-F238E27FC236}">
                <a16:creationId xmlns:a16="http://schemas.microsoft.com/office/drawing/2014/main" id="{086C62EF-903C-9F42-92C9-DB04CBFF0B7E}"/>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
        <p:nvSpPr>
          <p:cNvPr id="46" name="Rectangle 6">
            <a:extLst>
              <a:ext uri="{FF2B5EF4-FFF2-40B4-BE49-F238E27FC236}">
                <a16:creationId xmlns:a16="http://schemas.microsoft.com/office/drawing/2014/main" id="{2021ECF5-22A6-7A41-80BB-E6A801248227}"/>
              </a:ext>
            </a:extLst>
          </p:cNvPr>
          <p:cNvSpPr/>
          <p:nvPr/>
        </p:nvSpPr>
        <p:spPr>
          <a:xfrm>
            <a:off x="5374644" y="384472"/>
            <a:ext cx="3445827" cy="461665"/>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pPr algn="ctr"/>
            <a:r>
              <a:rPr lang="en-US" altLang="zh-CN" sz="2400" dirty="0">
                <a:latin typeface="Candara" pitchFamily="34" charset="0"/>
                <a:ea typeface="Verdana" pitchFamily="34" charset="0"/>
                <a:cs typeface="Verdana" pitchFamily="34" charset="0"/>
              </a:rPr>
              <a:t>Both slots are not empty!</a:t>
            </a:r>
            <a:endParaRPr lang="zh-CN" altLang="en-US" sz="2000" dirty="0">
              <a:latin typeface="Candara" pitchFamily="34" charset="0"/>
            </a:endParaRPr>
          </a:p>
        </p:txBody>
      </p:sp>
    </p:spTree>
    <p:extLst>
      <p:ext uri="{BB962C8B-B14F-4D97-AF65-F5344CB8AC3E}">
        <p14:creationId xmlns:p14="http://schemas.microsoft.com/office/powerpoint/2010/main" val="98797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3771636"/>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Insert(9)</a:t>
            </a:r>
          </a:p>
          <a:p>
            <a:pPr lvl="1"/>
            <a:r>
              <a:rPr kumimoji="1" lang="en-US" altLang="zh-CN" dirty="0">
                <a:solidFill>
                  <a:schemeClr val="tx1"/>
                </a:solidFill>
                <a:latin typeface="Consolas" panose="020B0609020204030204" pitchFamily="49" charset="0"/>
                <a:cs typeface="Consolas" panose="020B0609020204030204" pitchFamily="49" charset="0"/>
              </a:rPr>
              <a:t>Buckets0[H0(9)] = 0 &amp; Buckets1[H1(9)] = 0</a:t>
            </a:r>
          </a:p>
          <a:p>
            <a:pPr lvl="1"/>
            <a:r>
              <a:rPr kumimoji="1" lang="en-US" altLang="zh-CN" dirty="0">
                <a:solidFill>
                  <a:schemeClr val="tx1"/>
                </a:solidFill>
                <a:latin typeface="+mn-lt"/>
                <a:cs typeface="Consolas" panose="020B0609020204030204" pitchFamily="49" charset="0"/>
              </a:rPr>
              <a:t>Cuckoo hashing will kick others to different place to empty </a:t>
            </a:r>
          </a:p>
          <a:p>
            <a:pPr lvl="1"/>
            <a:endParaRPr kumimoji="1" lang="en-US" altLang="zh-CN" b="1" dirty="0">
              <a:latin typeface="+mn-lt"/>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34</a:t>
            </a:fld>
            <a:endParaRPr lang="zh-CN" altLang="en-US"/>
          </a:p>
        </p:txBody>
      </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508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5427018" y="1129308"/>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5977054" y="1449659"/>
            <a:ext cx="635619" cy="145121"/>
          </a:xfrm>
          <a:custGeom>
            <a:avLst/>
            <a:gdLst>
              <a:gd name="connsiteX0" fmla="*/ 635619 w 635619"/>
              <a:gd name="connsiteY0" fmla="*/ 22302 h 145121"/>
              <a:gd name="connsiteX1" fmla="*/ 200722 w 635619"/>
              <a:gd name="connsiteY1" fmla="*/ 144965 h 145121"/>
              <a:gd name="connsiteX2" fmla="*/ 0 w 635619"/>
              <a:gd name="connsiteY2" fmla="*/ 0 h 145121"/>
            </a:gdLst>
            <a:ahLst/>
            <a:cxnLst>
              <a:cxn ang="0">
                <a:pos x="connsiteX0" y="connsiteY0"/>
              </a:cxn>
              <a:cxn ang="0">
                <a:pos x="connsiteX1" y="connsiteY1"/>
              </a:cxn>
              <a:cxn ang="0">
                <a:pos x="connsiteX2" y="connsiteY2"/>
              </a:cxn>
            </a:cxnLst>
            <a:rect l="l" t="t" r="r" b="b"/>
            <a:pathLst>
              <a:path w="635619" h="145121">
                <a:moveTo>
                  <a:pt x="635619" y="22302"/>
                </a:moveTo>
                <a:cubicBezTo>
                  <a:pt x="471138" y="85492"/>
                  <a:pt x="306658" y="148682"/>
                  <a:pt x="200722" y="144965"/>
                </a:cubicBezTo>
                <a:cubicBezTo>
                  <a:pt x="94786" y="141248"/>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grpSp>
        <p:nvGrpSpPr>
          <p:cNvPr id="42" name="组合 41">
            <a:extLst>
              <a:ext uri="{FF2B5EF4-FFF2-40B4-BE49-F238E27FC236}">
                <a16:creationId xmlns:a16="http://schemas.microsoft.com/office/drawing/2014/main" id="{FBA6D583-D038-EC42-BF8F-CFF8DEB61581}"/>
              </a:ext>
            </a:extLst>
          </p:cNvPr>
          <p:cNvGrpSpPr/>
          <p:nvPr/>
        </p:nvGrpSpPr>
        <p:grpSpPr>
          <a:xfrm>
            <a:off x="6444208" y="1273324"/>
            <a:ext cx="719633" cy="369332"/>
            <a:chOff x="6193383" y="1503946"/>
            <a:chExt cx="719633" cy="369332"/>
          </a:xfrm>
        </p:grpSpPr>
        <p:sp>
          <p:nvSpPr>
            <p:cNvPr id="43" name="矩形 42">
              <a:extLst>
                <a:ext uri="{FF2B5EF4-FFF2-40B4-BE49-F238E27FC236}">
                  <a16:creationId xmlns:a16="http://schemas.microsoft.com/office/drawing/2014/main" id="{203FCD4D-C2CE-3E41-B2A6-E9CA8E1B7914}"/>
                </a:ext>
              </a:extLst>
            </p:cNvPr>
            <p:cNvSpPr/>
            <p:nvPr/>
          </p:nvSpPr>
          <p:spPr>
            <a:xfrm>
              <a:off x="6193383" y="1508592"/>
              <a:ext cx="719633" cy="360040"/>
            </a:xfrm>
            <a:prstGeom prst="rect">
              <a:avLst/>
            </a:prstGeom>
            <a:noFill/>
            <a:ln w="508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7CE3269-B824-B844-9582-22A8C64496B0}"/>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sp>
        <p:nvSpPr>
          <p:cNvPr id="45" name="文本框 44">
            <a:extLst>
              <a:ext uri="{FF2B5EF4-FFF2-40B4-BE49-F238E27FC236}">
                <a16:creationId xmlns:a16="http://schemas.microsoft.com/office/drawing/2014/main" id="{3E947922-EBBD-854C-88F6-8354950A5FFF}"/>
              </a:ext>
            </a:extLst>
          </p:cNvPr>
          <p:cNvSpPr txBox="1"/>
          <p:nvPr/>
        </p:nvSpPr>
        <p:spPr>
          <a:xfrm>
            <a:off x="7884368" y="1292631"/>
            <a:ext cx="547610" cy="369332"/>
          </a:xfrm>
          <a:prstGeom prst="rect">
            <a:avLst/>
          </a:prstGeom>
          <a:noFill/>
        </p:spPr>
        <p:txBody>
          <a:bodyPr wrap="square">
            <a:spAutoFit/>
          </a:bodyPr>
          <a:lstStyle/>
          <a:p>
            <a:r>
              <a:rPr kumimoji="1" lang="en-US" altLang="zh-CN" dirty="0"/>
              <a:t>2</a:t>
            </a:r>
            <a:endParaRPr lang="zh-CN" altLang="en-US" dirty="0"/>
          </a:p>
        </p:txBody>
      </p:sp>
      <p:sp>
        <p:nvSpPr>
          <p:cNvPr id="41" name="文本框 40">
            <a:extLst>
              <a:ext uri="{FF2B5EF4-FFF2-40B4-BE49-F238E27FC236}">
                <a16:creationId xmlns:a16="http://schemas.microsoft.com/office/drawing/2014/main" id="{086C62EF-903C-9F42-92C9-DB04CBFF0B7E}"/>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Tree>
    <p:extLst>
      <p:ext uri="{BB962C8B-B14F-4D97-AF65-F5344CB8AC3E}">
        <p14:creationId xmlns:p14="http://schemas.microsoft.com/office/powerpoint/2010/main" val="26022746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4680520"/>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Insert(9)</a:t>
            </a:r>
          </a:p>
          <a:p>
            <a:pPr lvl="1"/>
            <a:r>
              <a:rPr kumimoji="1" lang="en-US" altLang="zh-CN" dirty="0">
                <a:solidFill>
                  <a:schemeClr val="tx1"/>
                </a:solidFill>
                <a:latin typeface="Consolas" panose="020B0609020204030204" pitchFamily="49" charset="0"/>
                <a:cs typeface="Consolas" panose="020B0609020204030204" pitchFamily="49" charset="0"/>
              </a:rPr>
              <a:t>Buckets0[H0(9)] = 0 &amp; Buckets1[H1(9)] = 0</a:t>
            </a:r>
          </a:p>
          <a:p>
            <a:pPr lvl="1"/>
            <a:r>
              <a:rPr kumimoji="1" lang="en-US" altLang="zh-CN" dirty="0">
                <a:solidFill>
                  <a:schemeClr val="tx1"/>
                </a:solidFill>
                <a:latin typeface="+mn-lt"/>
                <a:cs typeface="Consolas" panose="020B0609020204030204" pitchFamily="49" charset="0"/>
              </a:rPr>
              <a:t>Cuckoo hashing will kick others to different place to empty </a:t>
            </a:r>
          </a:p>
          <a:p>
            <a:pPr lvl="2"/>
            <a:r>
              <a:rPr kumimoji="1" lang="en-US" altLang="zh-CN" dirty="0">
                <a:latin typeface="+mn-lt"/>
                <a:cs typeface="Consolas" panose="020B0609020204030204" pitchFamily="49" charset="0"/>
              </a:rPr>
              <a:t>Kick 32 (Buckets0[0]) to another place </a:t>
            </a:r>
          </a:p>
          <a:p>
            <a:pPr lvl="2"/>
            <a:r>
              <a:rPr kumimoji="1" lang="en-US" altLang="zh-CN" dirty="0">
                <a:latin typeface="+mn-lt"/>
                <a:cs typeface="Consolas" panose="020B0609020204030204" pitchFamily="49" charset="0"/>
              </a:rPr>
              <a:t>Assume: </a:t>
            </a:r>
            <a:r>
              <a:rPr kumimoji="1" lang="en-US" altLang="zh-CN" dirty="0">
                <a:solidFill>
                  <a:schemeClr val="tx1"/>
                </a:solidFill>
                <a:latin typeface="Consolas" panose="020B0609020204030204" pitchFamily="49" charset="0"/>
                <a:cs typeface="Consolas" panose="020B0609020204030204" pitchFamily="49" charset="0"/>
              </a:rPr>
              <a:t>H1(32) = 2 </a:t>
            </a:r>
            <a:endParaRPr kumimoji="1" lang="en-US" altLang="zh-CN" dirty="0">
              <a:latin typeface="+mn-lt"/>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35</a:t>
            </a:fld>
            <a:endParaRPr lang="zh-CN" altLang="en-US"/>
          </a:p>
        </p:txBody>
      </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508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381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8402704" y="2737420"/>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8368989" y="2217337"/>
            <a:ext cx="588265" cy="577195"/>
          </a:xfrm>
          <a:custGeom>
            <a:avLst/>
            <a:gdLst>
              <a:gd name="connsiteX0" fmla="*/ 635619 w 635619"/>
              <a:gd name="connsiteY0" fmla="*/ 22302 h 145121"/>
              <a:gd name="connsiteX1" fmla="*/ 200722 w 635619"/>
              <a:gd name="connsiteY1" fmla="*/ 144965 h 145121"/>
              <a:gd name="connsiteX2" fmla="*/ 0 w 635619"/>
              <a:gd name="connsiteY2" fmla="*/ 0 h 145121"/>
              <a:gd name="connsiteX0" fmla="*/ 471496 w 471496"/>
              <a:gd name="connsiteY0" fmla="*/ 514672 h 521021"/>
              <a:gd name="connsiteX1" fmla="*/ 200722 w 471496"/>
              <a:gd name="connsiteY1" fmla="*/ 144965 h 521021"/>
              <a:gd name="connsiteX2" fmla="*/ 0 w 471496"/>
              <a:gd name="connsiteY2" fmla="*/ 0 h 521021"/>
              <a:gd name="connsiteX0" fmla="*/ 471496 w 471496"/>
              <a:gd name="connsiteY0" fmla="*/ 514672 h 519826"/>
              <a:gd name="connsiteX1" fmla="*/ 357029 w 471496"/>
              <a:gd name="connsiteY1" fmla="*/ 35550 h 519826"/>
              <a:gd name="connsiteX2" fmla="*/ 0 w 471496"/>
              <a:gd name="connsiteY2" fmla="*/ 0 h 519826"/>
              <a:gd name="connsiteX0" fmla="*/ 471496 w 594266"/>
              <a:gd name="connsiteY0" fmla="*/ 514672 h 514672"/>
              <a:gd name="connsiteX1" fmla="*/ 357029 w 594266"/>
              <a:gd name="connsiteY1" fmla="*/ 35550 h 514672"/>
              <a:gd name="connsiteX2" fmla="*/ 0 w 594266"/>
              <a:gd name="connsiteY2" fmla="*/ 0 h 514672"/>
              <a:gd name="connsiteX0" fmla="*/ 463681 w 588265"/>
              <a:gd name="connsiteY0" fmla="*/ 577195 h 577195"/>
              <a:gd name="connsiteX1" fmla="*/ 357029 w 588265"/>
              <a:gd name="connsiteY1" fmla="*/ 35550 h 577195"/>
              <a:gd name="connsiteX2" fmla="*/ 0 w 588265"/>
              <a:gd name="connsiteY2" fmla="*/ 0 h 577195"/>
            </a:gdLst>
            <a:ahLst/>
            <a:cxnLst>
              <a:cxn ang="0">
                <a:pos x="connsiteX0" y="connsiteY0"/>
              </a:cxn>
              <a:cxn ang="0">
                <a:pos x="connsiteX1" y="connsiteY1"/>
              </a:cxn>
              <a:cxn ang="0">
                <a:pos x="connsiteX2" y="connsiteY2"/>
              </a:cxn>
            </a:cxnLst>
            <a:rect l="l" t="t" r="r" b="b"/>
            <a:pathLst>
              <a:path w="588265" h="577195">
                <a:moveTo>
                  <a:pt x="463681" y="577195"/>
                </a:moveTo>
                <a:cubicBezTo>
                  <a:pt x="752492" y="210539"/>
                  <a:pt x="462965" y="39267"/>
                  <a:pt x="357029" y="35550"/>
                </a:cubicBezTo>
                <a:cubicBezTo>
                  <a:pt x="251093" y="31833"/>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grpSp>
        <p:nvGrpSpPr>
          <p:cNvPr id="42" name="组合 41">
            <a:extLst>
              <a:ext uri="{FF2B5EF4-FFF2-40B4-BE49-F238E27FC236}">
                <a16:creationId xmlns:a16="http://schemas.microsoft.com/office/drawing/2014/main" id="{FBA6D583-D038-EC42-BF8F-CFF8DEB61581}"/>
              </a:ext>
            </a:extLst>
          </p:cNvPr>
          <p:cNvGrpSpPr/>
          <p:nvPr/>
        </p:nvGrpSpPr>
        <p:grpSpPr>
          <a:xfrm>
            <a:off x="6444208" y="1277970"/>
            <a:ext cx="1814206" cy="1120382"/>
            <a:chOff x="6193383" y="1508592"/>
            <a:chExt cx="1814206" cy="1120382"/>
          </a:xfrm>
        </p:grpSpPr>
        <p:sp>
          <p:nvSpPr>
            <p:cNvPr id="43" name="矩形 42">
              <a:extLst>
                <a:ext uri="{FF2B5EF4-FFF2-40B4-BE49-F238E27FC236}">
                  <a16:creationId xmlns:a16="http://schemas.microsoft.com/office/drawing/2014/main" id="{203FCD4D-C2CE-3E41-B2A6-E9CA8E1B7914}"/>
                </a:ext>
              </a:extLst>
            </p:cNvPr>
            <p:cNvSpPr/>
            <p:nvPr/>
          </p:nvSpPr>
          <p:spPr>
            <a:xfrm>
              <a:off x="6193383" y="1508592"/>
              <a:ext cx="719633" cy="360040"/>
            </a:xfrm>
            <a:prstGeom prst="rect">
              <a:avLst/>
            </a:prstGeom>
            <a:noFill/>
            <a:ln w="508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文本框 43">
              <a:extLst>
                <a:ext uri="{FF2B5EF4-FFF2-40B4-BE49-F238E27FC236}">
                  <a16:creationId xmlns:a16="http://schemas.microsoft.com/office/drawing/2014/main" id="{57CE3269-B824-B844-9582-22A8C64496B0}"/>
                </a:ext>
              </a:extLst>
            </p:cNvPr>
            <p:cNvSpPr txBox="1"/>
            <p:nvPr/>
          </p:nvSpPr>
          <p:spPr>
            <a:xfrm>
              <a:off x="7566443" y="2259642"/>
              <a:ext cx="441146" cy="369332"/>
            </a:xfrm>
            <a:prstGeom prst="rect">
              <a:avLst/>
            </a:prstGeom>
            <a:noFill/>
          </p:spPr>
          <p:txBody>
            <a:bodyPr wrap="none" rtlCol="0">
              <a:spAutoFit/>
            </a:bodyPr>
            <a:lstStyle/>
            <a:p>
              <a:r>
                <a:rPr kumimoji="1" lang="en-US" altLang="zh-CN" b="1" dirty="0">
                  <a:solidFill>
                    <a:srgbClr val="C00000"/>
                  </a:solidFill>
                </a:rPr>
                <a:t>32</a:t>
              </a:r>
              <a:endParaRPr kumimoji="1" lang="zh-CN" altLang="en-US" b="1" dirty="0">
                <a:solidFill>
                  <a:srgbClr val="C00000"/>
                </a:solidFill>
              </a:endParaRPr>
            </a:p>
          </p:txBody>
        </p:sp>
      </p:grpSp>
      <p:sp>
        <p:nvSpPr>
          <p:cNvPr id="45" name="文本框 44">
            <a:extLst>
              <a:ext uri="{FF2B5EF4-FFF2-40B4-BE49-F238E27FC236}">
                <a16:creationId xmlns:a16="http://schemas.microsoft.com/office/drawing/2014/main" id="{3E947922-EBBD-854C-88F6-8354950A5FFF}"/>
              </a:ext>
            </a:extLst>
          </p:cNvPr>
          <p:cNvSpPr txBox="1"/>
          <p:nvPr/>
        </p:nvSpPr>
        <p:spPr>
          <a:xfrm>
            <a:off x="7884368" y="1292631"/>
            <a:ext cx="547610" cy="369332"/>
          </a:xfrm>
          <a:prstGeom prst="rect">
            <a:avLst/>
          </a:prstGeom>
          <a:noFill/>
        </p:spPr>
        <p:txBody>
          <a:bodyPr wrap="square">
            <a:spAutoFit/>
          </a:bodyPr>
          <a:lstStyle/>
          <a:p>
            <a:r>
              <a:rPr kumimoji="1" lang="en-US" altLang="zh-CN" dirty="0"/>
              <a:t>2</a:t>
            </a:r>
            <a:endParaRPr lang="zh-CN" altLang="en-US" dirty="0"/>
          </a:p>
        </p:txBody>
      </p:sp>
      <p:sp>
        <p:nvSpPr>
          <p:cNvPr id="41" name="文本框 40">
            <a:extLst>
              <a:ext uri="{FF2B5EF4-FFF2-40B4-BE49-F238E27FC236}">
                <a16:creationId xmlns:a16="http://schemas.microsoft.com/office/drawing/2014/main" id="{086C62EF-903C-9F42-92C9-DB04CBFF0B7E}"/>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
        <p:nvSpPr>
          <p:cNvPr id="5" name="任意形状 4">
            <a:extLst>
              <a:ext uri="{FF2B5EF4-FFF2-40B4-BE49-F238E27FC236}">
                <a16:creationId xmlns:a16="http://schemas.microsoft.com/office/drawing/2014/main" id="{7337DED2-AD33-1E41-B61F-24315302EC18}"/>
              </a:ext>
            </a:extLst>
          </p:cNvPr>
          <p:cNvSpPr/>
          <p:nvPr/>
        </p:nvSpPr>
        <p:spPr>
          <a:xfrm>
            <a:off x="7195930" y="1511566"/>
            <a:ext cx="477079" cy="697665"/>
          </a:xfrm>
          <a:custGeom>
            <a:avLst/>
            <a:gdLst>
              <a:gd name="connsiteX0" fmla="*/ 0 w 477079"/>
              <a:gd name="connsiteY0" fmla="*/ 48877 h 697665"/>
              <a:gd name="connsiteX1" fmla="*/ 188844 w 477079"/>
              <a:gd name="connsiteY1" fmla="*/ 58817 h 697665"/>
              <a:gd name="connsiteX2" fmla="*/ 228600 w 477079"/>
              <a:gd name="connsiteY2" fmla="*/ 635286 h 697665"/>
              <a:gd name="connsiteX3" fmla="*/ 477079 w 477079"/>
              <a:gd name="connsiteY3" fmla="*/ 655164 h 697665"/>
            </a:gdLst>
            <a:ahLst/>
            <a:cxnLst>
              <a:cxn ang="0">
                <a:pos x="connsiteX0" y="connsiteY0"/>
              </a:cxn>
              <a:cxn ang="0">
                <a:pos x="connsiteX1" y="connsiteY1"/>
              </a:cxn>
              <a:cxn ang="0">
                <a:pos x="connsiteX2" y="connsiteY2"/>
              </a:cxn>
              <a:cxn ang="0">
                <a:pos x="connsiteX3" y="connsiteY3"/>
              </a:cxn>
            </a:cxnLst>
            <a:rect l="l" t="t" r="r" b="b"/>
            <a:pathLst>
              <a:path w="477079" h="697665">
                <a:moveTo>
                  <a:pt x="0" y="48877"/>
                </a:moveTo>
                <a:cubicBezTo>
                  <a:pt x="75372" y="4979"/>
                  <a:pt x="150744" y="-38918"/>
                  <a:pt x="188844" y="58817"/>
                </a:cubicBezTo>
                <a:cubicBezTo>
                  <a:pt x="226944" y="156552"/>
                  <a:pt x="180561" y="535895"/>
                  <a:pt x="228600" y="635286"/>
                </a:cubicBezTo>
                <a:cubicBezTo>
                  <a:pt x="276639" y="734677"/>
                  <a:pt x="376859" y="694920"/>
                  <a:pt x="477079" y="655164"/>
                </a:cubicBezTo>
              </a:path>
            </a:pathLst>
          </a:cu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标注 5">
            <a:extLst>
              <a:ext uri="{FF2B5EF4-FFF2-40B4-BE49-F238E27FC236}">
                <a16:creationId xmlns:a16="http://schemas.microsoft.com/office/drawing/2014/main" id="{94946754-A88A-4642-9501-784E44705932}"/>
              </a:ext>
            </a:extLst>
          </p:cNvPr>
          <p:cNvSpPr/>
          <p:nvPr/>
        </p:nvSpPr>
        <p:spPr>
          <a:xfrm>
            <a:off x="6467403" y="438649"/>
            <a:ext cx="2088564" cy="490698"/>
          </a:xfrm>
          <a:prstGeom prst="wedgeRoundRectCallout">
            <a:avLst>
              <a:gd name="adj1" fmla="val -32294"/>
              <a:gd name="adj2" fmla="val 113666"/>
              <a:gd name="adj3" fmla="val 16667"/>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E8BBCA4B-C7EE-2F40-8790-DEE6BAEC4ADA}"/>
              </a:ext>
            </a:extLst>
          </p:cNvPr>
          <p:cNvSpPr txBox="1"/>
          <p:nvPr/>
        </p:nvSpPr>
        <p:spPr>
          <a:xfrm>
            <a:off x="6457579" y="510513"/>
            <a:ext cx="2229260" cy="369332"/>
          </a:xfrm>
          <a:prstGeom prst="rect">
            <a:avLst/>
          </a:prstGeom>
          <a:noFill/>
        </p:spPr>
        <p:txBody>
          <a:bodyPr wrap="square">
            <a:spAutoFit/>
          </a:bodyPr>
          <a:lstStyle/>
          <a:p>
            <a:r>
              <a:rPr kumimoji="1" lang="en-US" altLang="zh-CN" dirty="0"/>
              <a:t>Can insert 9 here!</a:t>
            </a:r>
            <a:endParaRPr lang="zh-CN" altLang="en-US" dirty="0"/>
          </a:p>
        </p:txBody>
      </p:sp>
      <p:sp>
        <p:nvSpPr>
          <p:cNvPr id="47" name="文本框 46">
            <a:extLst>
              <a:ext uri="{FF2B5EF4-FFF2-40B4-BE49-F238E27FC236}">
                <a16:creationId xmlns:a16="http://schemas.microsoft.com/office/drawing/2014/main" id="{5C7C32B1-2113-B241-BF24-D18DBE634C59}"/>
              </a:ext>
            </a:extLst>
          </p:cNvPr>
          <p:cNvSpPr txBox="1"/>
          <p:nvPr/>
        </p:nvSpPr>
        <p:spPr>
          <a:xfrm>
            <a:off x="6645726" y="1278091"/>
            <a:ext cx="312906" cy="369332"/>
          </a:xfrm>
          <a:prstGeom prst="rect">
            <a:avLst/>
          </a:prstGeom>
          <a:noFill/>
        </p:spPr>
        <p:txBody>
          <a:bodyPr wrap="none" rtlCol="0">
            <a:spAutoFit/>
          </a:bodyPr>
          <a:lstStyle/>
          <a:p>
            <a:r>
              <a:rPr kumimoji="1" lang="en-US" altLang="zh-CN" b="1" dirty="0">
                <a:solidFill>
                  <a:srgbClr val="C00000"/>
                </a:solidFill>
              </a:rPr>
              <a:t>9</a:t>
            </a:r>
            <a:endParaRPr kumimoji="1" lang="zh-CN" altLang="en-US" b="1" dirty="0">
              <a:solidFill>
                <a:srgbClr val="C00000"/>
              </a:solidFill>
            </a:endParaRPr>
          </a:p>
        </p:txBody>
      </p:sp>
    </p:spTree>
    <p:extLst>
      <p:ext uri="{BB962C8B-B14F-4D97-AF65-F5344CB8AC3E}">
        <p14:creationId xmlns:p14="http://schemas.microsoft.com/office/powerpoint/2010/main" val="288597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E2A4D1-1962-1646-82C6-5B0F0CD41C4B}"/>
              </a:ext>
            </a:extLst>
          </p:cNvPr>
          <p:cNvSpPr>
            <a:spLocks noGrp="1"/>
          </p:cNvSpPr>
          <p:nvPr>
            <p:ph type="title"/>
          </p:nvPr>
        </p:nvSpPr>
        <p:spPr/>
        <p:txBody>
          <a:bodyPr/>
          <a:lstStyle/>
          <a:p>
            <a:r>
              <a:rPr kumimoji="1" lang="en-US" altLang="zh-CN" dirty="0"/>
              <a:t>Cuckoo hashing</a:t>
            </a:r>
            <a:endParaRPr kumimoji="1" lang="zh-CN" altLang="en-US" dirty="0"/>
          </a:p>
        </p:txBody>
      </p:sp>
      <p:sp>
        <p:nvSpPr>
          <p:cNvPr id="4" name="灯片编号占位符 3">
            <a:extLst>
              <a:ext uri="{FF2B5EF4-FFF2-40B4-BE49-F238E27FC236}">
                <a16:creationId xmlns:a16="http://schemas.microsoft.com/office/drawing/2014/main" id="{3C2BBE28-5299-6B4A-AC51-6F6E8CD5E490}"/>
              </a:ext>
            </a:extLst>
          </p:cNvPr>
          <p:cNvSpPr>
            <a:spLocks noGrp="1"/>
          </p:cNvSpPr>
          <p:nvPr>
            <p:ph type="sldNum" sz="quarter" idx="12"/>
          </p:nvPr>
        </p:nvSpPr>
        <p:spPr/>
        <p:txBody>
          <a:bodyPr/>
          <a:lstStyle/>
          <a:p>
            <a:fld id="{ADE361C3-C043-4A6E-BDCE-8DA1E7D90A3B}" type="slidenum">
              <a:rPr lang="zh-CN" altLang="en-US" smtClean="0"/>
              <a:t>36</a:t>
            </a:fld>
            <a:endParaRPr lang="zh-CN" altLang="en-US"/>
          </a:p>
        </p:txBody>
      </p:sp>
      <p:grpSp>
        <p:nvGrpSpPr>
          <p:cNvPr id="5" name="组合 4">
            <a:extLst>
              <a:ext uri="{FF2B5EF4-FFF2-40B4-BE49-F238E27FC236}">
                <a16:creationId xmlns:a16="http://schemas.microsoft.com/office/drawing/2014/main" id="{D1D3B005-3626-D940-B5CE-B780F2D2EB95}"/>
              </a:ext>
            </a:extLst>
          </p:cNvPr>
          <p:cNvGrpSpPr/>
          <p:nvPr/>
        </p:nvGrpSpPr>
        <p:grpSpPr>
          <a:xfrm>
            <a:off x="583950" y="2182690"/>
            <a:ext cx="719633" cy="369332"/>
            <a:chOff x="6193383" y="1503946"/>
            <a:chExt cx="719633" cy="369332"/>
          </a:xfrm>
        </p:grpSpPr>
        <p:sp>
          <p:nvSpPr>
            <p:cNvPr id="6" name="矩形 5">
              <a:extLst>
                <a:ext uri="{FF2B5EF4-FFF2-40B4-BE49-F238E27FC236}">
                  <a16:creationId xmlns:a16="http://schemas.microsoft.com/office/drawing/2014/main" id="{9B502388-A51D-0B46-A9BA-3EFE860F9A98}"/>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A760068F-1C8B-A347-9E7E-20CFB9C4BB6C}"/>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8" name="组合 7">
            <a:extLst>
              <a:ext uri="{FF2B5EF4-FFF2-40B4-BE49-F238E27FC236}">
                <a16:creationId xmlns:a16="http://schemas.microsoft.com/office/drawing/2014/main" id="{5501076A-79EE-B54D-9174-B4E050512D1F}"/>
              </a:ext>
            </a:extLst>
          </p:cNvPr>
          <p:cNvGrpSpPr/>
          <p:nvPr/>
        </p:nvGrpSpPr>
        <p:grpSpPr>
          <a:xfrm>
            <a:off x="583949" y="2542368"/>
            <a:ext cx="719633" cy="369332"/>
            <a:chOff x="6193383" y="1503946"/>
            <a:chExt cx="719633" cy="369332"/>
          </a:xfrm>
        </p:grpSpPr>
        <p:sp>
          <p:nvSpPr>
            <p:cNvPr id="9" name="矩形 8">
              <a:extLst>
                <a:ext uri="{FF2B5EF4-FFF2-40B4-BE49-F238E27FC236}">
                  <a16:creationId xmlns:a16="http://schemas.microsoft.com/office/drawing/2014/main" id="{E36603B0-C951-3949-A78D-EF34F484A410}"/>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34BFFD89-FFFF-E64C-9D1E-2C687957F4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1" name="组合 10">
            <a:extLst>
              <a:ext uri="{FF2B5EF4-FFF2-40B4-BE49-F238E27FC236}">
                <a16:creationId xmlns:a16="http://schemas.microsoft.com/office/drawing/2014/main" id="{004F861E-2CBF-8745-B6D0-C810CCE61386}"/>
              </a:ext>
            </a:extLst>
          </p:cNvPr>
          <p:cNvGrpSpPr/>
          <p:nvPr/>
        </p:nvGrpSpPr>
        <p:grpSpPr>
          <a:xfrm>
            <a:off x="583949" y="2902577"/>
            <a:ext cx="719633" cy="369332"/>
            <a:chOff x="6193383" y="1503946"/>
            <a:chExt cx="719633" cy="369332"/>
          </a:xfrm>
        </p:grpSpPr>
        <p:sp>
          <p:nvSpPr>
            <p:cNvPr id="12" name="矩形 11">
              <a:extLst>
                <a:ext uri="{FF2B5EF4-FFF2-40B4-BE49-F238E27FC236}">
                  <a16:creationId xmlns:a16="http://schemas.microsoft.com/office/drawing/2014/main" id="{E6A16024-2201-0C4F-85FD-93FBA8CDC2D8}"/>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DF423397-62D0-2747-B407-3D7BE1683794}"/>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4" name="组合 13">
            <a:extLst>
              <a:ext uri="{FF2B5EF4-FFF2-40B4-BE49-F238E27FC236}">
                <a16:creationId xmlns:a16="http://schemas.microsoft.com/office/drawing/2014/main" id="{2C854946-72E7-204C-BF46-EB79D32F2B2E}"/>
              </a:ext>
            </a:extLst>
          </p:cNvPr>
          <p:cNvGrpSpPr/>
          <p:nvPr/>
        </p:nvGrpSpPr>
        <p:grpSpPr>
          <a:xfrm>
            <a:off x="1816716" y="1818004"/>
            <a:ext cx="719633" cy="369332"/>
            <a:chOff x="6193383" y="1503946"/>
            <a:chExt cx="719633" cy="369332"/>
          </a:xfrm>
        </p:grpSpPr>
        <p:sp>
          <p:nvSpPr>
            <p:cNvPr id="15" name="矩形 14">
              <a:extLst>
                <a:ext uri="{FF2B5EF4-FFF2-40B4-BE49-F238E27FC236}">
                  <a16:creationId xmlns:a16="http://schemas.microsoft.com/office/drawing/2014/main" id="{A658BE13-D59C-414D-93C6-C848CDEED218}"/>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a:extLst>
                <a:ext uri="{FF2B5EF4-FFF2-40B4-BE49-F238E27FC236}">
                  <a16:creationId xmlns:a16="http://schemas.microsoft.com/office/drawing/2014/main" id="{23F55445-53AA-2543-A19C-B22BC62A4DD0}"/>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7" name="组合 16">
            <a:extLst>
              <a:ext uri="{FF2B5EF4-FFF2-40B4-BE49-F238E27FC236}">
                <a16:creationId xmlns:a16="http://schemas.microsoft.com/office/drawing/2014/main" id="{A7BDCD6C-2125-8242-9321-D4A12A97C171}"/>
              </a:ext>
            </a:extLst>
          </p:cNvPr>
          <p:cNvGrpSpPr/>
          <p:nvPr/>
        </p:nvGrpSpPr>
        <p:grpSpPr>
          <a:xfrm>
            <a:off x="1816715" y="2182690"/>
            <a:ext cx="719633" cy="369332"/>
            <a:chOff x="6193383" y="1503946"/>
            <a:chExt cx="719633" cy="369332"/>
          </a:xfrm>
        </p:grpSpPr>
        <p:sp>
          <p:nvSpPr>
            <p:cNvPr id="18" name="矩形 17">
              <a:extLst>
                <a:ext uri="{FF2B5EF4-FFF2-40B4-BE49-F238E27FC236}">
                  <a16:creationId xmlns:a16="http://schemas.microsoft.com/office/drawing/2014/main" id="{CC1EA803-9F63-0843-9B93-A7E3BFCFDB93}"/>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9213DF23-CAF8-A044-BB22-747ED6E7CA97}"/>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0" name="组合 19">
            <a:extLst>
              <a:ext uri="{FF2B5EF4-FFF2-40B4-BE49-F238E27FC236}">
                <a16:creationId xmlns:a16="http://schemas.microsoft.com/office/drawing/2014/main" id="{713AE983-FB39-5C41-B133-7074949C346C}"/>
              </a:ext>
            </a:extLst>
          </p:cNvPr>
          <p:cNvGrpSpPr/>
          <p:nvPr/>
        </p:nvGrpSpPr>
        <p:grpSpPr>
          <a:xfrm>
            <a:off x="1816714" y="2542368"/>
            <a:ext cx="719633" cy="369332"/>
            <a:chOff x="6193383" y="1503946"/>
            <a:chExt cx="719633" cy="369332"/>
          </a:xfrm>
        </p:grpSpPr>
        <p:sp>
          <p:nvSpPr>
            <p:cNvPr id="21" name="矩形 20">
              <a:extLst>
                <a:ext uri="{FF2B5EF4-FFF2-40B4-BE49-F238E27FC236}">
                  <a16:creationId xmlns:a16="http://schemas.microsoft.com/office/drawing/2014/main" id="{212D1D7B-43E4-C545-B34D-15495E5CB5A5}"/>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4F892F08-C2C9-924D-8F8D-C975C993E13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3" name="组合 22">
            <a:extLst>
              <a:ext uri="{FF2B5EF4-FFF2-40B4-BE49-F238E27FC236}">
                <a16:creationId xmlns:a16="http://schemas.microsoft.com/office/drawing/2014/main" id="{1B6778D8-BCE1-B34D-AC4F-A979F16B2404}"/>
              </a:ext>
            </a:extLst>
          </p:cNvPr>
          <p:cNvGrpSpPr/>
          <p:nvPr/>
        </p:nvGrpSpPr>
        <p:grpSpPr>
          <a:xfrm>
            <a:off x="1816714" y="2902577"/>
            <a:ext cx="719633" cy="369332"/>
            <a:chOff x="6193383" y="1503946"/>
            <a:chExt cx="719633" cy="369332"/>
          </a:xfrm>
        </p:grpSpPr>
        <p:sp>
          <p:nvSpPr>
            <p:cNvPr id="24" name="矩形 23">
              <a:extLst>
                <a:ext uri="{FF2B5EF4-FFF2-40B4-BE49-F238E27FC236}">
                  <a16:creationId xmlns:a16="http://schemas.microsoft.com/office/drawing/2014/main" id="{D269DA2F-B4CB-AC43-8557-D7204164E430}"/>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CB7AAD5B-C7B8-CC40-AE4C-F510C2FC8C1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26" name="文本框 25">
            <a:extLst>
              <a:ext uri="{FF2B5EF4-FFF2-40B4-BE49-F238E27FC236}">
                <a16:creationId xmlns:a16="http://schemas.microsoft.com/office/drawing/2014/main" id="{19F84A85-5F58-D646-B8E6-C81915EEBE28}"/>
              </a:ext>
            </a:extLst>
          </p:cNvPr>
          <p:cNvSpPr txBox="1"/>
          <p:nvPr/>
        </p:nvSpPr>
        <p:spPr>
          <a:xfrm>
            <a:off x="421902" y="1421986"/>
            <a:ext cx="1202400" cy="369332"/>
          </a:xfrm>
          <a:prstGeom prst="rect">
            <a:avLst/>
          </a:prstGeom>
          <a:noFill/>
        </p:spPr>
        <p:txBody>
          <a:bodyPr wrap="square">
            <a:spAutoFit/>
          </a:bodyPr>
          <a:lstStyle/>
          <a:p>
            <a:r>
              <a:rPr kumimoji="1" lang="en-US" altLang="zh-CN" dirty="0"/>
              <a:t>Buckets0</a:t>
            </a:r>
            <a:endParaRPr lang="zh-CN" altLang="en-US" dirty="0"/>
          </a:p>
        </p:txBody>
      </p:sp>
      <p:sp>
        <p:nvSpPr>
          <p:cNvPr id="27" name="文本框 26">
            <a:extLst>
              <a:ext uri="{FF2B5EF4-FFF2-40B4-BE49-F238E27FC236}">
                <a16:creationId xmlns:a16="http://schemas.microsoft.com/office/drawing/2014/main" id="{CBD5C4DD-177E-564B-99AC-2353FBB34ABC}"/>
              </a:ext>
            </a:extLst>
          </p:cNvPr>
          <p:cNvSpPr txBox="1"/>
          <p:nvPr/>
        </p:nvSpPr>
        <p:spPr>
          <a:xfrm>
            <a:off x="1624221" y="1417340"/>
            <a:ext cx="1202400" cy="369332"/>
          </a:xfrm>
          <a:prstGeom prst="rect">
            <a:avLst/>
          </a:prstGeom>
          <a:noFill/>
        </p:spPr>
        <p:txBody>
          <a:bodyPr wrap="square">
            <a:spAutoFit/>
          </a:bodyPr>
          <a:lstStyle/>
          <a:p>
            <a:r>
              <a:rPr kumimoji="1" lang="en-US" altLang="zh-CN" dirty="0"/>
              <a:t>Buckets1</a:t>
            </a:r>
            <a:endParaRPr lang="zh-CN" altLang="en-US" dirty="0"/>
          </a:p>
        </p:txBody>
      </p:sp>
      <p:sp>
        <p:nvSpPr>
          <p:cNvPr id="32" name="文本框 31">
            <a:extLst>
              <a:ext uri="{FF2B5EF4-FFF2-40B4-BE49-F238E27FC236}">
                <a16:creationId xmlns:a16="http://schemas.microsoft.com/office/drawing/2014/main" id="{04DA252C-5320-D845-A201-BD7AEEB9EAB6}"/>
              </a:ext>
            </a:extLst>
          </p:cNvPr>
          <p:cNvSpPr txBox="1"/>
          <p:nvPr/>
        </p:nvSpPr>
        <p:spPr>
          <a:xfrm>
            <a:off x="1943823" y="2185256"/>
            <a:ext cx="441146" cy="369332"/>
          </a:xfrm>
          <a:prstGeom prst="rect">
            <a:avLst/>
          </a:prstGeom>
          <a:noFill/>
        </p:spPr>
        <p:txBody>
          <a:bodyPr wrap="none" rtlCol="0">
            <a:spAutoFit/>
          </a:bodyPr>
          <a:lstStyle/>
          <a:p>
            <a:r>
              <a:rPr kumimoji="1" lang="en-US" altLang="zh-CN" dirty="0"/>
              <a:t>73</a:t>
            </a:r>
            <a:endParaRPr kumimoji="1" lang="zh-CN" altLang="en-US" dirty="0"/>
          </a:p>
        </p:txBody>
      </p:sp>
      <p:grpSp>
        <p:nvGrpSpPr>
          <p:cNvPr id="33" name="组合 32">
            <a:extLst>
              <a:ext uri="{FF2B5EF4-FFF2-40B4-BE49-F238E27FC236}">
                <a16:creationId xmlns:a16="http://schemas.microsoft.com/office/drawing/2014/main" id="{06E1F553-AFA4-4147-8121-A8476F9DEAEA}"/>
              </a:ext>
            </a:extLst>
          </p:cNvPr>
          <p:cNvGrpSpPr/>
          <p:nvPr/>
        </p:nvGrpSpPr>
        <p:grpSpPr>
          <a:xfrm>
            <a:off x="583951" y="1818004"/>
            <a:ext cx="719633" cy="369332"/>
            <a:chOff x="6193383" y="1503946"/>
            <a:chExt cx="719633" cy="369332"/>
          </a:xfrm>
        </p:grpSpPr>
        <p:sp>
          <p:nvSpPr>
            <p:cNvPr id="34" name="矩形 33">
              <a:extLst>
                <a:ext uri="{FF2B5EF4-FFF2-40B4-BE49-F238E27FC236}">
                  <a16:creationId xmlns:a16="http://schemas.microsoft.com/office/drawing/2014/main" id="{C5C1E27D-0E9D-B64D-92A9-76F8E5470ED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B8340133-523C-564F-B8DF-53836A7A91EA}"/>
                </a:ext>
              </a:extLst>
            </p:cNvPr>
            <p:cNvSpPr txBox="1"/>
            <p:nvPr/>
          </p:nvSpPr>
          <p:spPr>
            <a:xfrm>
              <a:off x="6332626" y="1503946"/>
              <a:ext cx="441146" cy="369332"/>
            </a:xfrm>
            <a:prstGeom prst="rect">
              <a:avLst/>
            </a:prstGeom>
            <a:noFill/>
          </p:spPr>
          <p:txBody>
            <a:bodyPr wrap="none" rtlCol="0">
              <a:spAutoFit/>
            </a:bodyPr>
            <a:lstStyle/>
            <a:p>
              <a:r>
                <a:rPr kumimoji="1" lang="en-US" altLang="zh-CN" dirty="0"/>
                <a:t>32</a:t>
              </a:r>
              <a:endParaRPr kumimoji="1" lang="zh-CN" altLang="en-US" dirty="0"/>
            </a:p>
          </p:txBody>
        </p:sp>
      </p:grpSp>
      <p:sp>
        <p:nvSpPr>
          <p:cNvPr id="36" name="文本框 35">
            <a:extLst>
              <a:ext uri="{FF2B5EF4-FFF2-40B4-BE49-F238E27FC236}">
                <a16:creationId xmlns:a16="http://schemas.microsoft.com/office/drawing/2014/main" id="{F4CAFDD4-C6D8-2744-8E9E-DCF2ADDFA46A}"/>
              </a:ext>
            </a:extLst>
          </p:cNvPr>
          <p:cNvSpPr txBox="1"/>
          <p:nvPr/>
        </p:nvSpPr>
        <p:spPr>
          <a:xfrm>
            <a:off x="2024111" y="1837311"/>
            <a:ext cx="547610" cy="369332"/>
          </a:xfrm>
          <a:prstGeom prst="rect">
            <a:avLst/>
          </a:prstGeom>
          <a:noFill/>
        </p:spPr>
        <p:txBody>
          <a:bodyPr wrap="square">
            <a:spAutoFit/>
          </a:bodyPr>
          <a:lstStyle/>
          <a:p>
            <a:r>
              <a:rPr kumimoji="1" lang="en-US" altLang="zh-CN" dirty="0"/>
              <a:t>2</a:t>
            </a:r>
            <a:endParaRPr lang="zh-CN" altLang="en-US" dirty="0"/>
          </a:p>
        </p:txBody>
      </p:sp>
      <p:sp>
        <p:nvSpPr>
          <p:cNvPr id="37" name="文本框 36">
            <a:extLst>
              <a:ext uri="{FF2B5EF4-FFF2-40B4-BE49-F238E27FC236}">
                <a16:creationId xmlns:a16="http://schemas.microsoft.com/office/drawing/2014/main" id="{1558B6C7-DE20-CF48-AC85-A95168C4D485}"/>
              </a:ext>
            </a:extLst>
          </p:cNvPr>
          <p:cNvSpPr txBox="1"/>
          <p:nvPr/>
        </p:nvSpPr>
        <p:spPr>
          <a:xfrm>
            <a:off x="725561" y="2216250"/>
            <a:ext cx="441146" cy="369332"/>
          </a:xfrm>
          <a:prstGeom prst="rect">
            <a:avLst/>
          </a:prstGeom>
          <a:noFill/>
        </p:spPr>
        <p:txBody>
          <a:bodyPr wrap="none" rtlCol="0">
            <a:spAutoFit/>
          </a:bodyPr>
          <a:lstStyle/>
          <a:p>
            <a:r>
              <a:rPr kumimoji="1" lang="en-US" altLang="zh-CN" dirty="0"/>
              <a:t>16</a:t>
            </a:r>
            <a:endParaRPr kumimoji="1" lang="zh-CN" altLang="en-US" dirty="0"/>
          </a:p>
        </p:txBody>
      </p:sp>
      <p:grpSp>
        <p:nvGrpSpPr>
          <p:cNvPr id="38" name="组合 37">
            <a:extLst>
              <a:ext uri="{FF2B5EF4-FFF2-40B4-BE49-F238E27FC236}">
                <a16:creationId xmlns:a16="http://schemas.microsoft.com/office/drawing/2014/main" id="{22CD3FF9-EC20-1C40-A73B-CED0D4C06B32}"/>
              </a:ext>
            </a:extLst>
          </p:cNvPr>
          <p:cNvGrpSpPr/>
          <p:nvPr/>
        </p:nvGrpSpPr>
        <p:grpSpPr>
          <a:xfrm>
            <a:off x="3611262" y="2182690"/>
            <a:ext cx="719633" cy="369332"/>
            <a:chOff x="6193383" y="1503946"/>
            <a:chExt cx="719633" cy="369332"/>
          </a:xfrm>
        </p:grpSpPr>
        <p:sp>
          <p:nvSpPr>
            <p:cNvPr id="39" name="矩形 38">
              <a:extLst>
                <a:ext uri="{FF2B5EF4-FFF2-40B4-BE49-F238E27FC236}">
                  <a16:creationId xmlns:a16="http://schemas.microsoft.com/office/drawing/2014/main" id="{5A5F5A5F-007B-D943-8C66-867E2A856EBD}"/>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C0FF1B6-BB35-2B4A-AAA7-59DD4825625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41" name="组合 40">
            <a:extLst>
              <a:ext uri="{FF2B5EF4-FFF2-40B4-BE49-F238E27FC236}">
                <a16:creationId xmlns:a16="http://schemas.microsoft.com/office/drawing/2014/main" id="{2E2BCDAC-68A4-504B-BBB3-CE276A07386B}"/>
              </a:ext>
            </a:extLst>
          </p:cNvPr>
          <p:cNvGrpSpPr/>
          <p:nvPr/>
        </p:nvGrpSpPr>
        <p:grpSpPr>
          <a:xfrm>
            <a:off x="3611261" y="2542368"/>
            <a:ext cx="719633" cy="369332"/>
            <a:chOff x="6193383" y="1503946"/>
            <a:chExt cx="719633" cy="369332"/>
          </a:xfrm>
        </p:grpSpPr>
        <p:sp>
          <p:nvSpPr>
            <p:cNvPr id="42" name="矩形 41">
              <a:extLst>
                <a:ext uri="{FF2B5EF4-FFF2-40B4-BE49-F238E27FC236}">
                  <a16:creationId xmlns:a16="http://schemas.microsoft.com/office/drawing/2014/main" id="{08B381B5-A02B-D540-94DE-6AD78A61DD2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03C307E8-B2D7-1F4E-9A70-2D58B0136A0A}"/>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44" name="组合 43">
            <a:extLst>
              <a:ext uri="{FF2B5EF4-FFF2-40B4-BE49-F238E27FC236}">
                <a16:creationId xmlns:a16="http://schemas.microsoft.com/office/drawing/2014/main" id="{B493B965-4B5B-9C4E-BE69-9373B0D324D4}"/>
              </a:ext>
            </a:extLst>
          </p:cNvPr>
          <p:cNvGrpSpPr/>
          <p:nvPr/>
        </p:nvGrpSpPr>
        <p:grpSpPr>
          <a:xfrm>
            <a:off x="3611261" y="2902577"/>
            <a:ext cx="719633" cy="369332"/>
            <a:chOff x="6193383" y="1503946"/>
            <a:chExt cx="719633" cy="369332"/>
          </a:xfrm>
        </p:grpSpPr>
        <p:sp>
          <p:nvSpPr>
            <p:cNvPr id="45" name="矩形 44">
              <a:extLst>
                <a:ext uri="{FF2B5EF4-FFF2-40B4-BE49-F238E27FC236}">
                  <a16:creationId xmlns:a16="http://schemas.microsoft.com/office/drawing/2014/main" id="{C85C51D3-7365-744C-978A-B8DA5B9E9C4E}"/>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AF898057-847F-9B48-BFEB-5CE4622BBA10}"/>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47" name="组合 46">
            <a:extLst>
              <a:ext uri="{FF2B5EF4-FFF2-40B4-BE49-F238E27FC236}">
                <a16:creationId xmlns:a16="http://schemas.microsoft.com/office/drawing/2014/main" id="{EB2BAC56-AA53-1045-A793-1651C19E12E8}"/>
              </a:ext>
            </a:extLst>
          </p:cNvPr>
          <p:cNvGrpSpPr/>
          <p:nvPr/>
        </p:nvGrpSpPr>
        <p:grpSpPr>
          <a:xfrm>
            <a:off x="4844028" y="1818004"/>
            <a:ext cx="719633" cy="369332"/>
            <a:chOff x="6193383" y="1503946"/>
            <a:chExt cx="719633" cy="369332"/>
          </a:xfrm>
        </p:grpSpPr>
        <p:sp>
          <p:nvSpPr>
            <p:cNvPr id="48" name="矩形 47">
              <a:extLst>
                <a:ext uri="{FF2B5EF4-FFF2-40B4-BE49-F238E27FC236}">
                  <a16:creationId xmlns:a16="http://schemas.microsoft.com/office/drawing/2014/main" id="{F0C0EB47-0839-6046-A9A7-0B29EAD3B103}"/>
                </a:ext>
              </a:extLst>
            </p:cNvPr>
            <p:cNvSpPr/>
            <p:nvPr/>
          </p:nvSpPr>
          <p:spPr>
            <a:xfrm>
              <a:off x="6193383" y="1508592"/>
              <a:ext cx="719633" cy="360040"/>
            </a:xfrm>
            <a:prstGeom prst="rect">
              <a:avLst/>
            </a:prstGeom>
            <a:noFill/>
            <a:ln w="508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6ACAAA25-8BCB-6E4D-B1DE-6F28DA048698}"/>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50" name="组合 49">
            <a:extLst>
              <a:ext uri="{FF2B5EF4-FFF2-40B4-BE49-F238E27FC236}">
                <a16:creationId xmlns:a16="http://schemas.microsoft.com/office/drawing/2014/main" id="{E5A7020F-99FB-4146-B760-B0B577B0D620}"/>
              </a:ext>
            </a:extLst>
          </p:cNvPr>
          <p:cNvGrpSpPr/>
          <p:nvPr/>
        </p:nvGrpSpPr>
        <p:grpSpPr>
          <a:xfrm>
            <a:off x="4844027" y="2182690"/>
            <a:ext cx="719633" cy="369332"/>
            <a:chOff x="6193383" y="1503946"/>
            <a:chExt cx="719633" cy="369332"/>
          </a:xfrm>
        </p:grpSpPr>
        <p:sp>
          <p:nvSpPr>
            <p:cNvPr id="51" name="矩形 50">
              <a:extLst>
                <a:ext uri="{FF2B5EF4-FFF2-40B4-BE49-F238E27FC236}">
                  <a16:creationId xmlns:a16="http://schemas.microsoft.com/office/drawing/2014/main" id="{F3514697-B31C-9144-834F-8A12381089D6}"/>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96C909A3-FB94-B04F-8D20-04D3ACC48A02}"/>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53" name="组合 52">
            <a:extLst>
              <a:ext uri="{FF2B5EF4-FFF2-40B4-BE49-F238E27FC236}">
                <a16:creationId xmlns:a16="http://schemas.microsoft.com/office/drawing/2014/main" id="{6DABBC27-A9C7-2C4D-A1FE-EB830FB8FF33}"/>
              </a:ext>
            </a:extLst>
          </p:cNvPr>
          <p:cNvGrpSpPr/>
          <p:nvPr/>
        </p:nvGrpSpPr>
        <p:grpSpPr>
          <a:xfrm>
            <a:off x="4844026" y="2542368"/>
            <a:ext cx="719633" cy="369332"/>
            <a:chOff x="6193383" y="1503946"/>
            <a:chExt cx="719633" cy="369332"/>
          </a:xfrm>
        </p:grpSpPr>
        <p:sp>
          <p:nvSpPr>
            <p:cNvPr id="54" name="矩形 53">
              <a:extLst>
                <a:ext uri="{FF2B5EF4-FFF2-40B4-BE49-F238E27FC236}">
                  <a16:creationId xmlns:a16="http://schemas.microsoft.com/office/drawing/2014/main" id="{1DC29DEC-B7E6-0F4D-9FA5-51A7ABA7BD4E}"/>
                </a:ext>
              </a:extLst>
            </p:cNvPr>
            <p:cNvSpPr/>
            <p:nvPr/>
          </p:nvSpPr>
          <p:spPr>
            <a:xfrm>
              <a:off x="6193383" y="1508592"/>
              <a:ext cx="719633" cy="360040"/>
            </a:xfrm>
            <a:prstGeom prst="rect">
              <a:avLst/>
            </a:prstGeom>
            <a:noFill/>
            <a:ln w="381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5D958238-AFBA-C949-B3CB-B6FB78E3206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56" name="组合 55">
            <a:extLst>
              <a:ext uri="{FF2B5EF4-FFF2-40B4-BE49-F238E27FC236}">
                <a16:creationId xmlns:a16="http://schemas.microsoft.com/office/drawing/2014/main" id="{C6C37BD5-187A-FC45-8737-21F78019BCE0}"/>
              </a:ext>
            </a:extLst>
          </p:cNvPr>
          <p:cNvGrpSpPr/>
          <p:nvPr/>
        </p:nvGrpSpPr>
        <p:grpSpPr>
          <a:xfrm>
            <a:off x="4844026" y="2902577"/>
            <a:ext cx="719633" cy="369332"/>
            <a:chOff x="6193383" y="1503946"/>
            <a:chExt cx="719633" cy="369332"/>
          </a:xfrm>
        </p:grpSpPr>
        <p:sp>
          <p:nvSpPr>
            <p:cNvPr id="57" name="矩形 56">
              <a:extLst>
                <a:ext uri="{FF2B5EF4-FFF2-40B4-BE49-F238E27FC236}">
                  <a16:creationId xmlns:a16="http://schemas.microsoft.com/office/drawing/2014/main" id="{60359A2A-C1B4-5F42-B804-06784DB0E613}"/>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ACF2AFBB-A95D-C942-8F43-62BA5EFF0B5E}"/>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59" name="文本框 58">
            <a:extLst>
              <a:ext uri="{FF2B5EF4-FFF2-40B4-BE49-F238E27FC236}">
                <a16:creationId xmlns:a16="http://schemas.microsoft.com/office/drawing/2014/main" id="{FDC134A3-B5EF-FA46-B53E-0C90E3E2ABC0}"/>
              </a:ext>
            </a:extLst>
          </p:cNvPr>
          <p:cNvSpPr txBox="1"/>
          <p:nvPr/>
        </p:nvSpPr>
        <p:spPr>
          <a:xfrm>
            <a:off x="3449214" y="1421986"/>
            <a:ext cx="1202400" cy="369332"/>
          </a:xfrm>
          <a:prstGeom prst="rect">
            <a:avLst/>
          </a:prstGeom>
          <a:noFill/>
        </p:spPr>
        <p:txBody>
          <a:bodyPr wrap="square">
            <a:spAutoFit/>
          </a:bodyPr>
          <a:lstStyle/>
          <a:p>
            <a:r>
              <a:rPr kumimoji="1" lang="en-US" altLang="zh-CN" dirty="0"/>
              <a:t>Buckets0</a:t>
            </a:r>
            <a:endParaRPr lang="zh-CN" altLang="en-US" dirty="0"/>
          </a:p>
        </p:txBody>
      </p:sp>
      <p:sp>
        <p:nvSpPr>
          <p:cNvPr id="60" name="文本框 59">
            <a:extLst>
              <a:ext uri="{FF2B5EF4-FFF2-40B4-BE49-F238E27FC236}">
                <a16:creationId xmlns:a16="http://schemas.microsoft.com/office/drawing/2014/main" id="{A5B18B3B-BB3C-054C-A4F8-B1BC18126E78}"/>
              </a:ext>
            </a:extLst>
          </p:cNvPr>
          <p:cNvSpPr txBox="1"/>
          <p:nvPr/>
        </p:nvSpPr>
        <p:spPr>
          <a:xfrm>
            <a:off x="4651533" y="1417340"/>
            <a:ext cx="1202400" cy="369332"/>
          </a:xfrm>
          <a:prstGeom prst="rect">
            <a:avLst/>
          </a:prstGeom>
          <a:noFill/>
        </p:spPr>
        <p:txBody>
          <a:bodyPr wrap="square">
            <a:spAutoFit/>
          </a:bodyPr>
          <a:lstStyle/>
          <a:p>
            <a:r>
              <a:rPr kumimoji="1" lang="en-US" altLang="zh-CN" dirty="0"/>
              <a:t>Buckets1</a:t>
            </a:r>
            <a:endParaRPr lang="zh-CN" altLang="en-US" dirty="0"/>
          </a:p>
        </p:txBody>
      </p:sp>
      <p:sp>
        <p:nvSpPr>
          <p:cNvPr id="65" name="文本框 64">
            <a:extLst>
              <a:ext uri="{FF2B5EF4-FFF2-40B4-BE49-F238E27FC236}">
                <a16:creationId xmlns:a16="http://schemas.microsoft.com/office/drawing/2014/main" id="{F7912EA3-4F60-2041-B7AA-D2E3D59F63B1}"/>
              </a:ext>
            </a:extLst>
          </p:cNvPr>
          <p:cNvSpPr txBox="1"/>
          <p:nvPr/>
        </p:nvSpPr>
        <p:spPr>
          <a:xfrm>
            <a:off x="4971135" y="2185256"/>
            <a:ext cx="441146" cy="369332"/>
          </a:xfrm>
          <a:prstGeom prst="rect">
            <a:avLst/>
          </a:prstGeom>
          <a:noFill/>
        </p:spPr>
        <p:txBody>
          <a:bodyPr wrap="none" rtlCol="0">
            <a:spAutoFit/>
          </a:bodyPr>
          <a:lstStyle/>
          <a:p>
            <a:r>
              <a:rPr kumimoji="1" lang="en-US" altLang="zh-CN" dirty="0"/>
              <a:t>73</a:t>
            </a:r>
            <a:endParaRPr kumimoji="1" lang="zh-CN" altLang="en-US" dirty="0"/>
          </a:p>
        </p:txBody>
      </p:sp>
      <p:grpSp>
        <p:nvGrpSpPr>
          <p:cNvPr id="66" name="组合 65">
            <a:extLst>
              <a:ext uri="{FF2B5EF4-FFF2-40B4-BE49-F238E27FC236}">
                <a16:creationId xmlns:a16="http://schemas.microsoft.com/office/drawing/2014/main" id="{4BA743BE-08A9-0A48-BD77-1017C67A44B7}"/>
              </a:ext>
            </a:extLst>
          </p:cNvPr>
          <p:cNvGrpSpPr/>
          <p:nvPr/>
        </p:nvGrpSpPr>
        <p:grpSpPr>
          <a:xfrm>
            <a:off x="3611263" y="1822650"/>
            <a:ext cx="1814206" cy="1120382"/>
            <a:chOff x="6193383" y="1508592"/>
            <a:chExt cx="1814206" cy="1120382"/>
          </a:xfrm>
        </p:grpSpPr>
        <p:sp>
          <p:nvSpPr>
            <p:cNvPr id="67" name="矩形 66">
              <a:extLst>
                <a:ext uri="{FF2B5EF4-FFF2-40B4-BE49-F238E27FC236}">
                  <a16:creationId xmlns:a16="http://schemas.microsoft.com/office/drawing/2014/main" id="{3084ED5D-436C-6A41-92B8-784CE559D818}"/>
                </a:ext>
              </a:extLst>
            </p:cNvPr>
            <p:cNvSpPr/>
            <p:nvPr/>
          </p:nvSpPr>
          <p:spPr>
            <a:xfrm>
              <a:off x="6193383" y="1508592"/>
              <a:ext cx="719633" cy="360040"/>
            </a:xfrm>
            <a:prstGeom prst="rect">
              <a:avLst/>
            </a:prstGeom>
            <a:noFill/>
            <a:ln w="508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a:extLst>
                <a:ext uri="{FF2B5EF4-FFF2-40B4-BE49-F238E27FC236}">
                  <a16:creationId xmlns:a16="http://schemas.microsoft.com/office/drawing/2014/main" id="{13D8822D-5AAB-8742-81F1-C10BF5B725DB}"/>
                </a:ext>
              </a:extLst>
            </p:cNvPr>
            <p:cNvSpPr txBox="1"/>
            <p:nvPr/>
          </p:nvSpPr>
          <p:spPr>
            <a:xfrm>
              <a:off x="7566443" y="2259642"/>
              <a:ext cx="441146" cy="369332"/>
            </a:xfrm>
            <a:prstGeom prst="rect">
              <a:avLst/>
            </a:prstGeom>
            <a:noFill/>
          </p:spPr>
          <p:txBody>
            <a:bodyPr wrap="none" rtlCol="0">
              <a:spAutoFit/>
            </a:bodyPr>
            <a:lstStyle/>
            <a:p>
              <a:r>
                <a:rPr kumimoji="1" lang="en-US" altLang="zh-CN" b="1" dirty="0">
                  <a:solidFill>
                    <a:srgbClr val="C00000"/>
                  </a:solidFill>
                </a:rPr>
                <a:t>32</a:t>
              </a:r>
              <a:endParaRPr kumimoji="1" lang="zh-CN" altLang="en-US" b="1" dirty="0">
                <a:solidFill>
                  <a:srgbClr val="C00000"/>
                </a:solidFill>
              </a:endParaRPr>
            </a:p>
          </p:txBody>
        </p:sp>
      </p:grpSp>
      <p:sp>
        <p:nvSpPr>
          <p:cNvPr id="69" name="文本框 68">
            <a:extLst>
              <a:ext uri="{FF2B5EF4-FFF2-40B4-BE49-F238E27FC236}">
                <a16:creationId xmlns:a16="http://schemas.microsoft.com/office/drawing/2014/main" id="{9E2F159D-5D4B-AF49-9317-18B93ACEE05F}"/>
              </a:ext>
            </a:extLst>
          </p:cNvPr>
          <p:cNvSpPr txBox="1"/>
          <p:nvPr/>
        </p:nvSpPr>
        <p:spPr>
          <a:xfrm>
            <a:off x="5051423" y="1837311"/>
            <a:ext cx="547610" cy="369332"/>
          </a:xfrm>
          <a:prstGeom prst="rect">
            <a:avLst/>
          </a:prstGeom>
          <a:noFill/>
        </p:spPr>
        <p:txBody>
          <a:bodyPr wrap="square">
            <a:spAutoFit/>
          </a:bodyPr>
          <a:lstStyle/>
          <a:p>
            <a:r>
              <a:rPr kumimoji="1" lang="en-US" altLang="zh-CN" dirty="0"/>
              <a:t>2</a:t>
            </a:r>
            <a:endParaRPr lang="zh-CN" altLang="en-US" dirty="0"/>
          </a:p>
        </p:txBody>
      </p:sp>
      <p:sp>
        <p:nvSpPr>
          <p:cNvPr id="70" name="文本框 69">
            <a:extLst>
              <a:ext uri="{FF2B5EF4-FFF2-40B4-BE49-F238E27FC236}">
                <a16:creationId xmlns:a16="http://schemas.microsoft.com/office/drawing/2014/main" id="{F8C5F10C-C4CD-1342-96DF-A7F69FBB44CC}"/>
              </a:ext>
            </a:extLst>
          </p:cNvPr>
          <p:cNvSpPr txBox="1"/>
          <p:nvPr/>
        </p:nvSpPr>
        <p:spPr>
          <a:xfrm>
            <a:off x="3752873" y="2216250"/>
            <a:ext cx="441146" cy="369332"/>
          </a:xfrm>
          <a:prstGeom prst="rect">
            <a:avLst/>
          </a:prstGeom>
          <a:noFill/>
        </p:spPr>
        <p:txBody>
          <a:bodyPr wrap="none" rtlCol="0">
            <a:spAutoFit/>
          </a:bodyPr>
          <a:lstStyle/>
          <a:p>
            <a:r>
              <a:rPr kumimoji="1" lang="en-US" altLang="zh-CN" dirty="0"/>
              <a:t>16</a:t>
            </a:r>
            <a:endParaRPr kumimoji="1" lang="zh-CN" altLang="en-US" dirty="0"/>
          </a:p>
        </p:txBody>
      </p:sp>
      <p:sp>
        <p:nvSpPr>
          <p:cNvPr id="71" name="任意形状 70">
            <a:extLst>
              <a:ext uri="{FF2B5EF4-FFF2-40B4-BE49-F238E27FC236}">
                <a16:creationId xmlns:a16="http://schemas.microsoft.com/office/drawing/2014/main" id="{89BBD8DA-233D-6A4E-B12F-D3F1E6696C76}"/>
              </a:ext>
            </a:extLst>
          </p:cNvPr>
          <p:cNvSpPr/>
          <p:nvPr/>
        </p:nvSpPr>
        <p:spPr>
          <a:xfrm>
            <a:off x="4362985" y="2056246"/>
            <a:ext cx="477079" cy="697665"/>
          </a:xfrm>
          <a:custGeom>
            <a:avLst/>
            <a:gdLst>
              <a:gd name="connsiteX0" fmla="*/ 0 w 477079"/>
              <a:gd name="connsiteY0" fmla="*/ 48877 h 697665"/>
              <a:gd name="connsiteX1" fmla="*/ 188844 w 477079"/>
              <a:gd name="connsiteY1" fmla="*/ 58817 h 697665"/>
              <a:gd name="connsiteX2" fmla="*/ 228600 w 477079"/>
              <a:gd name="connsiteY2" fmla="*/ 635286 h 697665"/>
              <a:gd name="connsiteX3" fmla="*/ 477079 w 477079"/>
              <a:gd name="connsiteY3" fmla="*/ 655164 h 697665"/>
            </a:gdLst>
            <a:ahLst/>
            <a:cxnLst>
              <a:cxn ang="0">
                <a:pos x="connsiteX0" y="connsiteY0"/>
              </a:cxn>
              <a:cxn ang="0">
                <a:pos x="connsiteX1" y="connsiteY1"/>
              </a:cxn>
              <a:cxn ang="0">
                <a:pos x="connsiteX2" y="connsiteY2"/>
              </a:cxn>
              <a:cxn ang="0">
                <a:pos x="connsiteX3" y="connsiteY3"/>
              </a:cxn>
            </a:cxnLst>
            <a:rect l="l" t="t" r="r" b="b"/>
            <a:pathLst>
              <a:path w="477079" h="697665">
                <a:moveTo>
                  <a:pt x="0" y="48877"/>
                </a:moveTo>
                <a:cubicBezTo>
                  <a:pt x="75372" y="4979"/>
                  <a:pt x="150744" y="-38918"/>
                  <a:pt x="188844" y="58817"/>
                </a:cubicBezTo>
                <a:cubicBezTo>
                  <a:pt x="226944" y="156552"/>
                  <a:pt x="180561" y="535895"/>
                  <a:pt x="228600" y="635286"/>
                </a:cubicBezTo>
                <a:cubicBezTo>
                  <a:pt x="276639" y="734677"/>
                  <a:pt x="376859" y="694920"/>
                  <a:pt x="477079" y="655164"/>
                </a:cubicBezTo>
              </a:path>
            </a:pathLst>
          </a:cu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75" name="组合 74">
            <a:extLst>
              <a:ext uri="{FF2B5EF4-FFF2-40B4-BE49-F238E27FC236}">
                <a16:creationId xmlns:a16="http://schemas.microsoft.com/office/drawing/2014/main" id="{03A117F4-F629-2A40-9FB3-32F38645D577}"/>
              </a:ext>
            </a:extLst>
          </p:cNvPr>
          <p:cNvGrpSpPr/>
          <p:nvPr/>
        </p:nvGrpSpPr>
        <p:grpSpPr>
          <a:xfrm>
            <a:off x="6607652" y="2178044"/>
            <a:ext cx="719633" cy="369332"/>
            <a:chOff x="6193383" y="1503946"/>
            <a:chExt cx="719633" cy="369332"/>
          </a:xfrm>
        </p:grpSpPr>
        <p:sp>
          <p:nvSpPr>
            <p:cNvPr id="76" name="矩形 75">
              <a:extLst>
                <a:ext uri="{FF2B5EF4-FFF2-40B4-BE49-F238E27FC236}">
                  <a16:creationId xmlns:a16="http://schemas.microsoft.com/office/drawing/2014/main" id="{831C866D-BBDC-E34C-AC83-426735E3CB4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7" name="文本框 76">
              <a:extLst>
                <a:ext uri="{FF2B5EF4-FFF2-40B4-BE49-F238E27FC236}">
                  <a16:creationId xmlns:a16="http://schemas.microsoft.com/office/drawing/2014/main" id="{AE74B9A6-C97B-2645-8558-F1E84115E2C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78" name="组合 77">
            <a:extLst>
              <a:ext uri="{FF2B5EF4-FFF2-40B4-BE49-F238E27FC236}">
                <a16:creationId xmlns:a16="http://schemas.microsoft.com/office/drawing/2014/main" id="{9076D20A-CCEE-7E46-A5A4-D01EFE8BBEF4}"/>
              </a:ext>
            </a:extLst>
          </p:cNvPr>
          <p:cNvGrpSpPr/>
          <p:nvPr/>
        </p:nvGrpSpPr>
        <p:grpSpPr>
          <a:xfrm>
            <a:off x="6607651" y="2537722"/>
            <a:ext cx="719633" cy="369332"/>
            <a:chOff x="6193383" y="1503946"/>
            <a:chExt cx="719633" cy="369332"/>
          </a:xfrm>
        </p:grpSpPr>
        <p:sp>
          <p:nvSpPr>
            <p:cNvPr id="79" name="矩形 78">
              <a:extLst>
                <a:ext uri="{FF2B5EF4-FFF2-40B4-BE49-F238E27FC236}">
                  <a16:creationId xmlns:a16="http://schemas.microsoft.com/office/drawing/2014/main" id="{CF4BA965-D582-1641-BAD7-931B72860490}"/>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文本框 79">
              <a:extLst>
                <a:ext uri="{FF2B5EF4-FFF2-40B4-BE49-F238E27FC236}">
                  <a16:creationId xmlns:a16="http://schemas.microsoft.com/office/drawing/2014/main" id="{90167DDE-F794-A747-B5B8-7D57EE77A4B6}"/>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81" name="组合 80">
            <a:extLst>
              <a:ext uri="{FF2B5EF4-FFF2-40B4-BE49-F238E27FC236}">
                <a16:creationId xmlns:a16="http://schemas.microsoft.com/office/drawing/2014/main" id="{361C25B6-1FCD-C04B-9B1F-410C05E79B6F}"/>
              </a:ext>
            </a:extLst>
          </p:cNvPr>
          <p:cNvGrpSpPr/>
          <p:nvPr/>
        </p:nvGrpSpPr>
        <p:grpSpPr>
          <a:xfrm>
            <a:off x="6607651" y="2897931"/>
            <a:ext cx="719633" cy="369332"/>
            <a:chOff x="6193383" y="1503946"/>
            <a:chExt cx="719633" cy="369332"/>
          </a:xfrm>
        </p:grpSpPr>
        <p:sp>
          <p:nvSpPr>
            <p:cNvPr id="82" name="矩形 81">
              <a:extLst>
                <a:ext uri="{FF2B5EF4-FFF2-40B4-BE49-F238E27FC236}">
                  <a16:creationId xmlns:a16="http://schemas.microsoft.com/office/drawing/2014/main" id="{FE520EB9-5ED3-354A-897C-1AE2334DB3E0}"/>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文本框 82">
              <a:extLst>
                <a:ext uri="{FF2B5EF4-FFF2-40B4-BE49-F238E27FC236}">
                  <a16:creationId xmlns:a16="http://schemas.microsoft.com/office/drawing/2014/main" id="{53813A62-5E93-414E-A495-5691EAF4E1C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84" name="组合 83">
            <a:extLst>
              <a:ext uri="{FF2B5EF4-FFF2-40B4-BE49-F238E27FC236}">
                <a16:creationId xmlns:a16="http://schemas.microsoft.com/office/drawing/2014/main" id="{E93B7B15-1154-A643-8827-9E739E4B3082}"/>
              </a:ext>
            </a:extLst>
          </p:cNvPr>
          <p:cNvGrpSpPr/>
          <p:nvPr/>
        </p:nvGrpSpPr>
        <p:grpSpPr>
          <a:xfrm>
            <a:off x="7840418" y="1813358"/>
            <a:ext cx="719633" cy="369332"/>
            <a:chOff x="6193383" y="1503946"/>
            <a:chExt cx="719633" cy="369332"/>
          </a:xfrm>
        </p:grpSpPr>
        <p:sp>
          <p:nvSpPr>
            <p:cNvPr id="85" name="矩形 84">
              <a:extLst>
                <a:ext uri="{FF2B5EF4-FFF2-40B4-BE49-F238E27FC236}">
                  <a16:creationId xmlns:a16="http://schemas.microsoft.com/office/drawing/2014/main" id="{9D117639-0DDD-824C-B218-D9CFE2E7E38A}"/>
                </a:ext>
              </a:extLst>
            </p:cNvPr>
            <p:cNvSpPr/>
            <p:nvPr/>
          </p:nvSpPr>
          <p:spPr>
            <a:xfrm>
              <a:off x="6193383" y="1508592"/>
              <a:ext cx="719633" cy="360040"/>
            </a:xfrm>
            <a:prstGeom prst="rect">
              <a:avLst/>
            </a:prstGeom>
            <a:noFill/>
            <a:ln w="508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文本框 85">
              <a:extLst>
                <a:ext uri="{FF2B5EF4-FFF2-40B4-BE49-F238E27FC236}">
                  <a16:creationId xmlns:a16="http://schemas.microsoft.com/office/drawing/2014/main" id="{67EA5EAD-EA13-6244-A8FC-F03CD96251C4}"/>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87" name="组合 86">
            <a:extLst>
              <a:ext uri="{FF2B5EF4-FFF2-40B4-BE49-F238E27FC236}">
                <a16:creationId xmlns:a16="http://schemas.microsoft.com/office/drawing/2014/main" id="{DBF224AB-2777-9A47-8E82-6F14D6307296}"/>
              </a:ext>
            </a:extLst>
          </p:cNvPr>
          <p:cNvGrpSpPr/>
          <p:nvPr/>
        </p:nvGrpSpPr>
        <p:grpSpPr>
          <a:xfrm>
            <a:off x="7840417" y="2178044"/>
            <a:ext cx="719633" cy="369332"/>
            <a:chOff x="6193383" y="1503946"/>
            <a:chExt cx="719633" cy="369332"/>
          </a:xfrm>
        </p:grpSpPr>
        <p:sp>
          <p:nvSpPr>
            <p:cNvPr id="88" name="矩形 87">
              <a:extLst>
                <a:ext uri="{FF2B5EF4-FFF2-40B4-BE49-F238E27FC236}">
                  <a16:creationId xmlns:a16="http://schemas.microsoft.com/office/drawing/2014/main" id="{05749471-75EA-0F4C-8364-56A2318E28D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文本框 88">
              <a:extLst>
                <a:ext uri="{FF2B5EF4-FFF2-40B4-BE49-F238E27FC236}">
                  <a16:creationId xmlns:a16="http://schemas.microsoft.com/office/drawing/2014/main" id="{1B5179AE-8391-8145-903F-17F32A0D86F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90" name="组合 89">
            <a:extLst>
              <a:ext uri="{FF2B5EF4-FFF2-40B4-BE49-F238E27FC236}">
                <a16:creationId xmlns:a16="http://schemas.microsoft.com/office/drawing/2014/main" id="{22FD7AC8-4E3D-2B47-81FC-18521561094C}"/>
              </a:ext>
            </a:extLst>
          </p:cNvPr>
          <p:cNvGrpSpPr/>
          <p:nvPr/>
        </p:nvGrpSpPr>
        <p:grpSpPr>
          <a:xfrm>
            <a:off x="7840416" y="2537722"/>
            <a:ext cx="719633" cy="369332"/>
            <a:chOff x="6193383" y="1503946"/>
            <a:chExt cx="719633" cy="369332"/>
          </a:xfrm>
        </p:grpSpPr>
        <p:sp>
          <p:nvSpPr>
            <p:cNvPr id="91" name="矩形 90">
              <a:extLst>
                <a:ext uri="{FF2B5EF4-FFF2-40B4-BE49-F238E27FC236}">
                  <a16:creationId xmlns:a16="http://schemas.microsoft.com/office/drawing/2014/main" id="{B6E43B29-DB24-F742-A4F0-FD61256F0E26}"/>
                </a:ext>
              </a:extLst>
            </p:cNvPr>
            <p:cNvSpPr/>
            <p:nvPr/>
          </p:nvSpPr>
          <p:spPr>
            <a:xfrm>
              <a:off x="6193383" y="1508592"/>
              <a:ext cx="719633" cy="360040"/>
            </a:xfrm>
            <a:prstGeom prst="rect">
              <a:avLst/>
            </a:prstGeom>
            <a:noFill/>
            <a:ln w="381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文本框 91">
              <a:extLst>
                <a:ext uri="{FF2B5EF4-FFF2-40B4-BE49-F238E27FC236}">
                  <a16:creationId xmlns:a16="http://schemas.microsoft.com/office/drawing/2014/main" id="{B79F9E16-57DF-0D4C-B9D2-9A1C00AB8150}"/>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93" name="组合 92">
            <a:extLst>
              <a:ext uri="{FF2B5EF4-FFF2-40B4-BE49-F238E27FC236}">
                <a16:creationId xmlns:a16="http://schemas.microsoft.com/office/drawing/2014/main" id="{0FB1AE02-4972-E248-BE6D-0276E7465E90}"/>
              </a:ext>
            </a:extLst>
          </p:cNvPr>
          <p:cNvGrpSpPr/>
          <p:nvPr/>
        </p:nvGrpSpPr>
        <p:grpSpPr>
          <a:xfrm>
            <a:off x="7840416" y="2897931"/>
            <a:ext cx="719633" cy="369332"/>
            <a:chOff x="6193383" y="1503946"/>
            <a:chExt cx="719633" cy="369332"/>
          </a:xfrm>
        </p:grpSpPr>
        <p:sp>
          <p:nvSpPr>
            <p:cNvPr id="94" name="矩形 93">
              <a:extLst>
                <a:ext uri="{FF2B5EF4-FFF2-40B4-BE49-F238E27FC236}">
                  <a16:creationId xmlns:a16="http://schemas.microsoft.com/office/drawing/2014/main" id="{531A119B-69CF-5A47-B393-96C7F634724B}"/>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文本框 94">
              <a:extLst>
                <a:ext uri="{FF2B5EF4-FFF2-40B4-BE49-F238E27FC236}">
                  <a16:creationId xmlns:a16="http://schemas.microsoft.com/office/drawing/2014/main" id="{26EAA504-6C10-B14B-9142-F4009CF95DD3}"/>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96" name="文本框 95">
            <a:extLst>
              <a:ext uri="{FF2B5EF4-FFF2-40B4-BE49-F238E27FC236}">
                <a16:creationId xmlns:a16="http://schemas.microsoft.com/office/drawing/2014/main" id="{EEACB987-BEA9-6F4A-AFE8-4275A201FAD8}"/>
              </a:ext>
            </a:extLst>
          </p:cNvPr>
          <p:cNvSpPr txBox="1"/>
          <p:nvPr/>
        </p:nvSpPr>
        <p:spPr>
          <a:xfrm>
            <a:off x="6445604" y="1417340"/>
            <a:ext cx="1202400" cy="369332"/>
          </a:xfrm>
          <a:prstGeom prst="rect">
            <a:avLst/>
          </a:prstGeom>
          <a:noFill/>
        </p:spPr>
        <p:txBody>
          <a:bodyPr wrap="square">
            <a:spAutoFit/>
          </a:bodyPr>
          <a:lstStyle/>
          <a:p>
            <a:r>
              <a:rPr kumimoji="1" lang="en-US" altLang="zh-CN" dirty="0"/>
              <a:t>Buckets0</a:t>
            </a:r>
            <a:endParaRPr lang="zh-CN" altLang="en-US" dirty="0"/>
          </a:p>
        </p:txBody>
      </p:sp>
      <p:sp>
        <p:nvSpPr>
          <p:cNvPr id="97" name="文本框 96">
            <a:extLst>
              <a:ext uri="{FF2B5EF4-FFF2-40B4-BE49-F238E27FC236}">
                <a16:creationId xmlns:a16="http://schemas.microsoft.com/office/drawing/2014/main" id="{E44F92B1-9DA7-A448-B1B3-495141C06EB3}"/>
              </a:ext>
            </a:extLst>
          </p:cNvPr>
          <p:cNvSpPr txBox="1"/>
          <p:nvPr/>
        </p:nvSpPr>
        <p:spPr>
          <a:xfrm>
            <a:off x="7647923" y="1412694"/>
            <a:ext cx="1202400" cy="369332"/>
          </a:xfrm>
          <a:prstGeom prst="rect">
            <a:avLst/>
          </a:prstGeom>
          <a:noFill/>
        </p:spPr>
        <p:txBody>
          <a:bodyPr wrap="square">
            <a:spAutoFit/>
          </a:bodyPr>
          <a:lstStyle/>
          <a:p>
            <a:r>
              <a:rPr kumimoji="1" lang="en-US" altLang="zh-CN" dirty="0"/>
              <a:t>Buckets1</a:t>
            </a:r>
            <a:endParaRPr lang="zh-CN" altLang="en-US" dirty="0"/>
          </a:p>
        </p:txBody>
      </p:sp>
      <p:sp>
        <p:nvSpPr>
          <p:cNvPr id="98" name="文本框 97">
            <a:extLst>
              <a:ext uri="{FF2B5EF4-FFF2-40B4-BE49-F238E27FC236}">
                <a16:creationId xmlns:a16="http://schemas.microsoft.com/office/drawing/2014/main" id="{2D3DADFF-4097-CA4B-BE02-39060D6D9DA2}"/>
              </a:ext>
            </a:extLst>
          </p:cNvPr>
          <p:cNvSpPr txBox="1"/>
          <p:nvPr/>
        </p:nvSpPr>
        <p:spPr>
          <a:xfrm>
            <a:off x="7967525" y="2180610"/>
            <a:ext cx="441146" cy="369332"/>
          </a:xfrm>
          <a:prstGeom prst="rect">
            <a:avLst/>
          </a:prstGeom>
          <a:noFill/>
        </p:spPr>
        <p:txBody>
          <a:bodyPr wrap="none" rtlCol="0">
            <a:spAutoFit/>
          </a:bodyPr>
          <a:lstStyle/>
          <a:p>
            <a:r>
              <a:rPr kumimoji="1" lang="en-US" altLang="zh-CN" dirty="0"/>
              <a:t>73</a:t>
            </a:r>
            <a:endParaRPr kumimoji="1" lang="zh-CN" altLang="en-US" dirty="0"/>
          </a:p>
        </p:txBody>
      </p:sp>
      <p:grpSp>
        <p:nvGrpSpPr>
          <p:cNvPr id="99" name="组合 98">
            <a:extLst>
              <a:ext uri="{FF2B5EF4-FFF2-40B4-BE49-F238E27FC236}">
                <a16:creationId xmlns:a16="http://schemas.microsoft.com/office/drawing/2014/main" id="{5F30B9C4-838B-B849-826E-4D31672FEA3A}"/>
              </a:ext>
            </a:extLst>
          </p:cNvPr>
          <p:cNvGrpSpPr/>
          <p:nvPr/>
        </p:nvGrpSpPr>
        <p:grpSpPr>
          <a:xfrm>
            <a:off x="6607653" y="1818004"/>
            <a:ext cx="1814206" cy="1120382"/>
            <a:chOff x="6193383" y="1508592"/>
            <a:chExt cx="1814206" cy="1120382"/>
          </a:xfrm>
        </p:grpSpPr>
        <p:sp>
          <p:nvSpPr>
            <p:cNvPr id="100" name="矩形 99">
              <a:extLst>
                <a:ext uri="{FF2B5EF4-FFF2-40B4-BE49-F238E27FC236}">
                  <a16:creationId xmlns:a16="http://schemas.microsoft.com/office/drawing/2014/main" id="{648C48E0-AD8F-B84D-BCF8-0D26733821CD}"/>
                </a:ext>
              </a:extLst>
            </p:cNvPr>
            <p:cNvSpPr/>
            <p:nvPr/>
          </p:nvSpPr>
          <p:spPr>
            <a:xfrm>
              <a:off x="6193383" y="1508592"/>
              <a:ext cx="719633" cy="360040"/>
            </a:xfrm>
            <a:prstGeom prst="rect">
              <a:avLst/>
            </a:prstGeom>
            <a:noFill/>
            <a:ln w="508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文本框 100">
              <a:extLst>
                <a:ext uri="{FF2B5EF4-FFF2-40B4-BE49-F238E27FC236}">
                  <a16:creationId xmlns:a16="http://schemas.microsoft.com/office/drawing/2014/main" id="{609AF574-1E9B-0244-B803-9F8BC1DEE94C}"/>
                </a:ext>
              </a:extLst>
            </p:cNvPr>
            <p:cNvSpPr txBox="1"/>
            <p:nvPr/>
          </p:nvSpPr>
          <p:spPr>
            <a:xfrm>
              <a:off x="7566443" y="2259642"/>
              <a:ext cx="441146" cy="369332"/>
            </a:xfrm>
            <a:prstGeom prst="rect">
              <a:avLst/>
            </a:prstGeom>
            <a:noFill/>
          </p:spPr>
          <p:txBody>
            <a:bodyPr wrap="none" rtlCol="0">
              <a:spAutoFit/>
            </a:bodyPr>
            <a:lstStyle/>
            <a:p>
              <a:r>
                <a:rPr kumimoji="1" lang="en-US" altLang="zh-CN" b="1" dirty="0">
                  <a:solidFill>
                    <a:srgbClr val="C00000"/>
                  </a:solidFill>
                </a:rPr>
                <a:t>32</a:t>
              </a:r>
              <a:endParaRPr kumimoji="1" lang="zh-CN" altLang="en-US" b="1" dirty="0">
                <a:solidFill>
                  <a:srgbClr val="C00000"/>
                </a:solidFill>
              </a:endParaRPr>
            </a:p>
          </p:txBody>
        </p:sp>
      </p:grpSp>
      <p:sp>
        <p:nvSpPr>
          <p:cNvPr id="102" name="文本框 101">
            <a:extLst>
              <a:ext uri="{FF2B5EF4-FFF2-40B4-BE49-F238E27FC236}">
                <a16:creationId xmlns:a16="http://schemas.microsoft.com/office/drawing/2014/main" id="{845F2EE7-A63C-B845-B159-7CFD81B94F8F}"/>
              </a:ext>
            </a:extLst>
          </p:cNvPr>
          <p:cNvSpPr txBox="1"/>
          <p:nvPr/>
        </p:nvSpPr>
        <p:spPr>
          <a:xfrm>
            <a:off x="8047813" y="1832665"/>
            <a:ext cx="547610" cy="369332"/>
          </a:xfrm>
          <a:prstGeom prst="rect">
            <a:avLst/>
          </a:prstGeom>
          <a:noFill/>
        </p:spPr>
        <p:txBody>
          <a:bodyPr wrap="square">
            <a:spAutoFit/>
          </a:bodyPr>
          <a:lstStyle/>
          <a:p>
            <a:r>
              <a:rPr kumimoji="1" lang="en-US" altLang="zh-CN" dirty="0"/>
              <a:t>2</a:t>
            </a:r>
            <a:endParaRPr lang="zh-CN" altLang="en-US" dirty="0"/>
          </a:p>
        </p:txBody>
      </p:sp>
      <p:sp>
        <p:nvSpPr>
          <p:cNvPr id="103" name="文本框 102">
            <a:extLst>
              <a:ext uri="{FF2B5EF4-FFF2-40B4-BE49-F238E27FC236}">
                <a16:creationId xmlns:a16="http://schemas.microsoft.com/office/drawing/2014/main" id="{AF00C882-8069-3E4C-A2EC-DD1209A3663C}"/>
              </a:ext>
            </a:extLst>
          </p:cNvPr>
          <p:cNvSpPr txBox="1"/>
          <p:nvPr/>
        </p:nvSpPr>
        <p:spPr>
          <a:xfrm>
            <a:off x="6749263" y="2211604"/>
            <a:ext cx="441146" cy="369332"/>
          </a:xfrm>
          <a:prstGeom prst="rect">
            <a:avLst/>
          </a:prstGeom>
          <a:noFill/>
        </p:spPr>
        <p:txBody>
          <a:bodyPr wrap="none" rtlCol="0">
            <a:spAutoFit/>
          </a:bodyPr>
          <a:lstStyle/>
          <a:p>
            <a:r>
              <a:rPr kumimoji="1" lang="en-US" altLang="zh-CN" dirty="0"/>
              <a:t>16</a:t>
            </a:r>
            <a:endParaRPr kumimoji="1" lang="zh-CN" altLang="en-US" dirty="0"/>
          </a:p>
        </p:txBody>
      </p:sp>
      <p:sp>
        <p:nvSpPr>
          <p:cNvPr id="104" name="任意形状 103">
            <a:extLst>
              <a:ext uri="{FF2B5EF4-FFF2-40B4-BE49-F238E27FC236}">
                <a16:creationId xmlns:a16="http://schemas.microsoft.com/office/drawing/2014/main" id="{57A88B35-1C6B-CA4E-8B1D-F77833D86E14}"/>
              </a:ext>
            </a:extLst>
          </p:cNvPr>
          <p:cNvSpPr/>
          <p:nvPr/>
        </p:nvSpPr>
        <p:spPr>
          <a:xfrm>
            <a:off x="7359375" y="2051600"/>
            <a:ext cx="477079" cy="697665"/>
          </a:xfrm>
          <a:custGeom>
            <a:avLst/>
            <a:gdLst>
              <a:gd name="connsiteX0" fmla="*/ 0 w 477079"/>
              <a:gd name="connsiteY0" fmla="*/ 48877 h 697665"/>
              <a:gd name="connsiteX1" fmla="*/ 188844 w 477079"/>
              <a:gd name="connsiteY1" fmla="*/ 58817 h 697665"/>
              <a:gd name="connsiteX2" fmla="*/ 228600 w 477079"/>
              <a:gd name="connsiteY2" fmla="*/ 635286 h 697665"/>
              <a:gd name="connsiteX3" fmla="*/ 477079 w 477079"/>
              <a:gd name="connsiteY3" fmla="*/ 655164 h 697665"/>
            </a:gdLst>
            <a:ahLst/>
            <a:cxnLst>
              <a:cxn ang="0">
                <a:pos x="connsiteX0" y="connsiteY0"/>
              </a:cxn>
              <a:cxn ang="0">
                <a:pos x="connsiteX1" y="connsiteY1"/>
              </a:cxn>
              <a:cxn ang="0">
                <a:pos x="connsiteX2" y="connsiteY2"/>
              </a:cxn>
              <a:cxn ang="0">
                <a:pos x="connsiteX3" y="connsiteY3"/>
              </a:cxn>
            </a:cxnLst>
            <a:rect l="l" t="t" r="r" b="b"/>
            <a:pathLst>
              <a:path w="477079" h="697665">
                <a:moveTo>
                  <a:pt x="0" y="48877"/>
                </a:moveTo>
                <a:cubicBezTo>
                  <a:pt x="75372" y="4979"/>
                  <a:pt x="150744" y="-38918"/>
                  <a:pt x="188844" y="58817"/>
                </a:cubicBezTo>
                <a:cubicBezTo>
                  <a:pt x="226944" y="156552"/>
                  <a:pt x="180561" y="535895"/>
                  <a:pt x="228600" y="635286"/>
                </a:cubicBezTo>
                <a:cubicBezTo>
                  <a:pt x="276639" y="734677"/>
                  <a:pt x="376859" y="694920"/>
                  <a:pt x="477079" y="655164"/>
                </a:cubicBezTo>
              </a:path>
            </a:pathLst>
          </a:cu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文本框 104">
            <a:extLst>
              <a:ext uri="{FF2B5EF4-FFF2-40B4-BE49-F238E27FC236}">
                <a16:creationId xmlns:a16="http://schemas.microsoft.com/office/drawing/2014/main" id="{9F4E2A44-401E-1C4F-95A5-AE5EC4E18150}"/>
              </a:ext>
            </a:extLst>
          </p:cNvPr>
          <p:cNvSpPr txBox="1"/>
          <p:nvPr/>
        </p:nvSpPr>
        <p:spPr>
          <a:xfrm>
            <a:off x="6809171" y="1818125"/>
            <a:ext cx="312906" cy="369332"/>
          </a:xfrm>
          <a:prstGeom prst="rect">
            <a:avLst/>
          </a:prstGeom>
          <a:noFill/>
        </p:spPr>
        <p:txBody>
          <a:bodyPr wrap="none" rtlCol="0">
            <a:spAutoFit/>
          </a:bodyPr>
          <a:lstStyle/>
          <a:p>
            <a:r>
              <a:rPr kumimoji="1" lang="en-US" altLang="zh-CN" b="1" dirty="0">
                <a:solidFill>
                  <a:srgbClr val="C00000"/>
                </a:solidFill>
              </a:rPr>
              <a:t>9</a:t>
            </a:r>
            <a:endParaRPr kumimoji="1" lang="zh-CN" altLang="en-US" b="1" dirty="0">
              <a:solidFill>
                <a:srgbClr val="C00000"/>
              </a:solidFill>
            </a:endParaRPr>
          </a:p>
        </p:txBody>
      </p:sp>
      <p:sp>
        <p:nvSpPr>
          <p:cNvPr id="106" name="右箭头 105">
            <a:extLst>
              <a:ext uri="{FF2B5EF4-FFF2-40B4-BE49-F238E27FC236}">
                <a16:creationId xmlns:a16="http://schemas.microsoft.com/office/drawing/2014/main" id="{52FCABEF-89D9-7D43-B33D-73A65B0EBEC6}"/>
              </a:ext>
            </a:extLst>
          </p:cNvPr>
          <p:cNvSpPr/>
          <p:nvPr/>
        </p:nvSpPr>
        <p:spPr>
          <a:xfrm>
            <a:off x="2649518" y="2281022"/>
            <a:ext cx="890887" cy="576064"/>
          </a:xfrm>
          <a:prstGeom prst="rightArrow">
            <a:avLst/>
          </a:pr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文本框 106">
            <a:extLst>
              <a:ext uri="{FF2B5EF4-FFF2-40B4-BE49-F238E27FC236}">
                <a16:creationId xmlns:a16="http://schemas.microsoft.com/office/drawing/2014/main" id="{EC57800E-9734-924D-B81F-AA345FEE109F}"/>
              </a:ext>
            </a:extLst>
          </p:cNvPr>
          <p:cNvSpPr txBox="1"/>
          <p:nvPr/>
        </p:nvSpPr>
        <p:spPr>
          <a:xfrm>
            <a:off x="2548104" y="3437798"/>
            <a:ext cx="1202400" cy="369332"/>
          </a:xfrm>
          <a:prstGeom prst="rect">
            <a:avLst/>
          </a:prstGeom>
          <a:noFill/>
        </p:spPr>
        <p:txBody>
          <a:bodyPr wrap="square">
            <a:spAutoFit/>
          </a:bodyPr>
          <a:lstStyle/>
          <a:p>
            <a:r>
              <a:rPr kumimoji="1" lang="en-US" altLang="zh-CN" dirty="0"/>
              <a:t>Insert(9)</a:t>
            </a:r>
            <a:endParaRPr lang="zh-CN" altLang="en-US" dirty="0"/>
          </a:p>
        </p:txBody>
      </p:sp>
      <p:sp>
        <p:nvSpPr>
          <p:cNvPr id="108" name="文本框 107">
            <a:extLst>
              <a:ext uri="{FF2B5EF4-FFF2-40B4-BE49-F238E27FC236}">
                <a16:creationId xmlns:a16="http://schemas.microsoft.com/office/drawing/2014/main" id="{6910D3CC-E8B1-7C4C-B4D4-4A3B1844681A}"/>
              </a:ext>
            </a:extLst>
          </p:cNvPr>
          <p:cNvSpPr txBox="1"/>
          <p:nvPr/>
        </p:nvSpPr>
        <p:spPr>
          <a:xfrm>
            <a:off x="5636859" y="3448165"/>
            <a:ext cx="1202400" cy="369332"/>
          </a:xfrm>
          <a:prstGeom prst="rect">
            <a:avLst/>
          </a:prstGeom>
          <a:noFill/>
        </p:spPr>
        <p:txBody>
          <a:bodyPr wrap="square">
            <a:spAutoFit/>
          </a:bodyPr>
          <a:lstStyle/>
          <a:p>
            <a:r>
              <a:rPr kumimoji="1" lang="en-US" altLang="zh-CN" dirty="0"/>
              <a:t>Kick(32)</a:t>
            </a:r>
            <a:endParaRPr lang="zh-CN" altLang="en-US" dirty="0"/>
          </a:p>
        </p:txBody>
      </p:sp>
      <p:sp>
        <p:nvSpPr>
          <p:cNvPr id="109" name="右箭头 108">
            <a:extLst>
              <a:ext uri="{FF2B5EF4-FFF2-40B4-BE49-F238E27FC236}">
                <a16:creationId xmlns:a16="http://schemas.microsoft.com/office/drawing/2014/main" id="{15B5FC63-38B2-8A4F-B501-17C718C6FA20}"/>
              </a:ext>
            </a:extLst>
          </p:cNvPr>
          <p:cNvSpPr/>
          <p:nvPr/>
        </p:nvSpPr>
        <p:spPr>
          <a:xfrm>
            <a:off x="5669255" y="2266247"/>
            <a:ext cx="890887" cy="576064"/>
          </a:xfrm>
          <a:prstGeom prst="rightArrow">
            <a:avLst/>
          </a:prstGeom>
          <a:noFill/>
          <a:ln w="1905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矩形 109">
            <a:extLst>
              <a:ext uri="{FF2B5EF4-FFF2-40B4-BE49-F238E27FC236}">
                <a16:creationId xmlns:a16="http://schemas.microsoft.com/office/drawing/2014/main" id="{FAA53225-2854-824F-AC98-9F07275EF4DB}"/>
              </a:ext>
            </a:extLst>
          </p:cNvPr>
          <p:cNvSpPr/>
          <p:nvPr/>
        </p:nvSpPr>
        <p:spPr>
          <a:xfrm>
            <a:off x="1480067" y="4077225"/>
            <a:ext cx="3595567" cy="646331"/>
          </a:xfrm>
          <a:prstGeom prst="rect">
            <a:avLst/>
          </a:prstGeom>
        </p:spPr>
        <p:txBody>
          <a:bodyPr wrap="square">
            <a:spAutoFit/>
          </a:bodyPr>
          <a:lstStyle/>
          <a:p>
            <a:pPr lvl="1"/>
            <a:r>
              <a:rPr kumimoji="1" lang="en-US" altLang="zh-CN" dirty="0">
                <a:latin typeface="Consolas" panose="020B0609020204030204" pitchFamily="49" charset="0"/>
                <a:cs typeface="Consolas" panose="020B0609020204030204" pitchFamily="49" charset="0"/>
              </a:rPr>
              <a:t>Buckets0[H0(9)] = 0 </a:t>
            </a:r>
          </a:p>
          <a:p>
            <a:pPr lvl="1"/>
            <a:r>
              <a:rPr kumimoji="1" lang="en-US" altLang="zh-CN" dirty="0">
                <a:latin typeface="Consolas" panose="020B0609020204030204" pitchFamily="49" charset="0"/>
                <a:cs typeface="Consolas" panose="020B0609020204030204" pitchFamily="49" charset="0"/>
              </a:rPr>
              <a:t>&amp; Buckets1[H1(9)] = 0</a:t>
            </a:r>
          </a:p>
        </p:txBody>
      </p:sp>
      <p:sp>
        <p:nvSpPr>
          <p:cNvPr id="111" name="矩形 110">
            <a:extLst>
              <a:ext uri="{FF2B5EF4-FFF2-40B4-BE49-F238E27FC236}">
                <a16:creationId xmlns:a16="http://schemas.microsoft.com/office/drawing/2014/main" id="{A5432CCC-2F00-DA43-9FFF-DD264047E7F5}"/>
              </a:ext>
            </a:extLst>
          </p:cNvPr>
          <p:cNvSpPr/>
          <p:nvPr/>
        </p:nvSpPr>
        <p:spPr>
          <a:xfrm>
            <a:off x="5521366" y="4221802"/>
            <a:ext cx="1577676" cy="369332"/>
          </a:xfrm>
          <a:prstGeom prst="rect">
            <a:avLst/>
          </a:prstGeom>
        </p:spPr>
        <p:txBody>
          <a:bodyPr wrap="none">
            <a:spAutoFit/>
          </a:bodyPr>
          <a:lstStyle/>
          <a:p>
            <a:r>
              <a:rPr kumimoji="1" lang="en-US" altLang="zh-CN" dirty="0">
                <a:latin typeface="Consolas" panose="020B0609020204030204" pitchFamily="49" charset="0"/>
                <a:cs typeface="Consolas" panose="020B0609020204030204" pitchFamily="49" charset="0"/>
              </a:rPr>
              <a:t>H1(32) = 2 </a:t>
            </a:r>
            <a:endParaRPr lang="zh-CN" altLang="en-US" dirty="0"/>
          </a:p>
        </p:txBody>
      </p:sp>
      <p:sp>
        <p:nvSpPr>
          <p:cNvPr id="112" name="Rectangle 6">
            <a:extLst>
              <a:ext uri="{FF2B5EF4-FFF2-40B4-BE49-F238E27FC236}">
                <a16:creationId xmlns:a16="http://schemas.microsoft.com/office/drawing/2014/main" id="{12C071BB-2F12-234D-BDA8-E8B5F12F360C}"/>
              </a:ext>
            </a:extLst>
          </p:cNvPr>
          <p:cNvSpPr/>
          <p:nvPr/>
        </p:nvSpPr>
        <p:spPr>
          <a:xfrm>
            <a:off x="901975" y="4907012"/>
            <a:ext cx="7399808" cy="461665"/>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pPr algn="ctr"/>
            <a:r>
              <a:rPr lang="en-US" altLang="zh-CN" sz="2400" dirty="0">
                <a:latin typeface="Candara" pitchFamily="34" charset="0"/>
                <a:ea typeface="Verdana" pitchFamily="34" charset="0"/>
                <a:cs typeface="Verdana" pitchFamily="34" charset="0"/>
              </a:rPr>
              <a:t>Question: what if H1(32) = 3? (which is taken by 84)</a:t>
            </a:r>
          </a:p>
        </p:txBody>
      </p:sp>
    </p:spTree>
    <p:extLst>
      <p:ext uri="{BB962C8B-B14F-4D97-AF65-F5344CB8AC3E}">
        <p14:creationId xmlns:p14="http://schemas.microsoft.com/office/powerpoint/2010/main" val="241502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4680520"/>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Insert(9)</a:t>
            </a:r>
          </a:p>
          <a:p>
            <a:pPr lvl="1"/>
            <a:r>
              <a:rPr kumimoji="1" lang="en-US" altLang="zh-CN" dirty="0">
                <a:solidFill>
                  <a:schemeClr val="tx1"/>
                </a:solidFill>
                <a:latin typeface="Consolas" panose="020B0609020204030204" pitchFamily="49" charset="0"/>
                <a:cs typeface="Consolas" panose="020B0609020204030204" pitchFamily="49" charset="0"/>
              </a:rPr>
              <a:t>Buckets0[H0(9)] = 0 &amp; Buckets1[H1(9)] = 0</a:t>
            </a:r>
          </a:p>
          <a:p>
            <a:pPr lvl="1"/>
            <a:r>
              <a:rPr kumimoji="1" lang="en-US" altLang="zh-CN" dirty="0">
                <a:solidFill>
                  <a:schemeClr val="tx1"/>
                </a:solidFill>
                <a:latin typeface="+mn-lt"/>
                <a:cs typeface="Consolas" panose="020B0609020204030204" pitchFamily="49" charset="0"/>
              </a:rPr>
              <a:t>Cuckoo hashing will kick others to different place to empty </a:t>
            </a:r>
          </a:p>
          <a:p>
            <a:pPr lvl="2"/>
            <a:r>
              <a:rPr kumimoji="1" lang="en-US" altLang="zh-CN" dirty="0">
                <a:latin typeface="+mn-lt"/>
                <a:cs typeface="Consolas" panose="020B0609020204030204" pitchFamily="49" charset="0"/>
              </a:rPr>
              <a:t>Kick 32 (Buckets0[0]) to another place </a:t>
            </a:r>
          </a:p>
          <a:p>
            <a:pPr lvl="2"/>
            <a:r>
              <a:rPr kumimoji="1" lang="en-US" altLang="zh-CN" b="1" dirty="0">
                <a:solidFill>
                  <a:srgbClr val="C00000"/>
                </a:solidFill>
                <a:latin typeface="+mn-lt"/>
                <a:cs typeface="Consolas" panose="020B0609020204030204" pitchFamily="49" charset="0"/>
              </a:rPr>
              <a:t>Question: what if </a:t>
            </a:r>
            <a:r>
              <a:rPr kumimoji="1" lang="en-US" altLang="zh-CN" b="1" dirty="0">
                <a:solidFill>
                  <a:srgbClr val="C00000"/>
                </a:solidFill>
                <a:latin typeface="Consolas" panose="020B0609020204030204" pitchFamily="49" charset="0"/>
                <a:cs typeface="Consolas" panose="020B0609020204030204" pitchFamily="49" charset="0"/>
              </a:rPr>
              <a:t>H1(32) </a:t>
            </a:r>
            <a:r>
              <a:rPr kumimoji="1" lang="en-US" altLang="zh-CN" b="1" strike="sngStrike" dirty="0">
                <a:solidFill>
                  <a:srgbClr val="C00000"/>
                </a:solidFill>
                <a:latin typeface="Consolas" panose="020B0609020204030204" pitchFamily="49" charset="0"/>
                <a:cs typeface="Consolas" panose="020B0609020204030204" pitchFamily="49" charset="0"/>
              </a:rPr>
              <a:t>= 2</a:t>
            </a:r>
            <a:r>
              <a:rPr kumimoji="1" lang="en-US" altLang="zh-CN" b="1" dirty="0">
                <a:solidFill>
                  <a:srgbClr val="C00000"/>
                </a:solidFill>
                <a:latin typeface="Consolas" panose="020B0609020204030204" pitchFamily="49" charset="0"/>
                <a:cs typeface="Consolas" panose="020B0609020204030204" pitchFamily="49" charset="0"/>
              </a:rPr>
              <a:t> = 3? </a:t>
            </a:r>
            <a:endParaRPr kumimoji="1" lang="en-US" altLang="zh-CN" b="1" dirty="0">
              <a:solidFill>
                <a:srgbClr val="C00000"/>
              </a:solidFill>
              <a:latin typeface="+mn-lt"/>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37</a:t>
            </a:fld>
            <a:endParaRPr lang="zh-CN" altLang="en-US"/>
          </a:p>
        </p:txBody>
      </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508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381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8402704" y="2737420"/>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8368989" y="2217337"/>
            <a:ext cx="588265" cy="577195"/>
          </a:xfrm>
          <a:custGeom>
            <a:avLst/>
            <a:gdLst>
              <a:gd name="connsiteX0" fmla="*/ 635619 w 635619"/>
              <a:gd name="connsiteY0" fmla="*/ 22302 h 145121"/>
              <a:gd name="connsiteX1" fmla="*/ 200722 w 635619"/>
              <a:gd name="connsiteY1" fmla="*/ 144965 h 145121"/>
              <a:gd name="connsiteX2" fmla="*/ 0 w 635619"/>
              <a:gd name="connsiteY2" fmla="*/ 0 h 145121"/>
              <a:gd name="connsiteX0" fmla="*/ 471496 w 471496"/>
              <a:gd name="connsiteY0" fmla="*/ 514672 h 521021"/>
              <a:gd name="connsiteX1" fmla="*/ 200722 w 471496"/>
              <a:gd name="connsiteY1" fmla="*/ 144965 h 521021"/>
              <a:gd name="connsiteX2" fmla="*/ 0 w 471496"/>
              <a:gd name="connsiteY2" fmla="*/ 0 h 521021"/>
              <a:gd name="connsiteX0" fmla="*/ 471496 w 471496"/>
              <a:gd name="connsiteY0" fmla="*/ 514672 h 519826"/>
              <a:gd name="connsiteX1" fmla="*/ 357029 w 471496"/>
              <a:gd name="connsiteY1" fmla="*/ 35550 h 519826"/>
              <a:gd name="connsiteX2" fmla="*/ 0 w 471496"/>
              <a:gd name="connsiteY2" fmla="*/ 0 h 519826"/>
              <a:gd name="connsiteX0" fmla="*/ 471496 w 594266"/>
              <a:gd name="connsiteY0" fmla="*/ 514672 h 514672"/>
              <a:gd name="connsiteX1" fmla="*/ 357029 w 594266"/>
              <a:gd name="connsiteY1" fmla="*/ 35550 h 514672"/>
              <a:gd name="connsiteX2" fmla="*/ 0 w 594266"/>
              <a:gd name="connsiteY2" fmla="*/ 0 h 514672"/>
              <a:gd name="connsiteX0" fmla="*/ 463681 w 588265"/>
              <a:gd name="connsiteY0" fmla="*/ 577195 h 577195"/>
              <a:gd name="connsiteX1" fmla="*/ 357029 w 588265"/>
              <a:gd name="connsiteY1" fmla="*/ 35550 h 577195"/>
              <a:gd name="connsiteX2" fmla="*/ 0 w 588265"/>
              <a:gd name="connsiteY2" fmla="*/ 0 h 577195"/>
            </a:gdLst>
            <a:ahLst/>
            <a:cxnLst>
              <a:cxn ang="0">
                <a:pos x="connsiteX0" y="connsiteY0"/>
              </a:cxn>
              <a:cxn ang="0">
                <a:pos x="connsiteX1" y="connsiteY1"/>
              </a:cxn>
              <a:cxn ang="0">
                <a:pos x="connsiteX2" y="connsiteY2"/>
              </a:cxn>
            </a:cxnLst>
            <a:rect l="l" t="t" r="r" b="b"/>
            <a:pathLst>
              <a:path w="588265" h="577195">
                <a:moveTo>
                  <a:pt x="463681" y="577195"/>
                </a:moveTo>
                <a:cubicBezTo>
                  <a:pt x="752492" y="210539"/>
                  <a:pt x="462965" y="39267"/>
                  <a:pt x="357029" y="35550"/>
                </a:cubicBezTo>
                <a:cubicBezTo>
                  <a:pt x="251093" y="31833"/>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3" name="矩形 42">
            <a:extLst>
              <a:ext uri="{FF2B5EF4-FFF2-40B4-BE49-F238E27FC236}">
                <a16:creationId xmlns:a16="http://schemas.microsoft.com/office/drawing/2014/main" id="{203FCD4D-C2CE-3E41-B2A6-E9CA8E1B7914}"/>
              </a:ext>
            </a:extLst>
          </p:cNvPr>
          <p:cNvSpPr/>
          <p:nvPr/>
        </p:nvSpPr>
        <p:spPr>
          <a:xfrm>
            <a:off x="6444208" y="1277970"/>
            <a:ext cx="719633" cy="360040"/>
          </a:xfrm>
          <a:prstGeom prst="rect">
            <a:avLst/>
          </a:prstGeom>
          <a:noFill/>
          <a:ln w="508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3E947922-EBBD-854C-88F6-8354950A5FFF}"/>
              </a:ext>
            </a:extLst>
          </p:cNvPr>
          <p:cNvSpPr txBox="1"/>
          <p:nvPr/>
        </p:nvSpPr>
        <p:spPr>
          <a:xfrm>
            <a:off x="7884368" y="1292631"/>
            <a:ext cx="547610" cy="369332"/>
          </a:xfrm>
          <a:prstGeom prst="rect">
            <a:avLst/>
          </a:prstGeom>
          <a:noFill/>
        </p:spPr>
        <p:txBody>
          <a:bodyPr wrap="square">
            <a:spAutoFit/>
          </a:bodyPr>
          <a:lstStyle/>
          <a:p>
            <a:r>
              <a:rPr kumimoji="1" lang="en-US" altLang="zh-CN" dirty="0"/>
              <a:t>2</a:t>
            </a:r>
            <a:endParaRPr lang="zh-CN" altLang="en-US" dirty="0"/>
          </a:p>
        </p:txBody>
      </p:sp>
      <p:sp>
        <p:nvSpPr>
          <p:cNvPr id="41" name="文本框 40">
            <a:extLst>
              <a:ext uri="{FF2B5EF4-FFF2-40B4-BE49-F238E27FC236}">
                <a16:creationId xmlns:a16="http://schemas.microsoft.com/office/drawing/2014/main" id="{086C62EF-903C-9F42-92C9-DB04CBFF0B7E}"/>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
        <p:nvSpPr>
          <p:cNvPr id="5" name="任意形状 4">
            <a:extLst>
              <a:ext uri="{FF2B5EF4-FFF2-40B4-BE49-F238E27FC236}">
                <a16:creationId xmlns:a16="http://schemas.microsoft.com/office/drawing/2014/main" id="{7337DED2-AD33-1E41-B61F-24315302EC18}"/>
              </a:ext>
            </a:extLst>
          </p:cNvPr>
          <p:cNvSpPr/>
          <p:nvPr/>
        </p:nvSpPr>
        <p:spPr>
          <a:xfrm>
            <a:off x="7195930" y="1479056"/>
            <a:ext cx="453633" cy="1125335"/>
          </a:xfrm>
          <a:custGeom>
            <a:avLst/>
            <a:gdLst>
              <a:gd name="connsiteX0" fmla="*/ 0 w 477079"/>
              <a:gd name="connsiteY0" fmla="*/ 48877 h 697665"/>
              <a:gd name="connsiteX1" fmla="*/ 188844 w 477079"/>
              <a:gd name="connsiteY1" fmla="*/ 58817 h 697665"/>
              <a:gd name="connsiteX2" fmla="*/ 228600 w 477079"/>
              <a:gd name="connsiteY2" fmla="*/ 635286 h 697665"/>
              <a:gd name="connsiteX3" fmla="*/ 477079 w 477079"/>
              <a:gd name="connsiteY3" fmla="*/ 655164 h 697665"/>
              <a:gd name="connsiteX0" fmla="*/ 0 w 453633"/>
              <a:gd name="connsiteY0" fmla="*/ 48877 h 1095606"/>
              <a:gd name="connsiteX1" fmla="*/ 188844 w 453633"/>
              <a:gd name="connsiteY1" fmla="*/ 58817 h 1095606"/>
              <a:gd name="connsiteX2" fmla="*/ 228600 w 453633"/>
              <a:gd name="connsiteY2" fmla="*/ 635286 h 1095606"/>
              <a:gd name="connsiteX3" fmla="*/ 453633 w 453633"/>
              <a:gd name="connsiteY3" fmla="*/ 1092825 h 1095606"/>
              <a:gd name="connsiteX0" fmla="*/ 0 w 453633"/>
              <a:gd name="connsiteY0" fmla="*/ 48877 h 1100714"/>
              <a:gd name="connsiteX1" fmla="*/ 188844 w 453633"/>
              <a:gd name="connsiteY1" fmla="*/ 58817 h 1100714"/>
              <a:gd name="connsiteX2" fmla="*/ 228600 w 453633"/>
              <a:gd name="connsiteY2" fmla="*/ 635286 h 1100714"/>
              <a:gd name="connsiteX3" fmla="*/ 453633 w 453633"/>
              <a:gd name="connsiteY3" fmla="*/ 1092825 h 1100714"/>
              <a:gd name="connsiteX0" fmla="*/ 0 w 453633"/>
              <a:gd name="connsiteY0" fmla="*/ 81387 h 1125335"/>
              <a:gd name="connsiteX1" fmla="*/ 188844 w 453633"/>
              <a:gd name="connsiteY1" fmla="*/ 91327 h 1125335"/>
              <a:gd name="connsiteX2" fmla="*/ 453633 w 453633"/>
              <a:gd name="connsiteY2" fmla="*/ 1125335 h 1125335"/>
              <a:gd name="connsiteX0" fmla="*/ 0 w 453633"/>
              <a:gd name="connsiteY0" fmla="*/ 81387 h 1128689"/>
              <a:gd name="connsiteX1" fmla="*/ 188844 w 453633"/>
              <a:gd name="connsiteY1" fmla="*/ 91327 h 1128689"/>
              <a:gd name="connsiteX2" fmla="*/ 453633 w 453633"/>
              <a:gd name="connsiteY2" fmla="*/ 1125335 h 1128689"/>
              <a:gd name="connsiteX0" fmla="*/ 0 w 453633"/>
              <a:gd name="connsiteY0" fmla="*/ 81387 h 1125335"/>
              <a:gd name="connsiteX1" fmla="*/ 188844 w 453633"/>
              <a:gd name="connsiteY1" fmla="*/ 91327 h 1125335"/>
              <a:gd name="connsiteX2" fmla="*/ 453633 w 453633"/>
              <a:gd name="connsiteY2" fmla="*/ 1125335 h 1125335"/>
              <a:gd name="connsiteX0" fmla="*/ 0 w 453633"/>
              <a:gd name="connsiteY0" fmla="*/ 81387 h 1125335"/>
              <a:gd name="connsiteX1" fmla="*/ 188844 w 453633"/>
              <a:gd name="connsiteY1" fmla="*/ 91327 h 1125335"/>
              <a:gd name="connsiteX2" fmla="*/ 453633 w 453633"/>
              <a:gd name="connsiteY2" fmla="*/ 1125335 h 1125335"/>
            </a:gdLst>
            <a:ahLst/>
            <a:cxnLst>
              <a:cxn ang="0">
                <a:pos x="connsiteX0" y="connsiteY0"/>
              </a:cxn>
              <a:cxn ang="0">
                <a:pos x="connsiteX1" y="connsiteY1"/>
              </a:cxn>
              <a:cxn ang="0">
                <a:pos x="connsiteX2" y="connsiteY2"/>
              </a:cxn>
            </a:cxnLst>
            <a:rect l="l" t="t" r="r" b="b"/>
            <a:pathLst>
              <a:path w="453633" h="1125335">
                <a:moveTo>
                  <a:pt x="0" y="81387"/>
                </a:moveTo>
                <a:cubicBezTo>
                  <a:pt x="75372" y="37489"/>
                  <a:pt x="113239" y="-82664"/>
                  <a:pt x="188844" y="91327"/>
                </a:cubicBezTo>
                <a:cubicBezTo>
                  <a:pt x="264449" y="265318"/>
                  <a:pt x="249978" y="995886"/>
                  <a:pt x="453633" y="1125335"/>
                </a:cubicBezTo>
              </a:path>
            </a:pathLst>
          </a:cu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5C7C32B1-2113-B241-BF24-D18DBE634C59}"/>
              </a:ext>
            </a:extLst>
          </p:cNvPr>
          <p:cNvSpPr txBox="1"/>
          <p:nvPr/>
        </p:nvSpPr>
        <p:spPr>
          <a:xfrm>
            <a:off x="6579126" y="1278091"/>
            <a:ext cx="441146" cy="369332"/>
          </a:xfrm>
          <a:prstGeom prst="rect">
            <a:avLst/>
          </a:prstGeom>
          <a:noFill/>
        </p:spPr>
        <p:txBody>
          <a:bodyPr wrap="none" rtlCol="0">
            <a:spAutoFit/>
          </a:bodyPr>
          <a:lstStyle/>
          <a:p>
            <a:r>
              <a:rPr kumimoji="1" lang="en-US" altLang="zh-CN" b="1" dirty="0">
                <a:solidFill>
                  <a:srgbClr val="C00000"/>
                </a:solidFill>
              </a:rPr>
              <a:t>32</a:t>
            </a:r>
            <a:endParaRPr kumimoji="1" lang="zh-CN" altLang="en-US" b="1" dirty="0">
              <a:solidFill>
                <a:srgbClr val="C00000"/>
              </a:solidFill>
            </a:endParaRPr>
          </a:p>
        </p:txBody>
      </p:sp>
    </p:spTree>
    <p:extLst>
      <p:ext uri="{BB962C8B-B14F-4D97-AF65-F5344CB8AC3E}">
        <p14:creationId xmlns:p14="http://schemas.microsoft.com/office/powerpoint/2010/main" val="12298347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4680520"/>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Insert(9)</a:t>
            </a:r>
          </a:p>
          <a:p>
            <a:pPr lvl="1"/>
            <a:r>
              <a:rPr kumimoji="1" lang="en-US" altLang="zh-CN" dirty="0">
                <a:solidFill>
                  <a:schemeClr val="tx1"/>
                </a:solidFill>
                <a:latin typeface="Consolas" panose="020B0609020204030204" pitchFamily="49" charset="0"/>
                <a:cs typeface="Consolas" panose="020B0609020204030204" pitchFamily="49" charset="0"/>
              </a:rPr>
              <a:t>Buckets0[H0(9)] = 0 &amp; Buckets1[H1(9)] = 0</a:t>
            </a:r>
          </a:p>
          <a:p>
            <a:pPr lvl="1"/>
            <a:r>
              <a:rPr kumimoji="1" lang="en-US" altLang="zh-CN" dirty="0">
                <a:solidFill>
                  <a:schemeClr val="tx1"/>
                </a:solidFill>
                <a:latin typeface="+mn-lt"/>
                <a:cs typeface="Consolas" panose="020B0609020204030204" pitchFamily="49" charset="0"/>
              </a:rPr>
              <a:t>Cuckoo hashing will kick others to different place to empty </a:t>
            </a:r>
          </a:p>
          <a:p>
            <a:pPr lvl="2"/>
            <a:r>
              <a:rPr kumimoji="1" lang="en-US" altLang="zh-CN" strike="sngStrike" dirty="0">
                <a:latin typeface="+mn-lt"/>
                <a:cs typeface="Consolas" panose="020B0609020204030204" pitchFamily="49" charset="0"/>
              </a:rPr>
              <a:t>Kick 32 (Buckets0[0]) to another place </a:t>
            </a:r>
          </a:p>
          <a:p>
            <a:pPr lvl="2"/>
            <a:r>
              <a:rPr kumimoji="1" lang="en-US" altLang="zh-CN" dirty="0">
                <a:latin typeface="+mn-lt"/>
                <a:cs typeface="Consolas" panose="020B0609020204030204" pitchFamily="49" charset="0"/>
              </a:rPr>
              <a:t>Kick 2 (Buckets1[0]) to another place</a:t>
            </a: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38</a:t>
            </a:fld>
            <a:endParaRPr lang="zh-CN" altLang="en-US"/>
          </a:p>
        </p:txBody>
      </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508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381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8402704" y="2737420"/>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8368989" y="2217337"/>
            <a:ext cx="588265" cy="577195"/>
          </a:xfrm>
          <a:custGeom>
            <a:avLst/>
            <a:gdLst>
              <a:gd name="connsiteX0" fmla="*/ 635619 w 635619"/>
              <a:gd name="connsiteY0" fmla="*/ 22302 h 145121"/>
              <a:gd name="connsiteX1" fmla="*/ 200722 w 635619"/>
              <a:gd name="connsiteY1" fmla="*/ 144965 h 145121"/>
              <a:gd name="connsiteX2" fmla="*/ 0 w 635619"/>
              <a:gd name="connsiteY2" fmla="*/ 0 h 145121"/>
              <a:gd name="connsiteX0" fmla="*/ 471496 w 471496"/>
              <a:gd name="connsiteY0" fmla="*/ 514672 h 521021"/>
              <a:gd name="connsiteX1" fmla="*/ 200722 w 471496"/>
              <a:gd name="connsiteY1" fmla="*/ 144965 h 521021"/>
              <a:gd name="connsiteX2" fmla="*/ 0 w 471496"/>
              <a:gd name="connsiteY2" fmla="*/ 0 h 521021"/>
              <a:gd name="connsiteX0" fmla="*/ 471496 w 471496"/>
              <a:gd name="connsiteY0" fmla="*/ 514672 h 519826"/>
              <a:gd name="connsiteX1" fmla="*/ 357029 w 471496"/>
              <a:gd name="connsiteY1" fmla="*/ 35550 h 519826"/>
              <a:gd name="connsiteX2" fmla="*/ 0 w 471496"/>
              <a:gd name="connsiteY2" fmla="*/ 0 h 519826"/>
              <a:gd name="connsiteX0" fmla="*/ 471496 w 594266"/>
              <a:gd name="connsiteY0" fmla="*/ 514672 h 514672"/>
              <a:gd name="connsiteX1" fmla="*/ 357029 w 594266"/>
              <a:gd name="connsiteY1" fmla="*/ 35550 h 514672"/>
              <a:gd name="connsiteX2" fmla="*/ 0 w 594266"/>
              <a:gd name="connsiteY2" fmla="*/ 0 h 514672"/>
              <a:gd name="connsiteX0" fmla="*/ 463681 w 588265"/>
              <a:gd name="connsiteY0" fmla="*/ 577195 h 577195"/>
              <a:gd name="connsiteX1" fmla="*/ 357029 w 588265"/>
              <a:gd name="connsiteY1" fmla="*/ 35550 h 577195"/>
              <a:gd name="connsiteX2" fmla="*/ 0 w 588265"/>
              <a:gd name="connsiteY2" fmla="*/ 0 h 577195"/>
            </a:gdLst>
            <a:ahLst/>
            <a:cxnLst>
              <a:cxn ang="0">
                <a:pos x="connsiteX0" y="connsiteY0"/>
              </a:cxn>
              <a:cxn ang="0">
                <a:pos x="connsiteX1" y="connsiteY1"/>
              </a:cxn>
              <a:cxn ang="0">
                <a:pos x="connsiteX2" y="connsiteY2"/>
              </a:cxn>
            </a:cxnLst>
            <a:rect l="l" t="t" r="r" b="b"/>
            <a:pathLst>
              <a:path w="588265" h="577195">
                <a:moveTo>
                  <a:pt x="463681" y="577195"/>
                </a:moveTo>
                <a:cubicBezTo>
                  <a:pt x="752492" y="210539"/>
                  <a:pt x="462965" y="39267"/>
                  <a:pt x="357029" y="35550"/>
                </a:cubicBezTo>
                <a:cubicBezTo>
                  <a:pt x="251093" y="31833"/>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3" name="矩形 42">
            <a:extLst>
              <a:ext uri="{FF2B5EF4-FFF2-40B4-BE49-F238E27FC236}">
                <a16:creationId xmlns:a16="http://schemas.microsoft.com/office/drawing/2014/main" id="{203FCD4D-C2CE-3E41-B2A6-E9CA8E1B7914}"/>
              </a:ext>
            </a:extLst>
          </p:cNvPr>
          <p:cNvSpPr/>
          <p:nvPr/>
        </p:nvSpPr>
        <p:spPr>
          <a:xfrm>
            <a:off x="6444208" y="1277970"/>
            <a:ext cx="719633" cy="360040"/>
          </a:xfrm>
          <a:prstGeom prst="rect">
            <a:avLst/>
          </a:prstGeom>
          <a:noFill/>
          <a:ln w="508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3E947922-EBBD-854C-88F6-8354950A5FFF}"/>
              </a:ext>
            </a:extLst>
          </p:cNvPr>
          <p:cNvSpPr txBox="1"/>
          <p:nvPr/>
        </p:nvSpPr>
        <p:spPr>
          <a:xfrm>
            <a:off x="7884368" y="1292631"/>
            <a:ext cx="547610" cy="369332"/>
          </a:xfrm>
          <a:prstGeom prst="rect">
            <a:avLst/>
          </a:prstGeom>
          <a:noFill/>
        </p:spPr>
        <p:txBody>
          <a:bodyPr wrap="square">
            <a:spAutoFit/>
          </a:bodyPr>
          <a:lstStyle/>
          <a:p>
            <a:r>
              <a:rPr kumimoji="1" lang="en-US" altLang="zh-CN" dirty="0"/>
              <a:t>2</a:t>
            </a:r>
            <a:endParaRPr lang="zh-CN" altLang="en-US" dirty="0"/>
          </a:p>
        </p:txBody>
      </p:sp>
      <p:sp>
        <p:nvSpPr>
          <p:cNvPr id="41" name="文本框 40">
            <a:extLst>
              <a:ext uri="{FF2B5EF4-FFF2-40B4-BE49-F238E27FC236}">
                <a16:creationId xmlns:a16="http://schemas.microsoft.com/office/drawing/2014/main" id="{086C62EF-903C-9F42-92C9-DB04CBFF0B7E}"/>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
        <p:nvSpPr>
          <p:cNvPr id="5" name="任意形状 4">
            <a:extLst>
              <a:ext uri="{FF2B5EF4-FFF2-40B4-BE49-F238E27FC236}">
                <a16:creationId xmlns:a16="http://schemas.microsoft.com/office/drawing/2014/main" id="{7337DED2-AD33-1E41-B61F-24315302EC18}"/>
              </a:ext>
            </a:extLst>
          </p:cNvPr>
          <p:cNvSpPr/>
          <p:nvPr/>
        </p:nvSpPr>
        <p:spPr>
          <a:xfrm>
            <a:off x="7195930" y="1479056"/>
            <a:ext cx="453633" cy="1125335"/>
          </a:xfrm>
          <a:custGeom>
            <a:avLst/>
            <a:gdLst>
              <a:gd name="connsiteX0" fmla="*/ 0 w 477079"/>
              <a:gd name="connsiteY0" fmla="*/ 48877 h 697665"/>
              <a:gd name="connsiteX1" fmla="*/ 188844 w 477079"/>
              <a:gd name="connsiteY1" fmla="*/ 58817 h 697665"/>
              <a:gd name="connsiteX2" fmla="*/ 228600 w 477079"/>
              <a:gd name="connsiteY2" fmla="*/ 635286 h 697665"/>
              <a:gd name="connsiteX3" fmla="*/ 477079 w 477079"/>
              <a:gd name="connsiteY3" fmla="*/ 655164 h 697665"/>
              <a:gd name="connsiteX0" fmla="*/ 0 w 453633"/>
              <a:gd name="connsiteY0" fmla="*/ 48877 h 1095606"/>
              <a:gd name="connsiteX1" fmla="*/ 188844 w 453633"/>
              <a:gd name="connsiteY1" fmla="*/ 58817 h 1095606"/>
              <a:gd name="connsiteX2" fmla="*/ 228600 w 453633"/>
              <a:gd name="connsiteY2" fmla="*/ 635286 h 1095606"/>
              <a:gd name="connsiteX3" fmla="*/ 453633 w 453633"/>
              <a:gd name="connsiteY3" fmla="*/ 1092825 h 1095606"/>
              <a:gd name="connsiteX0" fmla="*/ 0 w 453633"/>
              <a:gd name="connsiteY0" fmla="*/ 48877 h 1100714"/>
              <a:gd name="connsiteX1" fmla="*/ 188844 w 453633"/>
              <a:gd name="connsiteY1" fmla="*/ 58817 h 1100714"/>
              <a:gd name="connsiteX2" fmla="*/ 228600 w 453633"/>
              <a:gd name="connsiteY2" fmla="*/ 635286 h 1100714"/>
              <a:gd name="connsiteX3" fmla="*/ 453633 w 453633"/>
              <a:gd name="connsiteY3" fmla="*/ 1092825 h 1100714"/>
              <a:gd name="connsiteX0" fmla="*/ 0 w 453633"/>
              <a:gd name="connsiteY0" fmla="*/ 81387 h 1125335"/>
              <a:gd name="connsiteX1" fmla="*/ 188844 w 453633"/>
              <a:gd name="connsiteY1" fmla="*/ 91327 h 1125335"/>
              <a:gd name="connsiteX2" fmla="*/ 453633 w 453633"/>
              <a:gd name="connsiteY2" fmla="*/ 1125335 h 1125335"/>
              <a:gd name="connsiteX0" fmla="*/ 0 w 453633"/>
              <a:gd name="connsiteY0" fmla="*/ 81387 h 1128689"/>
              <a:gd name="connsiteX1" fmla="*/ 188844 w 453633"/>
              <a:gd name="connsiteY1" fmla="*/ 91327 h 1128689"/>
              <a:gd name="connsiteX2" fmla="*/ 453633 w 453633"/>
              <a:gd name="connsiteY2" fmla="*/ 1125335 h 1128689"/>
              <a:gd name="connsiteX0" fmla="*/ 0 w 453633"/>
              <a:gd name="connsiteY0" fmla="*/ 81387 h 1125335"/>
              <a:gd name="connsiteX1" fmla="*/ 188844 w 453633"/>
              <a:gd name="connsiteY1" fmla="*/ 91327 h 1125335"/>
              <a:gd name="connsiteX2" fmla="*/ 453633 w 453633"/>
              <a:gd name="connsiteY2" fmla="*/ 1125335 h 1125335"/>
              <a:gd name="connsiteX0" fmla="*/ 0 w 453633"/>
              <a:gd name="connsiteY0" fmla="*/ 81387 h 1125335"/>
              <a:gd name="connsiteX1" fmla="*/ 188844 w 453633"/>
              <a:gd name="connsiteY1" fmla="*/ 91327 h 1125335"/>
              <a:gd name="connsiteX2" fmla="*/ 453633 w 453633"/>
              <a:gd name="connsiteY2" fmla="*/ 1125335 h 1125335"/>
            </a:gdLst>
            <a:ahLst/>
            <a:cxnLst>
              <a:cxn ang="0">
                <a:pos x="connsiteX0" y="connsiteY0"/>
              </a:cxn>
              <a:cxn ang="0">
                <a:pos x="connsiteX1" y="connsiteY1"/>
              </a:cxn>
              <a:cxn ang="0">
                <a:pos x="connsiteX2" y="connsiteY2"/>
              </a:cxn>
            </a:cxnLst>
            <a:rect l="l" t="t" r="r" b="b"/>
            <a:pathLst>
              <a:path w="453633" h="1125335">
                <a:moveTo>
                  <a:pt x="0" y="81387"/>
                </a:moveTo>
                <a:cubicBezTo>
                  <a:pt x="75372" y="37489"/>
                  <a:pt x="113239" y="-82664"/>
                  <a:pt x="188844" y="91327"/>
                </a:cubicBezTo>
                <a:cubicBezTo>
                  <a:pt x="264449" y="265318"/>
                  <a:pt x="249978" y="995886"/>
                  <a:pt x="453633" y="1125335"/>
                </a:cubicBezTo>
              </a:path>
            </a:pathLst>
          </a:cu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文本框 46">
            <a:extLst>
              <a:ext uri="{FF2B5EF4-FFF2-40B4-BE49-F238E27FC236}">
                <a16:creationId xmlns:a16="http://schemas.microsoft.com/office/drawing/2014/main" id="{5C7C32B1-2113-B241-BF24-D18DBE634C59}"/>
              </a:ext>
            </a:extLst>
          </p:cNvPr>
          <p:cNvSpPr txBox="1"/>
          <p:nvPr/>
        </p:nvSpPr>
        <p:spPr>
          <a:xfrm>
            <a:off x="6645726" y="1278091"/>
            <a:ext cx="312906" cy="369332"/>
          </a:xfrm>
          <a:prstGeom prst="rect">
            <a:avLst/>
          </a:prstGeom>
          <a:noFill/>
        </p:spPr>
        <p:txBody>
          <a:bodyPr wrap="none" rtlCol="0">
            <a:spAutoFit/>
          </a:bodyPr>
          <a:lstStyle/>
          <a:p>
            <a:r>
              <a:rPr kumimoji="1" lang="en-US" altLang="zh-CN" b="1" dirty="0">
                <a:solidFill>
                  <a:srgbClr val="C00000"/>
                </a:solidFill>
              </a:rPr>
              <a:t>9</a:t>
            </a:r>
            <a:endParaRPr kumimoji="1" lang="zh-CN" altLang="en-US" b="1" dirty="0">
              <a:solidFill>
                <a:srgbClr val="C00000"/>
              </a:solidFill>
            </a:endParaRPr>
          </a:p>
        </p:txBody>
      </p:sp>
    </p:spTree>
    <p:extLst>
      <p:ext uri="{BB962C8B-B14F-4D97-AF65-F5344CB8AC3E}">
        <p14:creationId xmlns:p14="http://schemas.microsoft.com/office/powerpoint/2010/main" val="30984308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4680520"/>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Insert(9)</a:t>
            </a:r>
          </a:p>
          <a:p>
            <a:pPr lvl="1"/>
            <a:r>
              <a:rPr kumimoji="1" lang="en-US" altLang="zh-CN" dirty="0">
                <a:solidFill>
                  <a:schemeClr val="tx1"/>
                </a:solidFill>
                <a:latin typeface="Consolas" panose="020B0609020204030204" pitchFamily="49" charset="0"/>
                <a:cs typeface="Consolas" panose="020B0609020204030204" pitchFamily="49" charset="0"/>
              </a:rPr>
              <a:t>Buckets0[H0(9)] = 0 &amp; Buckets1[H1(9)] = 0</a:t>
            </a:r>
          </a:p>
          <a:p>
            <a:pPr lvl="1"/>
            <a:r>
              <a:rPr kumimoji="1" lang="en-US" altLang="zh-CN" dirty="0">
                <a:solidFill>
                  <a:schemeClr val="tx1"/>
                </a:solidFill>
                <a:latin typeface="+mn-lt"/>
                <a:cs typeface="Consolas" panose="020B0609020204030204" pitchFamily="49" charset="0"/>
              </a:rPr>
              <a:t>Cuckoo hashing will kick others to different place to empty </a:t>
            </a:r>
          </a:p>
          <a:p>
            <a:pPr lvl="2"/>
            <a:r>
              <a:rPr kumimoji="1" lang="en-US" altLang="zh-CN" dirty="0">
                <a:latin typeface="+mn-lt"/>
                <a:cs typeface="Consolas" panose="020B0609020204030204" pitchFamily="49" charset="0"/>
              </a:rPr>
              <a:t>Kick 2 (Buckets1[0]) to another place</a:t>
            </a:r>
          </a:p>
          <a:p>
            <a:pPr lvl="2"/>
            <a:r>
              <a:rPr kumimoji="1" lang="en-US" altLang="zh-CN" dirty="0">
                <a:cs typeface="Consolas" panose="020B0609020204030204" pitchFamily="49" charset="0"/>
              </a:rPr>
              <a:t>Assume: </a:t>
            </a:r>
            <a:r>
              <a:rPr kumimoji="1" lang="en-US" altLang="zh-CN" dirty="0">
                <a:solidFill>
                  <a:schemeClr val="tx1"/>
                </a:solidFill>
                <a:latin typeface="Consolas" panose="020B0609020204030204" pitchFamily="49" charset="0"/>
                <a:cs typeface="Consolas" panose="020B0609020204030204" pitchFamily="49" charset="0"/>
              </a:rPr>
              <a:t>H0(2) = 2 </a:t>
            </a:r>
            <a:endParaRPr kumimoji="1" lang="en-US" altLang="zh-CN" dirty="0">
              <a:cs typeface="Consolas" panose="020B0609020204030204" pitchFamily="49" charset="0"/>
            </a:endParaRPr>
          </a:p>
          <a:p>
            <a:pPr lvl="2"/>
            <a:endParaRPr kumimoji="1" lang="en-US" altLang="zh-CN" dirty="0">
              <a:latin typeface="+mn-lt"/>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39</a:t>
            </a:fld>
            <a:endParaRPr lang="zh-CN" altLang="en-US"/>
          </a:p>
        </p:txBody>
      </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508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381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8402704" y="2737420"/>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8368989" y="2217337"/>
            <a:ext cx="588265" cy="577195"/>
          </a:xfrm>
          <a:custGeom>
            <a:avLst/>
            <a:gdLst>
              <a:gd name="connsiteX0" fmla="*/ 635619 w 635619"/>
              <a:gd name="connsiteY0" fmla="*/ 22302 h 145121"/>
              <a:gd name="connsiteX1" fmla="*/ 200722 w 635619"/>
              <a:gd name="connsiteY1" fmla="*/ 144965 h 145121"/>
              <a:gd name="connsiteX2" fmla="*/ 0 w 635619"/>
              <a:gd name="connsiteY2" fmla="*/ 0 h 145121"/>
              <a:gd name="connsiteX0" fmla="*/ 471496 w 471496"/>
              <a:gd name="connsiteY0" fmla="*/ 514672 h 521021"/>
              <a:gd name="connsiteX1" fmla="*/ 200722 w 471496"/>
              <a:gd name="connsiteY1" fmla="*/ 144965 h 521021"/>
              <a:gd name="connsiteX2" fmla="*/ 0 w 471496"/>
              <a:gd name="connsiteY2" fmla="*/ 0 h 521021"/>
              <a:gd name="connsiteX0" fmla="*/ 471496 w 471496"/>
              <a:gd name="connsiteY0" fmla="*/ 514672 h 519826"/>
              <a:gd name="connsiteX1" fmla="*/ 357029 w 471496"/>
              <a:gd name="connsiteY1" fmla="*/ 35550 h 519826"/>
              <a:gd name="connsiteX2" fmla="*/ 0 w 471496"/>
              <a:gd name="connsiteY2" fmla="*/ 0 h 519826"/>
              <a:gd name="connsiteX0" fmla="*/ 471496 w 594266"/>
              <a:gd name="connsiteY0" fmla="*/ 514672 h 514672"/>
              <a:gd name="connsiteX1" fmla="*/ 357029 w 594266"/>
              <a:gd name="connsiteY1" fmla="*/ 35550 h 514672"/>
              <a:gd name="connsiteX2" fmla="*/ 0 w 594266"/>
              <a:gd name="connsiteY2" fmla="*/ 0 h 514672"/>
              <a:gd name="connsiteX0" fmla="*/ 463681 w 588265"/>
              <a:gd name="connsiteY0" fmla="*/ 577195 h 577195"/>
              <a:gd name="connsiteX1" fmla="*/ 357029 w 588265"/>
              <a:gd name="connsiteY1" fmla="*/ 35550 h 577195"/>
              <a:gd name="connsiteX2" fmla="*/ 0 w 588265"/>
              <a:gd name="connsiteY2" fmla="*/ 0 h 577195"/>
            </a:gdLst>
            <a:ahLst/>
            <a:cxnLst>
              <a:cxn ang="0">
                <a:pos x="connsiteX0" y="connsiteY0"/>
              </a:cxn>
              <a:cxn ang="0">
                <a:pos x="connsiteX1" y="connsiteY1"/>
              </a:cxn>
              <a:cxn ang="0">
                <a:pos x="connsiteX2" y="connsiteY2"/>
              </a:cxn>
            </a:cxnLst>
            <a:rect l="l" t="t" r="r" b="b"/>
            <a:pathLst>
              <a:path w="588265" h="577195">
                <a:moveTo>
                  <a:pt x="463681" y="577195"/>
                </a:moveTo>
                <a:cubicBezTo>
                  <a:pt x="752492" y="210539"/>
                  <a:pt x="462965" y="39267"/>
                  <a:pt x="357029" y="35550"/>
                </a:cubicBezTo>
                <a:cubicBezTo>
                  <a:pt x="251093" y="31833"/>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3" name="矩形 42">
            <a:extLst>
              <a:ext uri="{FF2B5EF4-FFF2-40B4-BE49-F238E27FC236}">
                <a16:creationId xmlns:a16="http://schemas.microsoft.com/office/drawing/2014/main" id="{203FCD4D-C2CE-3E41-B2A6-E9CA8E1B7914}"/>
              </a:ext>
            </a:extLst>
          </p:cNvPr>
          <p:cNvSpPr/>
          <p:nvPr/>
        </p:nvSpPr>
        <p:spPr>
          <a:xfrm>
            <a:off x="6444208" y="1277970"/>
            <a:ext cx="719633" cy="360040"/>
          </a:xfrm>
          <a:prstGeom prst="rect">
            <a:avLst/>
          </a:prstGeom>
          <a:noFill/>
          <a:ln w="508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文本框 44">
            <a:extLst>
              <a:ext uri="{FF2B5EF4-FFF2-40B4-BE49-F238E27FC236}">
                <a16:creationId xmlns:a16="http://schemas.microsoft.com/office/drawing/2014/main" id="{3E947922-EBBD-854C-88F6-8354950A5FFF}"/>
              </a:ext>
            </a:extLst>
          </p:cNvPr>
          <p:cNvSpPr txBox="1"/>
          <p:nvPr/>
        </p:nvSpPr>
        <p:spPr>
          <a:xfrm>
            <a:off x="6657760" y="2009578"/>
            <a:ext cx="547610" cy="369332"/>
          </a:xfrm>
          <a:prstGeom prst="rect">
            <a:avLst/>
          </a:prstGeom>
          <a:noFill/>
        </p:spPr>
        <p:txBody>
          <a:bodyPr wrap="square">
            <a:spAutoFit/>
          </a:bodyPr>
          <a:lstStyle/>
          <a:p>
            <a:r>
              <a:rPr kumimoji="1" lang="en-US" altLang="zh-CN" b="1" dirty="0">
                <a:solidFill>
                  <a:srgbClr val="C00000"/>
                </a:solidFill>
              </a:rPr>
              <a:t>2</a:t>
            </a:r>
            <a:endParaRPr lang="zh-CN" altLang="en-US" b="1" dirty="0">
              <a:solidFill>
                <a:srgbClr val="C00000"/>
              </a:solidFill>
            </a:endParaRPr>
          </a:p>
        </p:txBody>
      </p:sp>
      <p:sp>
        <p:nvSpPr>
          <p:cNvPr id="41" name="文本框 40">
            <a:extLst>
              <a:ext uri="{FF2B5EF4-FFF2-40B4-BE49-F238E27FC236}">
                <a16:creationId xmlns:a16="http://schemas.microsoft.com/office/drawing/2014/main" id="{086C62EF-903C-9F42-92C9-DB04CBFF0B7E}"/>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
        <p:nvSpPr>
          <p:cNvPr id="47" name="文本框 46">
            <a:extLst>
              <a:ext uri="{FF2B5EF4-FFF2-40B4-BE49-F238E27FC236}">
                <a16:creationId xmlns:a16="http://schemas.microsoft.com/office/drawing/2014/main" id="{5C7C32B1-2113-B241-BF24-D18DBE634C59}"/>
              </a:ext>
            </a:extLst>
          </p:cNvPr>
          <p:cNvSpPr txBox="1"/>
          <p:nvPr/>
        </p:nvSpPr>
        <p:spPr>
          <a:xfrm>
            <a:off x="6595497" y="1285458"/>
            <a:ext cx="441146" cy="369332"/>
          </a:xfrm>
          <a:prstGeom prst="rect">
            <a:avLst/>
          </a:prstGeom>
          <a:noFill/>
        </p:spPr>
        <p:txBody>
          <a:bodyPr wrap="none" rtlCol="0">
            <a:spAutoFit/>
          </a:bodyPr>
          <a:lstStyle/>
          <a:p>
            <a:r>
              <a:rPr kumimoji="1" lang="en-US" altLang="zh-CN" dirty="0"/>
              <a:t>32</a:t>
            </a:r>
            <a:endParaRPr kumimoji="1" lang="zh-CN" altLang="en-US" dirty="0"/>
          </a:p>
        </p:txBody>
      </p:sp>
      <p:sp>
        <p:nvSpPr>
          <p:cNvPr id="6" name="任意形状 5">
            <a:extLst>
              <a:ext uri="{FF2B5EF4-FFF2-40B4-BE49-F238E27FC236}">
                <a16:creationId xmlns:a16="http://schemas.microsoft.com/office/drawing/2014/main" id="{54C93BC4-316E-5646-90D0-7A693842FF8E}"/>
              </a:ext>
            </a:extLst>
          </p:cNvPr>
          <p:cNvSpPr/>
          <p:nvPr/>
        </p:nvSpPr>
        <p:spPr>
          <a:xfrm>
            <a:off x="7166708" y="1404161"/>
            <a:ext cx="500184" cy="927866"/>
          </a:xfrm>
          <a:custGeom>
            <a:avLst/>
            <a:gdLst>
              <a:gd name="connsiteX0" fmla="*/ 500184 w 500184"/>
              <a:gd name="connsiteY0" fmla="*/ 72947 h 927866"/>
              <a:gd name="connsiteX1" fmla="*/ 265723 w 500184"/>
              <a:gd name="connsiteY1" fmla="*/ 72947 h 927866"/>
              <a:gd name="connsiteX2" fmla="*/ 211015 w 500184"/>
              <a:gd name="connsiteY2" fmla="*/ 831039 h 927866"/>
              <a:gd name="connsiteX3" fmla="*/ 0 w 500184"/>
              <a:gd name="connsiteY3" fmla="*/ 893562 h 927866"/>
            </a:gdLst>
            <a:ahLst/>
            <a:cxnLst>
              <a:cxn ang="0">
                <a:pos x="connsiteX0" y="connsiteY0"/>
              </a:cxn>
              <a:cxn ang="0">
                <a:pos x="connsiteX1" y="connsiteY1"/>
              </a:cxn>
              <a:cxn ang="0">
                <a:pos x="connsiteX2" y="connsiteY2"/>
              </a:cxn>
              <a:cxn ang="0">
                <a:pos x="connsiteX3" y="connsiteY3"/>
              </a:cxn>
            </a:cxnLst>
            <a:rect l="l" t="t" r="r" b="b"/>
            <a:pathLst>
              <a:path w="500184" h="927866">
                <a:moveTo>
                  <a:pt x="500184" y="72947"/>
                </a:moveTo>
                <a:cubicBezTo>
                  <a:pt x="407051" y="9772"/>
                  <a:pt x="313918" y="-53402"/>
                  <a:pt x="265723" y="72947"/>
                </a:cubicBezTo>
                <a:cubicBezTo>
                  <a:pt x="217528" y="199296"/>
                  <a:pt x="255302" y="694270"/>
                  <a:pt x="211015" y="831039"/>
                </a:cubicBezTo>
                <a:cubicBezTo>
                  <a:pt x="166728" y="967808"/>
                  <a:pt x="83364" y="930685"/>
                  <a:pt x="0" y="893562"/>
                </a:cubicBezTo>
              </a:path>
            </a:pathLst>
          </a:cu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FEA51713-C10E-4749-8861-8305148FE47C}"/>
              </a:ext>
            </a:extLst>
          </p:cNvPr>
          <p:cNvSpPr txBox="1"/>
          <p:nvPr/>
        </p:nvSpPr>
        <p:spPr>
          <a:xfrm>
            <a:off x="7898007" y="1271976"/>
            <a:ext cx="312906" cy="369332"/>
          </a:xfrm>
          <a:prstGeom prst="rect">
            <a:avLst/>
          </a:prstGeom>
          <a:noFill/>
        </p:spPr>
        <p:txBody>
          <a:bodyPr wrap="none" rtlCol="0">
            <a:spAutoFit/>
          </a:bodyPr>
          <a:lstStyle/>
          <a:p>
            <a:r>
              <a:rPr kumimoji="1" lang="en-US" altLang="zh-CN" b="1" dirty="0">
                <a:solidFill>
                  <a:srgbClr val="C00000"/>
                </a:solidFill>
              </a:rPr>
              <a:t>9</a:t>
            </a:r>
            <a:endParaRPr kumimoji="1" lang="zh-CN" altLang="en-US" b="1" dirty="0">
              <a:solidFill>
                <a:srgbClr val="C00000"/>
              </a:solidFill>
            </a:endParaRPr>
          </a:p>
        </p:txBody>
      </p:sp>
    </p:spTree>
    <p:extLst>
      <p:ext uri="{BB962C8B-B14F-4D97-AF65-F5344CB8AC3E}">
        <p14:creationId xmlns:p14="http://schemas.microsoft.com/office/powerpoint/2010/main" val="398338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网卡_百度百科">
            <a:extLst>
              <a:ext uri="{FF2B5EF4-FFF2-40B4-BE49-F238E27FC236}">
                <a16:creationId xmlns:a16="http://schemas.microsoft.com/office/drawing/2014/main" id="{60400E8F-6245-A147-8CBB-5609D18968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049" y="4324350"/>
            <a:ext cx="1390650" cy="139065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BAE4BC9E-60B1-0947-B409-6AA6A637DE2F}"/>
              </a:ext>
            </a:extLst>
          </p:cNvPr>
          <p:cNvSpPr>
            <a:spLocks noGrp="1"/>
          </p:cNvSpPr>
          <p:nvPr>
            <p:ph type="title"/>
          </p:nvPr>
        </p:nvSpPr>
        <p:spPr/>
        <p:txBody>
          <a:bodyPr/>
          <a:lstStyle/>
          <a:p>
            <a:r>
              <a:rPr kumimoji="1" lang="en-US" altLang="zh-CN" dirty="0"/>
              <a:t>Review: traditional packet processing in Linux </a:t>
            </a:r>
            <a:endParaRPr kumimoji="1" lang="zh-CN" altLang="en-US" dirty="0"/>
          </a:p>
        </p:txBody>
      </p:sp>
      <p:sp>
        <p:nvSpPr>
          <p:cNvPr id="4" name="灯片编号占位符 3">
            <a:extLst>
              <a:ext uri="{FF2B5EF4-FFF2-40B4-BE49-F238E27FC236}">
                <a16:creationId xmlns:a16="http://schemas.microsoft.com/office/drawing/2014/main" id="{7D8AFAAF-BAE3-B24B-B0E9-502E7FDF5620}"/>
              </a:ext>
            </a:extLst>
          </p:cNvPr>
          <p:cNvSpPr>
            <a:spLocks noGrp="1"/>
          </p:cNvSpPr>
          <p:nvPr>
            <p:ph type="sldNum" sz="quarter" idx="12"/>
          </p:nvPr>
        </p:nvSpPr>
        <p:spPr/>
        <p:txBody>
          <a:bodyPr/>
          <a:lstStyle/>
          <a:p>
            <a:fld id="{ADE361C3-C043-4A6E-BDCE-8DA1E7D90A3B}" type="slidenum">
              <a:rPr lang="zh-CN" altLang="en-US" smtClean="0"/>
              <a:pPr/>
              <a:t>4</a:t>
            </a:fld>
            <a:endParaRPr lang="zh-CN" altLang="en-US" dirty="0"/>
          </a:p>
        </p:txBody>
      </p:sp>
      <p:cxnSp>
        <p:nvCxnSpPr>
          <p:cNvPr id="6" name="直线连接符 5">
            <a:extLst>
              <a:ext uri="{FF2B5EF4-FFF2-40B4-BE49-F238E27FC236}">
                <a16:creationId xmlns:a16="http://schemas.microsoft.com/office/drawing/2014/main" id="{B37A06AE-1C63-6B4B-AD59-001A8234FCAE}"/>
              </a:ext>
            </a:extLst>
          </p:cNvPr>
          <p:cNvCxnSpPr/>
          <p:nvPr/>
        </p:nvCxnSpPr>
        <p:spPr>
          <a:xfrm>
            <a:off x="0" y="2353444"/>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2668177C-8520-474F-BCDC-D7F2D0F294D3}"/>
              </a:ext>
            </a:extLst>
          </p:cNvPr>
          <p:cNvSpPr txBox="1"/>
          <p:nvPr/>
        </p:nvSpPr>
        <p:spPr>
          <a:xfrm>
            <a:off x="539750" y="1866809"/>
            <a:ext cx="4668982" cy="369332"/>
          </a:xfrm>
          <a:prstGeom prst="rect">
            <a:avLst/>
          </a:prstGeom>
          <a:noFill/>
        </p:spPr>
        <p:txBody>
          <a:bodyPr wrap="square">
            <a:spAutoFit/>
          </a:bodyPr>
          <a:lstStyle/>
          <a:p>
            <a:r>
              <a:rPr kumimoji="1" lang="en-US" altLang="zh-CN" b="1" dirty="0"/>
              <a:t>User space</a:t>
            </a:r>
          </a:p>
        </p:txBody>
      </p:sp>
      <p:sp>
        <p:nvSpPr>
          <p:cNvPr id="9" name="文本框 8">
            <a:extLst>
              <a:ext uri="{FF2B5EF4-FFF2-40B4-BE49-F238E27FC236}">
                <a16:creationId xmlns:a16="http://schemas.microsoft.com/office/drawing/2014/main" id="{9B461CAC-6E45-954B-BC93-D05545F1F11F}"/>
              </a:ext>
            </a:extLst>
          </p:cNvPr>
          <p:cNvSpPr txBox="1"/>
          <p:nvPr/>
        </p:nvSpPr>
        <p:spPr>
          <a:xfrm>
            <a:off x="571263" y="2488168"/>
            <a:ext cx="4668982" cy="369332"/>
          </a:xfrm>
          <a:prstGeom prst="rect">
            <a:avLst/>
          </a:prstGeom>
          <a:noFill/>
        </p:spPr>
        <p:txBody>
          <a:bodyPr wrap="square">
            <a:spAutoFit/>
          </a:bodyPr>
          <a:lstStyle/>
          <a:p>
            <a:r>
              <a:rPr kumimoji="1" lang="en-US" altLang="zh-CN" b="1" dirty="0"/>
              <a:t>Kernel space</a:t>
            </a:r>
          </a:p>
        </p:txBody>
      </p:sp>
      <p:cxnSp>
        <p:nvCxnSpPr>
          <p:cNvPr id="10" name="直线连接符 9">
            <a:extLst>
              <a:ext uri="{FF2B5EF4-FFF2-40B4-BE49-F238E27FC236}">
                <a16:creationId xmlns:a16="http://schemas.microsoft.com/office/drawing/2014/main" id="{BFAF3DF3-DA5E-544D-B534-A364DE38B342}"/>
              </a:ext>
            </a:extLst>
          </p:cNvPr>
          <p:cNvCxnSpPr/>
          <p:nvPr/>
        </p:nvCxnSpPr>
        <p:spPr>
          <a:xfrm>
            <a:off x="0" y="444167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841B4C9-F255-354C-B3E9-5251A8DC5BBC}"/>
              </a:ext>
            </a:extLst>
          </p:cNvPr>
          <p:cNvSpPr txBox="1"/>
          <p:nvPr/>
        </p:nvSpPr>
        <p:spPr>
          <a:xfrm>
            <a:off x="683568" y="4576399"/>
            <a:ext cx="4668982" cy="369332"/>
          </a:xfrm>
          <a:prstGeom prst="rect">
            <a:avLst/>
          </a:prstGeom>
          <a:noFill/>
        </p:spPr>
        <p:txBody>
          <a:bodyPr wrap="square">
            <a:spAutoFit/>
          </a:bodyPr>
          <a:lstStyle/>
          <a:p>
            <a:r>
              <a:rPr kumimoji="1" lang="en-US" altLang="zh-CN" b="1" dirty="0"/>
              <a:t>Network card </a:t>
            </a:r>
          </a:p>
        </p:txBody>
      </p:sp>
      <p:grpSp>
        <p:nvGrpSpPr>
          <p:cNvPr id="20" name="组合 19">
            <a:extLst>
              <a:ext uri="{FF2B5EF4-FFF2-40B4-BE49-F238E27FC236}">
                <a16:creationId xmlns:a16="http://schemas.microsoft.com/office/drawing/2014/main" id="{A8F16CEA-9574-E549-B218-4AC296F44ED0}"/>
              </a:ext>
            </a:extLst>
          </p:cNvPr>
          <p:cNvGrpSpPr/>
          <p:nvPr/>
        </p:nvGrpSpPr>
        <p:grpSpPr>
          <a:xfrm>
            <a:off x="4078006" y="5094139"/>
            <a:ext cx="1214074" cy="354958"/>
            <a:chOff x="1835696" y="5019675"/>
            <a:chExt cx="1214074" cy="354958"/>
          </a:xfrm>
        </p:grpSpPr>
        <p:sp>
          <p:nvSpPr>
            <p:cNvPr id="12" name="矩形 11">
              <a:extLst>
                <a:ext uri="{FF2B5EF4-FFF2-40B4-BE49-F238E27FC236}">
                  <a16:creationId xmlns:a16="http://schemas.microsoft.com/office/drawing/2014/main" id="{9F609A8B-79D6-F748-B0E9-E2992471C001}"/>
                </a:ext>
              </a:extLst>
            </p:cNvPr>
            <p:cNvSpPr/>
            <p:nvPr/>
          </p:nvSpPr>
          <p:spPr>
            <a:xfrm>
              <a:off x="2195736" y="5019675"/>
              <a:ext cx="288032" cy="351231"/>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B9FC4D92-71A0-284A-8671-0BCD12D25817}"/>
                </a:ext>
              </a:extLst>
            </p:cNvPr>
            <p:cNvSpPr/>
            <p:nvPr/>
          </p:nvSpPr>
          <p:spPr>
            <a:xfrm>
              <a:off x="2483768" y="5019675"/>
              <a:ext cx="288032" cy="351231"/>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a:extLst>
                <a:ext uri="{FF2B5EF4-FFF2-40B4-BE49-F238E27FC236}">
                  <a16:creationId xmlns:a16="http://schemas.microsoft.com/office/drawing/2014/main" id="{7A241CD1-25D9-AC47-9E79-379980C7AC49}"/>
                </a:ext>
              </a:extLst>
            </p:cNvPr>
            <p:cNvSpPr/>
            <p:nvPr/>
          </p:nvSpPr>
          <p:spPr>
            <a:xfrm>
              <a:off x="2761738" y="5019675"/>
              <a:ext cx="288032" cy="351231"/>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 name="直线连接符 18">
              <a:extLst>
                <a:ext uri="{FF2B5EF4-FFF2-40B4-BE49-F238E27FC236}">
                  <a16:creationId xmlns:a16="http://schemas.microsoft.com/office/drawing/2014/main" id="{70B1718B-2A6D-F64A-90D9-1C798B0EFBC2}"/>
                </a:ext>
              </a:extLst>
            </p:cNvPr>
            <p:cNvCxnSpPr/>
            <p:nvPr/>
          </p:nvCxnSpPr>
          <p:spPr>
            <a:xfrm>
              <a:off x="1835696" y="5019675"/>
              <a:ext cx="12140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6C2A49A4-6111-6C48-BC09-4E55ADA5CEE0}"/>
                </a:ext>
              </a:extLst>
            </p:cNvPr>
            <p:cNvCxnSpPr/>
            <p:nvPr/>
          </p:nvCxnSpPr>
          <p:spPr>
            <a:xfrm>
              <a:off x="1835696" y="5374633"/>
              <a:ext cx="12140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0" name="文本框 29">
            <a:extLst>
              <a:ext uri="{FF2B5EF4-FFF2-40B4-BE49-F238E27FC236}">
                <a16:creationId xmlns:a16="http://schemas.microsoft.com/office/drawing/2014/main" id="{BC3C8401-CC88-B242-9AD4-57DF95E42F5C}"/>
              </a:ext>
            </a:extLst>
          </p:cNvPr>
          <p:cNvSpPr txBox="1"/>
          <p:nvPr/>
        </p:nvSpPr>
        <p:spPr>
          <a:xfrm>
            <a:off x="1054432" y="5094041"/>
            <a:ext cx="2323618" cy="369323"/>
          </a:xfrm>
          <a:prstGeom prst="rect">
            <a:avLst/>
          </a:prstGeom>
          <a:noFill/>
        </p:spPr>
        <p:txBody>
          <a:bodyPr wrap="square">
            <a:spAutoFit/>
          </a:bodyPr>
          <a:lstStyle/>
          <a:p>
            <a:pPr lvl="1"/>
            <a:r>
              <a:rPr kumimoji="1" lang="en-US" altLang="zh-CN" dirty="0">
                <a:latin typeface="Consolas" panose="020B0609020204030204" pitchFamily="49" charset="0"/>
                <a:cs typeface="Consolas" panose="020B0609020204030204" pitchFamily="49" charset="0"/>
              </a:rPr>
              <a:t>TX/RX queues</a:t>
            </a:r>
            <a:endParaRPr kumimoji="1" lang="zh-CN" altLang="en-US" dirty="0"/>
          </a:p>
        </p:txBody>
      </p:sp>
      <p:pic>
        <p:nvPicPr>
          <p:cNvPr id="29" name="图片 28">
            <a:extLst>
              <a:ext uri="{FF2B5EF4-FFF2-40B4-BE49-F238E27FC236}">
                <a16:creationId xmlns:a16="http://schemas.microsoft.com/office/drawing/2014/main" id="{A68DBF1A-5266-EF45-889E-CA684E2DE1B1}"/>
              </a:ext>
            </a:extLst>
          </p:cNvPr>
          <p:cNvPicPr>
            <a:picLocks noChangeAspect="1"/>
          </p:cNvPicPr>
          <p:nvPr/>
        </p:nvPicPr>
        <p:blipFill>
          <a:blip r:embed="rId4"/>
          <a:stretch>
            <a:fillRect/>
          </a:stretch>
        </p:blipFill>
        <p:spPr>
          <a:xfrm>
            <a:off x="3900514" y="4875503"/>
            <a:ext cx="452098" cy="452098"/>
          </a:xfrm>
          <a:prstGeom prst="rect">
            <a:avLst/>
          </a:prstGeom>
          <a:solidFill>
            <a:schemeClr val="bg1"/>
          </a:solidFill>
        </p:spPr>
      </p:pic>
      <p:grpSp>
        <p:nvGrpSpPr>
          <p:cNvPr id="32" name="组合 31">
            <a:extLst>
              <a:ext uri="{FF2B5EF4-FFF2-40B4-BE49-F238E27FC236}">
                <a16:creationId xmlns:a16="http://schemas.microsoft.com/office/drawing/2014/main" id="{17882158-53B1-4C46-8ADA-81D78FE56594}"/>
              </a:ext>
            </a:extLst>
          </p:cNvPr>
          <p:cNvGrpSpPr/>
          <p:nvPr/>
        </p:nvGrpSpPr>
        <p:grpSpPr>
          <a:xfrm>
            <a:off x="5292080" y="3342020"/>
            <a:ext cx="2408217" cy="576064"/>
            <a:chOff x="5292080" y="3342020"/>
            <a:chExt cx="2408217" cy="576064"/>
          </a:xfrm>
        </p:grpSpPr>
        <p:sp>
          <p:nvSpPr>
            <p:cNvPr id="31" name="矩形 30">
              <a:extLst>
                <a:ext uri="{FF2B5EF4-FFF2-40B4-BE49-F238E27FC236}">
                  <a16:creationId xmlns:a16="http://schemas.microsoft.com/office/drawing/2014/main" id="{E054FBE2-2C92-FF45-AA81-A609E68BF442}"/>
                </a:ext>
              </a:extLst>
            </p:cNvPr>
            <p:cNvSpPr/>
            <p:nvPr/>
          </p:nvSpPr>
          <p:spPr>
            <a:xfrm>
              <a:off x="5406103" y="3342020"/>
              <a:ext cx="2294194" cy="57606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E5DD6EE6-8E8C-A64A-A9AD-CA44F680EF35}"/>
                </a:ext>
              </a:extLst>
            </p:cNvPr>
            <p:cNvSpPr txBox="1"/>
            <p:nvPr/>
          </p:nvSpPr>
          <p:spPr>
            <a:xfrm>
              <a:off x="5292080" y="3433564"/>
              <a:ext cx="2323618" cy="369323"/>
            </a:xfrm>
            <a:prstGeom prst="rect">
              <a:avLst/>
            </a:prstGeom>
            <a:noFill/>
          </p:spPr>
          <p:txBody>
            <a:bodyPr wrap="square">
              <a:spAutoFit/>
            </a:bodyPr>
            <a:lstStyle/>
            <a:p>
              <a:pPr lvl="1"/>
              <a:r>
                <a:rPr kumimoji="1" lang="en-US" altLang="zh-CN" dirty="0">
                  <a:latin typeface="Consolas" panose="020B0609020204030204" pitchFamily="49" charset="0"/>
                  <a:cs typeface="Consolas" panose="020B0609020204030204" pitchFamily="49" charset="0"/>
                </a:rPr>
                <a:t>Ring Buffer</a:t>
              </a:r>
              <a:endParaRPr kumimoji="1" lang="zh-CN" altLang="en-US" dirty="0"/>
            </a:p>
          </p:txBody>
        </p:sp>
      </p:grpSp>
      <p:grpSp>
        <p:nvGrpSpPr>
          <p:cNvPr id="35" name="组合 34">
            <a:extLst>
              <a:ext uri="{FF2B5EF4-FFF2-40B4-BE49-F238E27FC236}">
                <a16:creationId xmlns:a16="http://schemas.microsoft.com/office/drawing/2014/main" id="{A0F54176-41BA-934D-871B-558E76C39376}"/>
              </a:ext>
            </a:extLst>
          </p:cNvPr>
          <p:cNvGrpSpPr/>
          <p:nvPr/>
        </p:nvGrpSpPr>
        <p:grpSpPr>
          <a:xfrm>
            <a:off x="2575900" y="3360936"/>
            <a:ext cx="2500156" cy="576064"/>
            <a:chOff x="5406103" y="3342020"/>
            <a:chExt cx="2500156" cy="576064"/>
          </a:xfrm>
        </p:grpSpPr>
        <p:sp>
          <p:nvSpPr>
            <p:cNvPr id="36" name="矩形 35">
              <a:extLst>
                <a:ext uri="{FF2B5EF4-FFF2-40B4-BE49-F238E27FC236}">
                  <a16:creationId xmlns:a16="http://schemas.microsoft.com/office/drawing/2014/main" id="{BD0A75E6-7DDE-BB46-BD97-E6F5EDCE6947}"/>
                </a:ext>
              </a:extLst>
            </p:cNvPr>
            <p:cNvSpPr/>
            <p:nvPr/>
          </p:nvSpPr>
          <p:spPr>
            <a:xfrm>
              <a:off x="5406103" y="3342020"/>
              <a:ext cx="2294194" cy="57606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88380E26-4E19-2247-8D70-661941622A95}"/>
                </a:ext>
              </a:extLst>
            </p:cNvPr>
            <p:cNvSpPr txBox="1"/>
            <p:nvPr/>
          </p:nvSpPr>
          <p:spPr>
            <a:xfrm>
              <a:off x="5582641" y="3433564"/>
              <a:ext cx="2323618" cy="369323"/>
            </a:xfrm>
            <a:prstGeom prst="rect">
              <a:avLst/>
            </a:prstGeom>
            <a:noFill/>
          </p:spPr>
          <p:txBody>
            <a:bodyPr wrap="square">
              <a:spAutoFit/>
            </a:bodyPr>
            <a:lstStyle/>
            <a:p>
              <a:pPr lvl="1"/>
              <a:r>
                <a:rPr kumimoji="1" lang="en-US" altLang="zh-CN" dirty="0">
                  <a:latin typeface="Consolas" panose="020B0609020204030204" pitchFamily="49" charset="0"/>
                  <a:cs typeface="Consolas" panose="020B0609020204030204" pitchFamily="49" charset="0"/>
                </a:rPr>
                <a:t>Driver</a:t>
              </a:r>
              <a:endParaRPr kumimoji="1" lang="zh-CN" altLang="en-US" dirty="0"/>
            </a:p>
          </p:txBody>
        </p:sp>
      </p:grpSp>
      <p:grpSp>
        <p:nvGrpSpPr>
          <p:cNvPr id="38" name="组合 37">
            <a:extLst>
              <a:ext uri="{FF2B5EF4-FFF2-40B4-BE49-F238E27FC236}">
                <a16:creationId xmlns:a16="http://schemas.microsoft.com/office/drawing/2014/main" id="{C2A464DB-1C55-F044-B6E7-98EE300DC9EE}"/>
              </a:ext>
            </a:extLst>
          </p:cNvPr>
          <p:cNvGrpSpPr/>
          <p:nvPr/>
        </p:nvGrpSpPr>
        <p:grpSpPr>
          <a:xfrm>
            <a:off x="5382466" y="2533464"/>
            <a:ext cx="2500156" cy="576064"/>
            <a:chOff x="5406103" y="3342020"/>
            <a:chExt cx="2500156" cy="576064"/>
          </a:xfrm>
        </p:grpSpPr>
        <p:sp>
          <p:nvSpPr>
            <p:cNvPr id="39" name="矩形 38">
              <a:extLst>
                <a:ext uri="{FF2B5EF4-FFF2-40B4-BE49-F238E27FC236}">
                  <a16:creationId xmlns:a16="http://schemas.microsoft.com/office/drawing/2014/main" id="{C2491F16-3007-DD4C-ACB4-01C465C0A1A0}"/>
                </a:ext>
              </a:extLst>
            </p:cNvPr>
            <p:cNvSpPr/>
            <p:nvPr/>
          </p:nvSpPr>
          <p:spPr>
            <a:xfrm>
              <a:off x="5406103" y="3342020"/>
              <a:ext cx="2294194" cy="57606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E5D6CB3F-D208-9A43-83B6-923EAC27D171}"/>
                </a:ext>
              </a:extLst>
            </p:cNvPr>
            <p:cNvSpPr txBox="1"/>
            <p:nvPr/>
          </p:nvSpPr>
          <p:spPr>
            <a:xfrm>
              <a:off x="5582641" y="3433564"/>
              <a:ext cx="2323618" cy="369323"/>
            </a:xfrm>
            <a:prstGeom prst="rect">
              <a:avLst/>
            </a:prstGeom>
            <a:noFill/>
          </p:spPr>
          <p:txBody>
            <a:bodyPr wrap="square">
              <a:spAutoFit/>
            </a:bodyPr>
            <a:lstStyle/>
            <a:p>
              <a:pPr lvl="1"/>
              <a:r>
                <a:rPr kumimoji="1" lang="en-US" altLang="zh-CN" dirty="0">
                  <a:latin typeface="Consolas" panose="020B0609020204030204" pitchFamily="49" charset="0"/>
                  <a:cs typeface="Consolas" panose="020B0609020204030204" pitchFamily="49" charset="0"/>
                </a:rPr>
                <a:t>TCP/IP</a:t>
              </a:r>
              <a:endParaRPr kumimoji="1" lang="zh-CN" altLang="en-US" dirty="0"/>
            </a:p>
          </p:txBody>
        </p:sp>
      </p:grpSp>
      <p:grpSp>
        <p:nvGrpSpPr>
          <p:cNvPr id="41" name="组合 40">
            <a:extLst>
              <a:ext uri="{FF2B5EF4-FFF2-40B4-BE49-F238E27FC236}">
                <a16:creationId xmlns:a16="http://schemas.microsoft.com/office/drawing/2014/main" id="{E7BBD443-64C1-6A46-AEB8-3957A7BB3384}"/>
              </a:ext>
            </a:extLst>
          </p:cNvPr>
          <p:cNvGrpSpPr/>
          <p:nvPr/>
        </p:nvGrpSpPr>
        <p:grpSpPr>
          <a:xfrm>
            <a:off x="2575900" y="2533464"/>
            <a:ext cx="2500156" cy="576064"/>
            <a:chOff x="5406103" y="3342020"/>
            <a:chExt cx="2500156" cy="576064"/>
          </a:xfrm>
        </p:grpSpPr>
        <p:sp>
          <p:nvSpPr>
            <p:cNvPr id="42" name="矩形 41">
              <a:extLst>
                <a:ext uri="{FF2B5EF4-FFF2-40B4-BE49-F238E27FC236}">
                  <a16:creationId xmlns:a16="http://schemas.microsoft.com/office/drawing/2014/main" id="{EE37A7CD-231A-1B4A-85A1-9C4D2901BB3B}"/>
                </a:ext>
              </a:extLst>
            </p:cNvPr>
            <p:cNvSpPr/>
            <p:nvPr/>
          </p:nvSpPr>
          <p:spPr>
            <a:xfrm>
              <a:off x="5406103" y="3342020"/>
              <a:ext cx="2294194" cy="57606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文本框 42">
              <a:extLst>
                <a:ext uri="{FF2B5EF4-FFF2-40B4-BE49-F238E27FC236}">
                  <a16:creationId xmlns:a16="http://schemas.microsoft.com/office/drawing/2014/main" id="{77D752F8-92A5-1243-AA07-997BEF486C54}"/>
                </a:ext>
              </a:extLst>
            </p:cNvPr>
            <p:cNvSpPr txBox="1"/>
            <p:nvPr/>
          </p:nvSpPr>
          <p:spPr>
            <a:xfrm>
              <a:off x="5582641" y="3433564"/>
              <a:ext cx="2323618" cy="369323"/>
            </a:xfrm>
            <a:prstGeom prst="rect">
              <a:avLst/>
            </a:prstGeom>
            <a:noFill/>
          </p:spPr>
          <p:txBody>
            <a:bodyPr wrap="square">
              <a:spAutoFit/>
            </a:bodyPr>
            <a:lstStyle/>
            <a:p>
              <a:pPr lvl="1"/>
              <a:r>
                <a:rPr kumimoji="1" lang="en-US" altLang="zh-CN" dirty="0">
                  <a:latin typeface="Consolas" panose="020B0609020204030204" pitchFamily="49" charset="0"/>
                  <a:cs typeface="Consolas" panose="020B0609020204030204" pitchFamily="49" charset="0"/>
                </a:rPr>
                <a:t>Socket</a:t>
              </a:r>
              <a:endParaRPr kumimoji="1" lang="zh-CN" altLang="en-US" dirty="0"/>
            </a:p>
          </p:txBody>
        </p:sp>
      </p:grpSp>
      <p:grpSp>
        <p:nvGrpSpPr>
          <p:cNvPr id="44" name="组合 43">
            <a:extLst>
              <a:ext uri="{FF2B5EF4-FFF2-40B4-BE49-F238E27FC236}">
                <a16:creationId xmlns:a16="http://schemas.microsoft.com/office/drawing/2014/main" id="{F9098C1F-7921-1D44-BF34-9FB96F084D45}"/>
              </a:ext>
            </a:extLst>
          </p:cNvPr>
          <p:cNvGrpSpPr/>
          <p:nvPr/>
        </p:nvGrpSpPr>
        <p:grpSpPr>
          <a:xfrm>
            <a:off x="2536414" y="1638006"/>
            <a:ext cx="2333680" cy="576064"/>
            <a:chOff x="5366617" y="3342020"/>
            <a:chExt cx="2333680" cy="576064"/>
          </a:xfrm>
        </p:grpSpPr>
        <p:sp>
          <p:nvSpPr>
            <p:cNvPr id="45" name="矩形 44">
              <a:extLst>
                <a:ext uri="{FF2B5EF4-FFF2-40B4-BE49-F238E27FC236}">
                  <a16:creationId xmlns:a16="http://schemas.microsoft.com/office/drawing/2014/main" id="{E2013BF5-2A81-0D4A-9D65-4131A14A7975}"/>
                </a:ext>
              </a:extLst>
            </p:cNvPr>
            <p:cNvSpPr/>
            <p:nvPr/>
          </p:nvSpPr>
          <p:spPr>
            <a:xfrm>
              <a:off x="5406103" y="3342020"/>
              <a:ext cx="2294194" cy="57606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8A8E842D-6CAC-094C-9359-9E5F624CB5FE}"/>
                </a:ext>
              </a:extLst>
            </p:cNvPr>
            <p:cNvSpPr txBox="1"/>
            <p:nvPr/>
          </p:nvSpPr>
          <p:spPr>
            <a:xfrm>
              <a:off x="5366617" y="3409386"/>
              <a:ext cx="2323618" cy="369323"/>
            </a:xfrm>
            <a:prstGeom prst="rect">
              <a:avLst/>
            </a:prstGeom>
            <a:noFill/>
          </p:spPr>
          <p:txBody>
            <a:bodyPr wrap="square">
              <a:spAutoFit/>
            </a:bodyPr>
            <a:lstStyle/>
            <a:p>
              <a:pPr lvl="1"/>
              <a:r>
                <a:rPr kumimoji="1" lang="en-US" altLang="zh-CN" dirty="0">
                  <a:latin typeface="Consolas" panose="020B0609020204030204" pitchFamily="49" charset="0"/>
                  <a:cs typeface="Consolas" panose="020B0609020204030204" pitchFamily="49" charset="0"/>
                </a:rPr>
                <a:t>Application</a:t>
              </a:r>
              <a:endParaRPr kumimoji="1" lang="zh-CN" altLang="en-US" dirty="0"/>
            </a:p>
          </p:txBody>
        </p:sp>
      </p:grpSp>
      <p:cxnSp>
        <p:nvCxnSpPr>
          <p:cNvPr id="50" name="肘形连接符 49">
            <a:extLst>
              <a:ext uri="{FF2B5EF4-FFF2-40B4-BE49-F238E27FC236}">
                <a16:creationId xmlns:a16="http://schemas.microsoft.com/office/drawing/2014/main" id="{21D3E66E-E0CA-A447-BCEE-02FC80FE7B39}"/>
              </a:ext>
            </a:extLst>
          </p:cNvPr>
          <p:cNvCxnSpPr>
            <a:cxnSpLocks/>
            <a:stCxn id="29" idx="0"/>
            <a:endCxn id="31" idx="3"/>
          </p:cNvCxnSpPr>
          <p:nvPr/>
        </p:nvCxnSpPr>
        <p:spPr>
          <a:xfrm rot="5400000" flipH="1" flipV="1">
            <a:off x="5290705" y="2465911"/>
            <a:ext cx="1245451" cy="3573734"/>
          </a:xfrm>
          <a:prstGeom prst="bentConnector4">
            <a:avLst>
              <a:gd name="adj1" fmla="val 49116"/>
              <a:gd name="adj2" fmla="val 117562"/>
            </a:avLst>
          </a:prstGeom>
          <a:ln w="285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2115DB4F-F3AA-854D-A0FE-83D446DE4D50}"/>
              </a:ext>
            </a:extLst>
          </p:cNvPr>
          <p:cNvCxnSpPr>
            <a:cxnSpLocks/>
          </p:cNvCxnSpPr>
          <p:nvPr/>
        </p:nvCxnSpPr>
        <p:spPr>
          <a:xfrm>
            <a:off x="4870094" y="3637141"/>
            <a:ext cx="536009" cy="11827"/>
          </a:xfrm>
          <a:prstGeom prst="straightConnector1">
            <a:avLst/>
          </a:prstGeom>
          <a:ln w="285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61" name="肘形连接符 60">
            <a:extLst>
              <a:ext uri="{FF2B5EF4-FFF2-40B4-BE49-F238E27FC236}">
                <a16:creationId xmlns:a16="http://schemas.microsoft.com/office/drawing/2014/main" id="{45FB486B-2DE4-CF4E-9F65-235AD1B804DD}"/>
              </a:ext>
            </a:extLst>
          </p:cNvPr>
          <p:cNvCxnSpPr>
            <a:cxnSpLocks/>
          </p:cNvCxnSpPr>
          <p:nvPr/>
        </p:nvCxnSpPr>
        <p:spPr>
          <a:xfrm rot="10800000" flipH="1">
            <a:off x="2412000" y="2809670"/>
            <a:ext cx="5306722" cy="839298"/>
          </a:xfrm>
          <a:prstGeom prst="bentConnector5">
            <a:avLst>
              <a:gd name="adj1" fmla="val -4308"/>
              <a:gd name="adj2" fmla="val 56158"/>
              <a:gd name="adj3" fmla="val 104308"/>
            </a:avLst>
          </a:prstGeom>
          <a:ln w="285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72" name="直线箭头连接符 71">
            <a:extLst>
              <a:ext uri="{FF2B5EF4-FFF2-40B4-BE49-F238E27FC236}">
                <a16:creationId xmlns:a16="http://schemas.microsoft.com/office/drawing/2014/main" id="{366B7CF5-241C-A14A-A9C3-13BA47AB3E4B}"/>
              </a:ext>
            </a:extLst>
          </p:cNvPr>
          <p:cNvCxnSpPr>
            <a:cxnSpLocks/>
          </p:cNvCxnSpPr>
          <p:nvPr/>
        </p:nvCxnSpPr>
        <p:spPr>
          <a:xfrm>
            <a:off x="4819927" y="2790134"/>
            <a:ext cx="536009" cy="11827"/>
          </a:xfrm>
          <a:prstGeom prst="straightConnector1">
            <a:avLst/>
          </a:prstGeom>
          <a:ln w="285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1033" name="肘形连接符 1032">
            <a:extLst>
              <a:ext uri="{FF2B5EF4-FFF2-40B4-BE49-F238E27FC236}">
                <a16:creationId xmlns:a16="http://schemas.microsoft.com/office/drawing/2014/main" id="{1CD29811-BCB4-A548-93F5-7E09A10DA993}"/>
              </a:ext>
            </a:extLst>
          </p:cNvPr>
          <p:cNvCxnSpPr>
            <a:cxnSpLocks/>
            <a:stCxn id="42" idx="1"/>
            <a:endCxn id="46" idx="3"/>
          </p:cNvCxnSpPr>
          <p:nvPr/>
        </p:nvCxnSpPr>
        <p:spPr>
          <a:xfrm rot="10800000" flipH="1">
            <a:off x="2575900" y="1890034"/>
            <a:ext cx="2284132" cy="931462"/>
          </a:xfrm>
          <a:prstGeom prst="bentConnector5">
            <a:avLst>
              <a:gd name="adj1" fmla="val -10008"/>
              <a:gd name="adj2" fmla="val 55549"/>
              <a:gd name="adj3" fmla="val 129660"/>
            </a:avLst>
          </a:prstGeom>
          <a:ln w="285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
        <p:nvSpPr>
          <p:cNvPr id="80" name="文本框 79">
            <a:extLst>
              <a:ext uri="{FF2B5EF4-FFF2-40B4-BE49-F238E27FC236}">
                <a16:creationId xmlns:a16="http://schemas.microsoft.com/office/drawing/2014/main" id="{7ADD6AA0-73C9-4645-A0B8-50A274358724}"/>
              </a:ext>
            </a:extLst>
          </p:cNvPr>
          <p:cNvSpPr txBox="1"/>
          <p:nvPr/>
        </p:nvSpPr>
        <p:spPr>
          <a:xfrm>
            <a:off x="5287839" y="1859323"/>
            <a:ext cx="4671752" cy="369332"/>
          </a:xfrm>
          <a:prstGeom prst="rect">
            <a:avLst/>
          </a:prstGeom>
          <a:noFill/>
        </p:spPr>
        <p:txBody>
          <a:bodyPr wrap="square">
            <a:spAutoFit/>
          </a:bodyPr>
          <a:lstStyle/>
          <a:p>
            <a:pPr lvl="1"/>
            <a:r>
              <a:rPr lang="en-US" altLang="zh-CN" dirty="0">
                <a:latin typeface="Consolas" panose="020B0609020204030204" pitchFamily="49" charset="0"/>
                <a:cs typeface="Consolas" panose="020B0609020204030204" pitchFamily="49" charset="0"/>
              </a:rPr>
              <a:t>read(), write()</a:t>
            </a:r>
          </a:p>
        </p:txBody>
      </p:sp>
    </p:spTree>
    <p:extLst>
      <p:ext uri="{BB962C8B-B14F-4D97-AF65-F5344CB8AC3E}">
        <p14:creationId xmlns:p14="http://schemas.microsoft.com/office/powerpoint/2010/main" val="20100034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4680520"/>
          </a:xfrm>
        </p:spPr>
        <p:txBody>
          <a:bodyPr>
            <a:normAutofit lnSpcReduction="10000"/>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p>
          <a:p>
            <a:r>
              <a:rPr kumimoji="1" lang="en-US" altLang="zh-CN" dirty="0">
                <a:latin typeface="+mn-lt"/>
                <a:cs typeface="Consolas" panose="020B0609020204030204" pitchFamily="49" charset="0"/>
              </a:rPr>
              <a:t>Example: Insert(9)</a:t>
            </a:r>
          </a:p>
          <a:p>
            <a:pPr lvl="1"/>
            <a:r>
              <a:rPr kumimoji="1" lang="en-US" altLang="zh-CN" dirty="0">
                <a:solidFill>
                  <a:schemeClr val="tx1"/>
                </a:solidFill>
                <a:latin typeface="Consolas" panose="020B0609020204030204" pitchFamily="49" charset="0"/>
                <a:cs typeface="Consolas" panose="020B0609020204030204" pitchFamily="49" charset="0"/>
              </a:rPr>
              <a:t>Buckets0[H0(9)] = 0 &amp; Buckets1[H1(9)] = 0</a:t>
            </a:r>
          </a:p>
          <a:p>
            <a:pPr lvl="1"/>
            <a:r>
              <a:rPr kumimoji="1" lang="en-US" altLang="zh-CN" dirty="0">
                <a:solidFill>
                  <a:schemeClr val="tx1"/>
                </a:solidFill>
                <a:latin typeface="+mn-lt"/>
                <a:cs typeface="Consolas" panose="020B0609020204030204" pitchFamily="49" charset="0"/>
              </a:rPr>
              <a:t>Cuckoo hashing will kick others to different place to empty </a:t>
            </a:r>
          </a:p>
          <a:p>
            <a:pPr lvl="2"/>
            <a:r>
              <a:rPr kumimoji="1" lang="en-US" altLang="zh-CN" dirty="0">
                <a:latin typeface="+mn-lt"/>
                <a:cs typeface="Consolas" panose="020B0609020204030204" pitchFamily="49" charset="0"/>
              </a:rPr>
              <a:t>Kick 2 (Buckets1[0]) to another place</a:t>
            </a:r>
          </a:p>
          <a:p>
            <a:pPr lvl="2"/>
            <a:r>
              <a:rPr kumimoji="1" lang="en-US" altLang="zh-CN" dirty="0">
                <a:cs typeface="Consolas" panose="020B0609020204030204" pitchFamily="49" charset="0"/>
              </a:rPr>
              <a:t>Assume: </a:t>
            </a:r>
            <a:r>
              <a:rPr kumimoji="1" lang="en-US" altLang="zh-CN" dirty="0">
                <a:solidFill>
                  <a:schemeClr val="tx1"/>
                </a:solidFill>
                <a:latin typeface="Consolas" panose="020B0609020204030204" pitchFamily="49" charset="0"/>
                <a:cs typeface="Consolas" panose="020B0609020204030204" pitchFamily="49" charset="0"/>
              </a:rPr>
              <a:t>H0(2) = </a:t>
            </a:r>
            <a:r>
              <a:rPr kumimoji="1" lang="en-US" altLang="zh-CN" strike="sngStrike" dirty="0">
                <a:solidFill>
                  <a:srgbClr val="C00000"/>
                </a:solidFill>
                <a:latin typeface="Consolas" panose="020B0609020204030204" pitchFamily="49" charset="0"/>
                <a:cs typeface="Consolas" panose="020B0609020204030204" pitchFamily="49" charset="0"/>
              </a:rPr>
              <a:t>2</a:t>
            </a:r>
            <a:r>
              <a:rPr kumimoji="1" lang="en-US" altLang="zh-CN" dirty="0">
                <a:solidFill>
                  <a:srgbClr val="C00000"/>
                </a:solidFill>
                <a:latin typeface="Consolas" panose="020B0609020204030204" pitchFamily="49" charset="0"/>
                <a:cs typeface="Consolas" panose="020B0609020204030204" pitchFamily="49" charset="0"/>
              </a:rPr>
              <a:t> </a:t>
            </a:r>
            <a:r>
              <a:rPr kumimoji="1" lang="en-US" altLang="zh-CN" b="1" dirty="0">
                <a:solidFill>
                  <a:srgbClr val="C00000"/>
                </a:solidFill>
                <a:latin typeface="Consolas" panose="020B0609020204030204" pitchFamily="49" charset="0"/>
                <a:cs typeface="Consolas" panose="020B0609020204030204" pitchFamily="49" charset="0"/>
              </a:rPr>
              <a:t>1</a:t>
            </a:r>
            <a:r>
              <a:rPr kumimoji="1" lang="en-US" altLang="zh-CN" dirty="0">
                <a:solidFill>
                  <a:srgbClr val="C00000"/>
                </a:solidFill>
                <a:latin typeface="Consolas" panose="020B0609020204030204" pitchFamily="49" charset="0"/>
                <a:cs typeface="Consolas" panose="020B0609020204030204" pitchFamily="49" charset="0"/>
              </a:rPr>
              <a:t> </a:t>
            </a:r>
            <a:r>
              <a:rPr kumimoji="1" lang="en-US" altLang="zh-CN" dirty="0">
                <a:solidFill>
                  <a:srgbClr val="C00000"/>
                </a:solidFill>
                <a:latin typeface="+mn-lt"/>
                <a:cs typeface="Consolas" panose="020B0609020204030204" pitchFamily="49" charset="0"/>
              </a:rPr>
              <a:t>What if that happens? </a:t>
            </a:r>
          </a:p>
          <a:p>
            <a:pPr lvl="2"/>
            <a:endParaRPr kumimoji="1" lang="en-US" altLang="zh-CN" dirty="0">
              <a:latin typeface="+mn-lt"/>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40</a:t>
            </a:fld>
            <a:endParaRPr lang="zh-CN" altLang="en-US" dirty="0"/>
          </a:p>
        </p:txBody>
      </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508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381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grpSp>
        <p:nvGrpSpPr>
          <p:cNvPr id="38" name="组合 37">
            <a:extLst>
              <a:ext uri="{FF2B5EF4-FFF2-40B4-BE49-F238E27FC236}">
                <a16:creationId xmlns:a16="http://schemas.microsoft.com/office/drawing/2014/main" id="{1EC2609F-F6CD-7D49-A129-6E34B58FF1B8}"/>
              </a:ext>
            </a:extLst>
          </p:cNvPr>
          <p:cNvGrpSpPr/>
          <p:nvPr/>
        </p:nvGrpSpPr>
        <p:grpSpPr>
          <a:xfrm>
            <a:off x="8402704" y="2737420"/>
            <a:ext cx="697627" cy="355074"/>
            <a:chOff x="5427018" y="1129308"/>
            <a:chExt cx="697627" cy="355074"/>
          </a:xfrm>
        </p:grpSpPr>
        <p:sp>
          <p:nvSpPr>
            <p:cNvPr id="36" name="矩形 35">
              <a:extLst>
                <a:ext uri="{FF2B5EF4-FFF2-40B4-BE49-F238E27FC236}">
                  <a16:creationId xmlns:a16="http://schemas.microsoft.com/office/drawing/2014/main" id="{A4F707CE-1EC2-D54C-9716-68659A238A2A}"/>
                </a:ext>
              </a:extLst>
            </p:cNvPr>
            <p:cNvSpPr/>
            <p:nvPr/>
          </p:nvSpPr>
          <p:spPr>
            <a:xfrm>
              <a:off x="5427018" y="1186266"/>
              <a:ext cx="697627" cy="298116"/>
            </a:xfrm>
            <a:prstGeom prst="rect">
              <a:avLst/>
            </a:prstGeom>
            <a:solidFill>
              <a:srgbClr val="EACBA3"/>
            </a:solidFill>
            <a:ln w="25400">
              <a:solidFill>
                <a:schemeClr val="bg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7B9B77C6-82B7-2843-9991-1E80543E28EE}"/>
                </a:ext>
              </a:extLst>
            </p:cNvPr>
            <p:cNvSpPr txBox="1"/>
            <p:nvPr/>
          </p:nvSpPr>
          <p:spPr>
            <a:xfrm>
              <a:off x="5442646" y="1129308"/>
              <a:ext cx="673582" cy="338554"/>
            </a:xfrm>
            <a:prstGeom prst="rect">
              <a:avLst/>
            </a:prstGeom>
            <a:noFill/>
          </p:spPr>
          <p:txBody>
            <a:bodyPr wrap="none" rtlCol="0">
              <a:spAutoFit/>
            </a:bodyPr>
            <a:lstStyle/>
            <a:p>
              <a:r>
                <a:rPr kumimoji="1" lang="en-US" altLang="zh-CN" sz="1600" dirty="0"/>
                <a:t>value</a:t>
              </a:r>
              <a:endParaRPr kumimoji="1" lang="zh-CN" altLang="en-US" sz="1600" dirty="0"/>
            </a:p>
          </p:txBody>
        </p:sp>
      </p:grpSp>
      <p:sp>
        <p:nvSpPr>
          <p:cNvPr id="39" name="任意形状 38">
            <a:extLst>
              <a:ext uri="{FF2B5EF4-FFF2-40B4-BE49-F238E27FC236}">
                <a16:creationId xmlns:a16="http://schemas.microsoft.com/office/drawing/2014/main" id="{1FC974E4-BDF6-4A47-BC39-494F4151D113}"/>
              </a:ext>
            </a:extLst>
          </p:cNvPr>
          <p:cNvSpPr/>
          <p:nvPr/>
        </p:nvSpPr>
        <p:spPr>
          <a:xfrm>
            <a:off x="8368989" y="2217337"/>
            <a:ext cx="588265" cy="577195"/>
          </a:xfrm>
          <a:custGeom>
            <a:avLst/>
            <a:gdLst>
              <a:gd name="connsiteX0" fmla="*/ 635619 w 635619"/>
              <a:gd name="connsiteY0" fmla="*/ 22302 h 145121"/>
              <a:gd name="connsiteX1" fmla="*/ 200722 w 635619"/>
              <a:gd name="connsiteY1" fmla="*/ 144965 h 145121"/>
              <a:gd name="connsiteX2" fmla="*/ 0 w 635619"/>
              <a:gd name="connsiteY2" fmla="*/ 0 h 145121"/>
              <a:gd name="connsiteX0" fmla="*/ 471496 w 471496"/>
              <a:gd name="connsiteY0" fmla="*/ 514672 h 521021"/>
              <a:gd name="connsiteX1" fmla="*/ 200722 w 471496"/>
              <a:gd name="connsiteY1" fmla="*/ 144965 h 521021"/>
              <a:gd name="connsiteX2" fmla="*/ 0 w 471496"/>
              <a:gd name="connsiteY2" fmla="*/ 0 h 521021"/>
              <a:gd name="connsiteX0" fmla="*/ 471496 w 471496"/>
              <a:gd name="connsiteY0" fmla="*/ 514672 h 519826"/>
              <a:gd name="connsiteX1" fmla="*/ 357029 w 471496"/>
              <a:gd name="connsiteY1" fmla="*/ 35550 h 519826"/>
              <a:gd name="connsiteX2" fmla="*/ 0 w 471496"/>
              <a:gd name="connsiteY2" fmla="*/ 0 h 519826"/>
              <a:gd name="connsiteX0" fmla="*/ 471496 w 594266"/>
              <a:gd name="connsiteY0" fmla="*/ 514672 h 514672"/>
              <a:gd name="connsiteX1" fmla="*/ 357029 w 594266"/>
              <a:gd name="connsiteY1" fmla="*/ 35550 h 514672"/>
              <a:gd name="connsiteX2" fmla="*/ 0 w 594266"/>
              <a:gd name="connsiteY2" fmla="*/ 0 h 514672"/>
              <a:gd name="connsiteX0" fmla="*/ 463681 w 588265"/>
              <a:gd name="connsiteY0" fmla="*/ 577195 h 577195"/>
              <a:gd name="connsiteX1" fmla="*/ 357029 w 588265"/>
              <a:gd name="connsiteY1" fmla="*/ 35550 h 577195"/>
              <a:gd name="connsiteX2" fmla="*/ 0 w 588265"/>
              <a:gd name="connsiteY2" fmla="*/ 0 h 577195"/>
            </a:gdLst>
            <a:ahLst/>
            <a:cxnLst>
              <a:cxn ang="0">
                <a:pos x="connsiteX0" y="connsiteY0"/>
              </a:cxn>
              <a:cxn ang="0">
                <a:pos x="connsiteX1" y="connsiteY1"/>
              </a:cxn>
              <a:cxn ang="0">
                <a:pos x="connsiteX2" y="connsiteY2"/>
              </a:cxn>
            </a:cxnLst>
            <a:rect l="l" t="t" r="r" b="b"/>
            <a:pathLst>
              <a:path w="588265" h="577195">
                <a:moveTo>
                  <a:pt x="463681" y="577195"/>
                </a:moveTo>
                <a:cubicBezTo>
                  <a:pt x="752492" y="210539"/>
                  <a:pt x="462965" y="39267"/>
                  <a:pt x="357029" y="35550"/>
                </a:cubicBezTo>
                <a:cubicBezTo>
                  <a:pt x="251093" y="31833"/>
                  <a:pt x="47393" y="70624"/>
                  <a:pt x="0" y="0"/>
                </a:cubicBezTo>
              </a:path>
            </a:pathLst>
          </a:custGeom>
          <a:noFill/>
          <a:ln w="12700">
            <a:solidFill>
              <a:schemeClr val="tx1"/>
            </a:solidFill>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3" name="矩形 42">
            <a:extLst>
              <a:ext uri="{FF2B5EF4-FFF2-40B4-BE49-F238E27FC236}">
                <a16:creationId xmlns:a16="http://schemas.microsoft.com/office/drawing/2014/main" id="{203FCD4D-C2CE-3E41-B2A6-E9CA8E1B7914}"/>
              </a:ext>
            </a:extLst>
          </p:cNvPr>
          <p:cNvSpPr/>
          <p:nvPr/>
        </p:nvSpPr>
        <p:spPr>
          <a:xfrm>
            <a:off x="6444208" y="1277970"/>
            <a:ext cx="719633" cy="360040"/>
          </a:xfrm>
          <a:prstGeom prst="rect">
            <a:avLst/>
          </a:prstGeom>
          <a:noFill/>
          <a:ln w="508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086C62EF-903C-9F42-92C9-DB04CBFF0B7E}"/>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
        <p:nvSpPr>
          <p:cNvPr id="47" name="文本框 46">
            <a:extLst>
              <a:ext uri="{FF2B5EF4-FFF2-40B4-BE49-F238E27FC236}">
                <a16:creationId xmlns:a16="http://schemas.microsoft.com/office/drawing/2014/main" id="{5C7C32B1-2113-B241-BF24-D18DBE634C59}"/>
              </a:ext>
            </a:extLst>
          </p:cNvPr>
          <p:cNvSpPr txBox="1"/>
          <p:nvPr/>
        </p:nvSpPr>
        <p:spPr>
          <a:xfrm>
            <a:off x="6595497" y="1285458"/>
            <a:ext cx="441146" cy="369332"/>
          </a:xfrm>
          <a:prstGeom prst="rect">
            <a:avLst/>
          </a:prstGeom>
          <a:noFill/>
        </p:spPr>
        <p:txBody>
          <a:bodyPr wrap="none" rtlCol="0">
            <a:spAutoFit/>
          </a:bodyPr>
          <a:lstStyle/>
          <a:p>
            <a:r>
              <a:rPr kumimoji="1" lang="en-US" altLang="zh-CN" dirty="0"/>
              <a:t>32</a:t>
            </a:r>
            <a:endParaRPr kumimoji="1" lang="zh-CN" altLang="en-US" dirty="0"/>
          </a:p>
        </p:txBody>
      </p:sp>
      <p:sp>
        <p:nvSpPr>
          <p:cNvPr id="44" name="文本框 43">
            <a:extLst>
              <a:ext uri="{FF2B5EF4-FFF2-40B4-BE49-F238E27FC236}">
                <a16:creationId xmlns:a16="http://schemas.microsoft.com/office/drawing/2014/main" id="{95CEB27A-F72C-B146-9DA9-266A75773943}"/>
              </a:ext>
            </a:extLst>
          </p:cNvPr>
          <p:cNvSpPr txBox="1"/>
          <p:nvPr/>
        </p:nvSpPr>
        <p:spPr>
          <a:xfrm>
            <a:off x="7884368" y="1292631"/>
            <a:ext cx="547610" cy="369332"/>
          </a:xfrm>
          <a:prstGeom prst="rect">
            <a:avLst/>
          </a:prstGeom>
          <a:noFill/>
        </p:spPr>
        <p:txBody>
          <a:bodyPr wrap="square">
            <a:spAutoFit/>
          </a:bodyPr>
          <a:lstStyle/>
          <a:p>
            <a:r>
              <a:rPr kumimoji="1" lang="en-US" altLang="zh-CN" dirty="0"/>
              <a:t>2</a:t>
            </a:r>
            <a:endParaRPr lang="zh-CN" altLang="en-US" dirty="0"/>
          </a:p>
        </p:txBody>
      </p:sp>
      <p:sp>
        <p:nvSpPr>
          <p:cNvPr id="7" name="任意形状 6">
            <a:extLst>
              <a:ext uri="{FF2B5EF4-FFF2-40B4-BE49-F238E27FC236}">
                <a16:creationId xmlns:a16="http://schemas.microsoft.com/office/drawing/2014/main" id="{2EDE8C53-148C-7642-BD58-9B5A9E74D089}"/>
              </a:ext>
            </a:extLst>
          </p:cNvPr>
          <p:cNvSpPr/>
          <p:nvPr/>
        </p:nvSpPr>
        <p:spPr>
          <a:xfrm>
            <a:off x="7143262" y="1436203"/>
            <a:ext cx="547076" cy="440491"/>
          </a:xfrm>
          <a:custGeom>
            <a:avLst/>
            <a:gdLst>
              <a:gd name="connsiteX0" fmla="*/ 547076 w 547076"/>
              <a:gd name="connsiteY0" fmla="*/ 33089 h 440491"/>
              <a:gd name="connsiteX1" fmla="*/ 265723 w 547076"/>
              <a:gd name="connsiteY1" fmla="*/ 33089 h 440491"/>
              <a:gd name="connsiteX2" fmla="*/ 203200 w 547076"/>
              <a:gd name="connsiteY2" fmla="*/ 376966 h 440491"/>
              <a:gd name="connsiteX3" fmla="*/ 0 w 547076"/>
              <a:gd name="connsiteY3" fmla="*/ 439489 h 440491"/>
            </a:gdLst>
            <a:ahLst/>
            <a:cxnLst>
              <a:cxn ang="0">
                <a:pos x="connsiteX0" y="connsiteY0"/>
              </a:cxn>
              <a:cxn ang="0">
                <a:pos x="connsiteX1" y="connsiteY1"/>
              </a:cxn>
              <a:cxn ang="0">
                <a:pos x="connsiteX2" y="connsiteY2"/>
              </a:cxn>
              <a:cxn ang="0">
                <a:pos x="connsiteX3" y="connsiteY3"/>
              </a:cxn>
            </a:cxnLst>
            <a:rect l="l" t="t" r="r" b="b"/>
            <a:pathLst>
              <a:path w="547076" h="440491">
                <a:moveTo>
                  <a:pt x="547076" y="33089"/>
                </a:moveTo>
                <a:cubicBezTo>
                  <a:pt x="435056" y="4432"/>
                  <a:pt x="323036" y="-24224"/>
                  <a:pt x="265723" y="33089"/>
                </a:cubicBezTo>
                <a:cubicBezTo>
                  <a:pt x="208410" y="90402"/>
                  <a:pt x="247487" y="309233"/>
                  <a:pt x="203200" y="376966"/>
                </a:cubicBezTo>
                <a:cubicBezTo>
                  <a:pt x="158913" y="444699"/>
                  <a:pt x="79456" y="442094"/>
                  <a:pt x="0" y="439489"/>
                </a:cubicBezTo>
              </a:path>
            </a:pathLst>
          </a:custGeom>
          <a:noFill/>
          <a:ln w="1905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Explosion 2 106">
            <a:extLst>
              <a:ext uri="{FF2B5EF4-FFF2-40B4-BE49-F238E27FC236}">
                <a16:creationId xmlns:a16="http://schemas.microsoft.com/office/drawing/2014/main" id="{14DAAA89-B729-5D42-B1B6-39642918E2E0}"/>
              </a:ext>
            </a:extLst>
          </p:cNvPr>
          <p:cNvSpPr/>
          <p:nvPr/>
        </p:nvSpPr>
        <p:spPr bwMode="auto">
          <a:xfrm>
            <a:off x="6950206" y="1562817"/>
            <a:ext cx="381000" cy="304800"/>
          </a:xfrm>
          <a:prstGeom prst="irregularSeal2">
            <a:avLst/>
          </a:prstGeom>
          <a:gradFill>
            <a:gsLst>
              <a:gs pos="0">
                <a:srgbClr val="FFF200"/>
              </a:gs>
              <a:gs pos="45000">
                <a:srgbClr val="FF7A00"/>
              </a:gs>
              <a:gs pos="70000">
                <a:srgbClr val="FF0300"/>
              </a:gs>
              <a:gs pos="100000">
                <a:srgbClr val="4D0808"/>
              </a:gs>
            </a:gsLst>
            <a:lin ang="6000000" scaled="0"/>
          </a:gradFill>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a:ln>
                <a:noFill/>
              </a:ln>
              <a:solidFill>
                <a:schemeClr val="tx1"/>
              </a:solidFill>
              <a:effectLst/>
            </a:endParaRPr>
          </a:p>
        </p:txBody>
      </p:sp>
      <p:sp>
        <p:nvSpPr>
          <p:cNvPr id="48" name="Rectangle 6">
            <a:extLst>
              <a:ext uri="{FF2B5EF4-FFF2-40B4-BE49-F238E27FC236}">
                <a16:creationId xmlns:a16="http://schemas.microsoft.com/office/drawing/2014/main" id="{B284DBBF-337D-0842-AADC-E4CC4966FF5C}"/>
              </a:ext>
            </a:extLst>
          </p:cNvPr>
          <p:cNvSpPr/>
          <p:nvPr/>
        </p:nvSpPr>
        <p:spPr>
          <a:xfrm>
            <a:off x="5374644" y="384472"/>
            <a:ext cx="3445827" cy="461665"/>
          </a:xfrm>
          <a:prstGeom prst="rect">
            <a:avLst/>
          </a:prstGeom>
          <a:solidFill>
            <a:srgbClr val="F5FED6"/>
          </a:solidFill>
          <a:effectLst>
            <a:outerShdw blurRad="63500" sx="102000" sy="102000" algn="ctr" rotWithShape="0">
              <a:prstClr val="black">
                <a:alpha val="40000"/>
              </a:prstClr>
            </a:outerShdw>
          </a:effectLst>
        </p:spPr>
        <p:txBody>
          <a:bodyPr wrap="square">
            <a:spAutoFit/>
          </a:bodyPr>
          <a:lstStyle/>
          <a:p>
            <a:pPr algn="ctr"/>
            <a:r>
              <a:rPr lang="en-US" altLang="zh-CN" sz="2400" dirty="0">
                <a:latin typeface="Candara" pitchFamily="34" charset="0"/>
                <a:ea typeface="Verdana" pitchFamily="34" charset="0"/>
                <a:cs typeface="Verdana" pitchFamily="34" charset="0"/>
              </a:rPr>
              <a:t>No available slots!</a:t>
            </a:r>
            <a:endParaRPr lang="zh-CN" altLang="en-US" sz="2000" dirty="0">
              <a:latin typeface="Candara" pitchFamily="34" charset="0"/>
            </a:endParaRPr>
          </a:p>
        </p:txBody>
      </p:sp>
    </p:spTree>
    <p:extLst>
      <p:ext uri="{BB962C8B-B14F-4D97-AF65-F5344CB8AC3E}">
        <p14:creationId xmlns:p14="http://schemas.microsoft.com/office/powerpoint/2010/main" val="133822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strVal val="#ppt_w*0.70"/>
                                          </p:val>
                                        </p:tav>
                                        <p:tav tm="100000">
                                          <p:val>
                                            <p:strVal val="#ppt_w"/>
                                          </p:val>
                                        </p:tav>
                                      </p:tavLst>
                                    </p:anim>
                                    <p:anim calcmode="lin" valueType="num">
                                      <p:cBhvr>
                                        <p:cTn id="8" dur="500" fill="hold"/>
                                        <p:tgtEl>
                                          <p:spTgt spid="46"/>
                                        </p:tgtEl>
                                        <p:attrNameLst>
                                          <p:attrName>ppt_h</p:attrName>
                                        </p:attrNameLst>
                                      </p:cBhvr>
                                      <p:tavLst>
                                        <p:tav tm="0">
                                          <p:val>
                                            <p:strVal val="#ppt_h"/>
                                          </p:val>
                                        </p:tav>
                                        <p:tav tm="100000">
                                          <p:val>
                                            <p:strVal val="#ppt_h"/>
                                          </p:val>
                                        </p:tav>
                                      </p:tavLst>
                                    </p:anim>
                                    <p:animEffect transition="in" filter="fade">
                                      <p:cBhvr>
                                        <p:cTn id="9" dur="500"/>
                                        <p:tgtEl>
                                          <p:spTgt spid="46"/>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4680520"/>
          </a:xfrm>
        </p:spPr>
        <p:txBody>
          <a:bodyPr/>
          <a:lstStyle/>
          <a:p>
            <a:r>
              <a:rPr kumimoji="1" lang="en-US" altLang="zh-CN" dirty="0"/>
              <a:t>Cuckoo hashing</a:t>
            </a:r>
          </a:p>
          <a:p>
            <a:pPr lvl="1"/>
            <a:r>
              <a:rPr kumimoji="1" lang="en-US" altLang="zh-CN" dirty="0"/>
              <a:t> Maintain two hash buckets</a:t>
            </a:r>
          </a:p>
          <a:p>
            <a:r>
              <a:rPr kumimoji="1" lang="en-US" altLang="zh-CN" dirty="0"/>
              <a:t>Insert()</a:t>
            </a:r>
          </a:p>
          <a:p>
            <a:pPr lvl="1"/>
            <a:r>
              <a:rPr kumimoji="1" lang="en-US" altLang="zh-CN" dirty="0"/>
              <a:t>Much complicated: should insert to </a:t>
            </a:r>
            <a:r>
              <a:rPr kumimoji="1" lang="en-US" altLang="zh-CN" b="1" dirty="0">
                <a:latin typeface="Consolas" panose="020B0609020204030204" pitchFamily="49" charset="0"/>
                <a:cs typeface="Consolas" panose="020B0609020204030204" pitchFamily="49" charset="0"/>
              </a:rPr>
              <a:t>Buckets0[H0(key)] </a:t>
            </a:r>
            <a:r>
              <a:rPr kumimoji="1" lang="en-US" altLang="zh-CN" dirty="0"/>
              <a:t>or </a:t>
            </a:r>
            <a:r>
              <a:rPr kumimoji="1" lang="en-US" altLang="zh-CN" b="1" dirty="0">
                <a:latin typeface="Consolas" panose="020B0609020204030204" pitchFamily="49" charset="0"/>
                <a:cs typeface="Consolas" panose="020B0609020204030204" pitchFamily="49" charset="0"/>
              </a:rPr>
              <a:t>Buckets1[H1(key)]</a:t>
            </a:r>
            <a:endParaRPr kumimoji="1" lang="en-US" altLang="zh-CN" b="1" dirty="0">
              <a:latin typeface="+mn-lt"/>
              <a:cs typeface="Consolas" panose="020B0609020204030204" pitchFamily="49" charset="0"/>
            </a:endParaRPr>
          </a:p>
          <a:p>
            <a:pPr lvl="1"/>
            <a:r>
              <a:rPr kumimoji="1" lang="en-US" altLang="zh-CN" dirty="0">
                <a:latin typeface="+mn-lt"/>
                <a:cs typeface="Consolas" panose="020B0609020204030204" pitchFamily="49" charset="0"/>
              </a:rPr>
              <a:t>If no available slots, </a:t>
            </a:r>
            <a:r>
              <a:rPr kumimoji="1" lang="en-US" altLang="zh-CN" dirty="0">
                <a:solidFill>
                  <a:srgbClr val="C00000"/>
                </a:solidFill>
                <a:latin typeface="+mn-lt"/>
                <a:cs typeface="Consolas" panose="020B0609020204030204" pitchFamily="49" charset="0"/>
              </a:rPr>
              <a:t>rehashing</a:t>
            </a:r>
            <a:r>
              <a:rPr kumimoji="1" lang="en-US" altLang="zh-CN" dirty="0">
                <a:latin typeface="+mn-lt"/>
                <a:cs typeface="Consolas" panose="020B0609020204030204" pitchFamily="49" charset="0"/>
              </a:rPr>
              <a:t> &amp; repeat the above insert process </a:t>
            </a:r>
          </a:p>
          <a:p>
            <a:pPr lvl="1"/>
            <a:r>
              <a:rPr kumimoji="1" lang="en-US" altLang="zh-CN" dirty="0">
                <a:latin typeface="+mn-lt"/>
                <a:cs typeface="Consolas" panose="020B0609020204030204" pitchFamily="49" charset="0"/>
              </a:rPr>
              <a:t>Rehashing: enlarge the buckets (typically </a:t>
            </a:r>
            <a:r>
              <a:rPr kumimoji="1" lang="en-US" altLang="zh-CN" b="1" dirty="0">
                <a:solidFill>
                  <a:srgbClr val="C00000"/>
                </a:solidFill>
                <a:latin typeface="+mn-lt"/>
                <a:cs typeface="Consolas" panose="020B0609020204030204" pitchFamily="49" charset="0"/>
              </a:rPr>
              <a:t>X2</a:t>
            </a:r>
            <a:r>
              <a:rPr kumimoji="1" lang="en-US" altLang="zh-CN" dirty="0">
                <a:latin typeface="+mn-lt"/>
                <a:cs typeface="Consolas" panose="020B0609020204030204" pitchFamily="49" charset="0"/>
              </a:rPr>
              <a:t>) </a:t>
            </a:r>
            <a:endParaRPr kumimoji="1" lang="en-US" altLang="zh-CN"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41</a:t>
            </a:fld>
            <a:endParaRPr lang="zh-CN" altLang="en-US" dirty="0"/>
          </a:p>
        </p:txBody>
      </p:sp>
      <p:sp>
        <p:nvSpPr>
          <p:cNvPr id="45" name="矩形 44">
            <a:extLst>
              <a:ext uri="{FF2B5EF4-FFF2-40B4-BE49-F238E27FC236}">
                <a16:creationId xmlns:a16="http://schemas.microsoft.com/office/drawing/2014/main" id="{22BFEC7E-C4DD-8D40-A8DC-BB5D78BA1DBD}"/>
              </a:ext>
            </a:extLst>
          </p:cNvPr>
          <p:cNvSpPr/>
          <p:nvPr/>
        </p:nvSpPr>
        <p:spPr>
          <a:xfrm>
            <a:off x="6444208" y="1277970"/>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0" name="组合 49">
            <a:extLst>
              <a:ext uri="{FF2B5EF4-FFF2-40B4-BE49-F238E27FC236}">
                <a16:creationId xmlns:a16="http://schemas.microsoft.com/office/drawing/2014/main" id="{8577567C-E9F8-4C4A-A4A7-76F36DF6A155}"/>
              </a:ext>
            </a:extLst>
          </p:cNvPr>
          <p:cNvGrpSpPr/>
          <p:nvPr/>
        </p:nvGrpSpPr>
        <p:grpSpPr>
          <a:xfrm>
            <a:off x="6444207" y="1638010"/>
            <a:ext cx="719633" cy="369332"/>
            <a:chOff x="6193383" y="1503946"/>
            <a:chExt cx="719633" cy="369332"/>
          </a:xfrm>
        </p:grpSpPr>
        <p:sp>
          <p:nvSpPr>
            <p:cNvPr id="51" name="矩形 50">
              <a:extLst>
                <a:ext uri="{FF2B5EF4-FFF2-40B4-BE49-F238E27FC236}">
                  <a16:creationId xmlns:a16="http://schemas.microsoft.com/office/drawing/2014/main" id="{925867A9-4BE1-1A4F-AC90-E923A6363EE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742A921D-F0E8-4044-8E8C-13BC90D88D3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53" name="组合 52">
            <a:extLst>
              <a:ext uri="{FF2B5EF4-FFF2-40B4-BE49-F238E27FC236}">
                <a16:creationId xmlns:a16="http://schemas.microsoft.com/office/drawing/2014/main" id="{241B7249-F322-CC47-A313-B7CC196B7001}"/>
              </a:ext>
            </a:extLst>
          </p:cNvPr>
          <p:cNvGrpSpPr/>
          <p:nvPr/>
        </p:nvGrpSpPr>
        <p:grpSpPr>
          <a:xfrm>
            <a:off x="6444206" y="1997688"/>
            <a:ext cx="719633" cy="369332"/>
            <a:chOff x="6193383" y="1503946"/>
            <a:chExt cx="719633" cy="369332"/>
          </a:xfrm>
        </p:grpSpPr>
        <p:sp>
          <p:nvSpPr>
            <p:cNvPr id="54" name="矩形 53">
              <a:extLst>
                <a:ext uri="{FF2B5EF4-FFF2-40B4-BE49-F238E27FC236}">
                  <a16:creationId xmlns:a16="http://schemas.microsoft.com/office/drawing/2014/main" id="{E7C64881-DD98-5046-ABD9-47A09780E1C7}"/>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6718EB05-E841-E14C-86C0-DD56CA4F0A6A}"/>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56" name="组合 55">
            <a:extLst>
              <a:ext uri="{FF2B5EF4-FFF2-40B4-BE49-F238E27FC236}">
                <a16:creationId xmlns:a16="http://schemas.microsoft.com/office/drawing/2014/main" id="{2D555247-B60B-EC45-AAA9-14E763E8D081}"/>
              </a:ext>
            </a:extLst>
          </p:cNvPr>
          <p:cNvGrpSpPr/>
          <p:nvPr/>
        </p:nvGrpSpPr>
        <p:grpSpPr>
          <a:xfrm>
            <a:off x="6444206" y="2357897"/>
            <a:ext cx="719633" cy="369332"/>
            <a:chOff x="6193383" y="1503946"/>
            <a:chExt cx="719633" cy="369332"/>
          </a:xfrm>
        </p:grpSpPr>
        <p:sp>
          <p:nvSpPr>
            <p:cNvPr id="57" name="矩形 56">
              <a:extLst>
                <a:ext uri="{FF2B5EF4-FFF2-40B4-BE49-F238E27FC236}">
                  <a16:creationId xmlns:a16="http://schemas.microsoft.com/office/drawing/2014/main" id="{1B36844F-1372-DA4E-B989-9B6383355F41}"/>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6B5F49AB-56A5-624C-A645-19F8FEF985E5}"/>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59" name="组合 58">
            <a:extLst>
              <a:ext uri="{FF2B5EF4-FFF2-40B4-BE49-F238E27FC236}">
                <a16:creationId xmlns:a16="http://schemas.microsoft.com/office/drawing/2014/main" id="{75126CD6-734B-654A-A778-65AC882C746F}"/>
              </a:ext>
            </a:extLst>
          </p:cNvPr>
          <p:cNvGrpSpPr/>
          <p:nvPr/>
        </p:nvGrpSpPr>
        <p:grpSpPr>
          <a:xfrm>
            <a:off x="7676973" y="1273324"/>
            <a:ext cx="719633" cy="369332"/>
            <a:chOff x="6193383" y="1503946"/>
            <a:chExt cx="719633" cy="369332"/>
          </a:xfrm>
        </p:grpSpPr>
        <p:sp>
          <p:nvSpPr>
            <p:cNvPr id="60" name="矩形 59">
              <a:extLst>
                <a:ext uri="{FF2B5EF4-FFF2-40B4-BE49-F238E27FC236}">
                  <a16:creationId xmlns:a16="http://schemas.microsoft.com/office/drawing/2014/main" id="{5C410B51-E532-8B44-A293-119D445912BE}"/>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文本框 60">
              <a:extLst>
                <a:ext uri="{FF2B5EF4-FFF2-40B4-BE49-F238E27FC236}">
                  <a16:creationId xmlns:a16="http://schemas.microsoft.com/office/drawing/2014/main" id="{942763E1-96D8-2C42-AE4D-B43E0A179852}"/>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62" name="组合 61">
            <a:extLst>
              <a:ext uri="{FF2B5EF4-FFF2-40B4-BE49-F238E27FC236}">
                <a16:creationId xmlns:a16="http://schemas.microsoft.com/office/drawing/2014/main" id="{A391FEAE-5FC0-0E4A-9AFB-A735AA5AEB52}"/>
              </a:ext>
            </a:extLst>
          </p:cNvPr>
          <p:cNvGrpSpPr/>
          <p:nvPr/>
        </p:nvGrpSpPr>
        <p:grpSpPr>
          <a:xfrm>
            <a:off x="7676972" y="1638010"/>
            <a:ext cx="719633" cy="369332"/>
            <a:chOff x="6193383" y="1503946"/>
            <a:chExt cx="719633" cy="369332"/>
          </a:xfrm>
        </p:grpSpPr>
        <p:sp>
          <p:nvSpPr>
            <p:cNvPr id="63" name="矩形 62">
              <a:extLst>
                <a:ext uri="{FF2B5EF4-FFF2-40B4-BE49-F238E27FC236}">
                  <a16:creationId xmlns:a16="http://schemas.microsoft.com/office/drawing/2014/main" id="{D84B792C-CE95-9044-B286-A1453ED88A0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303C8E93-F7A8-1F46-9528-4D0467BFC06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65" name="组合 64">
            <a:extLst>
              <a:ext uri="{FF2B5EF4-FFF2-40B4-BE49-F238E27FC236}">
                <a16:creationId xmlns:a16="http://schemas.microsoft.com/office/drawing/2014/main" id="{ED3179DD-FD59-3E41-A530-A211BA21BD4F}"/>
              </a:ext>
            </a:extLst>
          </p:cNvPr>
          <p:cNvGrpSpPr/>
          <p:nvPr/>
        </p:nvGrpSpPr>
        <p:grpSpPr>
          <a:xfrm>
            <a:off x="7676971" y="1997688"/>
            <a:ext cx="719633" cy="369332"/>
            <a:chOff x="6193383" y="1503946"/>
            <a:chExt cx="719633" cy="369332"/>
          </a:xfrm>
        </p:grpSpPr>
        <p:sp>
          <p:nvSpPr>
            <p:cNvPr id="66" name="矩形 65">
              <a:extLst>
                <a:ext uri="{FF2B5EF4-FFF2-40B4-BE49-F238E27FC236}">
                  <a16:creationId xmlns:a16="http://schemas.microsoft.com/office/drawing/2014/main" id="{02A3178F-2D29-5648-A105-1EBAEF469C1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文本框 66">
              <a:extLst>
                <a:ext uri="{FF2B5EF4-FFF2-40B4-BE49-F238E27FC236}">
                  <a16:creationId xmlns:a16="http://schemas.microsoft.com/office/drawing/2014/main" id="{2C7C8890-F053-D348-929B-52F303A456AA}"/>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sp>
        <p:nvSpPr>
          <p:cNvPr id="69" name="矩形 68">
            <a:extLst>
              <a:ext uri="{FF2B5EF4-FFF2-40B4-BE49-F238E27FC236}">
                <a16:creationId xmlns:a16="http://schemas.microsoft.com/office/drawing/2014/main" id="{B0F081F4-8DFD-EC4A-ACD6-C2045BBC8A61}"/>
              </a:ext>
            </a:extLst>
          </p:cNvPr>
          <p:cNvSpPr/>
          <p:nvPr/>
        </p:nvSpPr>
        <p:spPr>
          <a:xfrm>
            <a:off x="7676971" y="2362543"/>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文本框 70">
            <a:extLst>
              <a:ext uri="{FF2B5EF4-FFF2-40B4-BE49-F238E27FC236}">
                <a16:creationId xmlns:a16="http://schemas.microsoft.com/office/drawing/2014/main" id="{17EA3BAE-1D9E-C741-BC2E-250EB1C0BCE9}"/>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72" name="文本框 71">
            <a:extLst>
              <a:ext uri="{FF2B5EF4-FFF2-40B4-BE49-F238E27FC236}">
                <a16:creationId xmlns:a16="http://schemas.microsoft.com/office/drawing/2014/main" id="{DA8C366B-6024-0843-8708-58A6697C0AE6}"/>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sp>
        <p:nvSpPr>
          <p:cNvPr id="79" name="矩形 78">
            <a:extLst>
              <a:ext uri="{FF2B5EF4-FFF2-40B4-BE49-F238E27FC236}">
                <a16:creationId xmlns:a16="http://schemas.microsoft.com/office/drawing/2014/main" id="{633C7D2F-395A-C54C-A0D5-599615751083}"/>
              </a:ext>
            </a:extLst>
          </p:cNvPr>
          <p:cNvSpPr/>
          <p:nvPr/>
        </p:nvSpPr>
        <p:spPr>
          <a:xfrm>
            <a:off x="6444206" y="2726698"/>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a:extLst>
              <a:ext uri="{FF2B5EF4-FFF2-40B4-BE49-F238E27FC236}">
                <a16:creationId xmlns:a16="http://schemas.microsoft.com/office/drawing/2014/main" id="{1679E7BD-81C8-0341-8A2D-39EECC1B92C3}"/>
              </a:ext>
            </a:extLst>
          </p:cNvPr>
          <p:cNvSpPr/>
          <p:nvPr/>
        </p:nvSpPr>
        <p:spPr>
          <a:xfrm>
            <a:off x="6444205" y="3091384"/>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文本框 81">
            <a:extLst>
              <a:ext uri="{FF2B5EF4-FFF2-40B4-BE49-F238E27FC236}">
                <a16:creationId xmlns:a16="http://schemas.microsoft.com/office/drawing/2014/main" id="{D1615760-5622-3A47-9F23-6C53DCB269B9}"/>
              </a:ext>
            </a:extLst>
          </p:cNvPr>
          <p:cNvSpPr txBox="1"/>
          <p:nvPr/>
        </p:nvSpPr>
        <p:spPr>
          <a:xfrm>
            <a:off x="6583448" y="3086738"/>
            <a:ext cx="184731" cy="369332"/>
          </a:xfrm>
          <a:prstGeom prst="rect">
            <a:avLst/>
          </a:prstGeom>
          <a:noFill/>
        </p:spPr>
        <p:txBody>
          <a:bodyPr wrap="none" rtlCol="0">
            <a:spAutoFit/>
          </a:bodyPr>
          <a:lstStyle/>
          <a:p>
            <a:endParaRPr kumimoji="1" lang="zh-CN" altLang="en-US" dirty="0"/>
          </a:p>
        </p:txBody>
      </p:sp>
      <p:sp>
        <p:nvSpPr>
          <p:cNvPr id="84" name="矩形 83">
            <a:extLst>
              <a:ext uri="{FF2B5EF4-FFF2-40B4-BE49-F238E27FC236}">
                <a16:creationId xmlns:a16="http://schemas.microsoft.com/office/drawing/2014/main" id="{C568E473-D1DE-DF4F-A109-B979F5D1D177}"/>
              </a:ext>
            </a:extLst>
          </p:cNvPr>
          <p:cNvSpPr/>
          <p:nvPr/>
        </p:nvSpPr>
        <p:spPr>
          <a:xfrm>
            <a:off x="6444204" y="3451062"/>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文本框 84">
            <a:extLst>
              <a:ext uri="{FF2B5EF4-FFF2-40B4-BE49-F238E27FC236}">
                <a16:creationId xmlns:a16="http://schemas.microsoft.com/office/drawing/2014/main" id="{613AC2DB-22D1-2240-8203-91099D290B45}"/>
              </a:ext>
            </a:extLst>
          </p:cNvPr>
          <p:cNvSpPr txBox="1"/>
          <p:nvPr/>
        </p:nvSpPr>
        <p:spPr>
          <a:xfrm>
            <a:off x="6583447" y="3446416"/>
            <a:ext cx="184731" cy="369332"/>
          </a:xfrm>
          <a:prstGeom prst="rect">
            <a:avLst/>
          </a:prstGeom>
          <a:noFill/>
        </p:spPr>
        <p:txBody>
          <a:bodyPr wrap="none" rtlCol="0">
            <a:spAutoFit/>
          </a:bodyPr>
          <a:lstStyle/>
          <a:p>
            <a:endParaRPr kumimoji="1" lang="zh-CN" altLang="en-US" dirty="0"/>
          </a:p>
        </p:txBody>
      </p:sp>
      <p:sp>
        <p:nvSpPr>
          <p:cNvPr id="87" name="矩形 86">
            <a:extLst>
              <a:ext uri="{FF2B5EF4-FFF2-40B4-BE49-F238E27FC236}">
                <a16:creationId xmlns:a16="http://schemas.microsoft.com/office/drawing/2014/main" id="{2B02532F-8BBA-2246-82D0-D900A66E3591}"/>
              </a:ext>
            </a:extLst>
          </p:cNvPr>
          <p:cNvSpPr/>
          <p:nvPr/>
        </p:nvSpPr>
        <p:spPr>
          <a:xfrm>
            <a:off x="6444204" y="3811271"/>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文本框 87">
            <a:extLst>
              <a:ext uri="{FF2B5EF4-FFF2-40B4-BE49-F238E27FC236}">
                <a16:creationId xmlns:a16="http://schemas.microsoft.com/office/drawing/2014/main" id="{2E508ED9-2848-6D44-8035-2741C46E13C8}"/>
              </a:ext>
            </a:extLst>
          </p:cNvPr>
          <p:cNvSpPr txBox="1"/>
          <p:nvPr/>
        </p:nvSpPr>
        <p:spPr>
          <a:xfrm>
            <a:off x="6583447" y="3806625"/>
            <a:ext cx="184731" cy="369332"/>
          </a:xfrm>
          <a:prstGeom prst="rect">
            <a:avLst/>
          </a:prstGeom>
          <a:noFill/>
        </p:spPr>
        <p:txBody>
          <a:bodyPr wrap="none" rtlCol="0">
            <a:spAutoFit/>
          </a:bodyPr>
          <a:lstStyle/>
          <a:p>
            <a:endParaRPr kumimoji="1" lang="zh-CN" altLang="en-US" dirty="0"/>
          </a:p>
        </p:txBody>
      </p:sp>
      <p:sp>
        <p:nvSpPr>
          <p:cNvPr id="90" name="矩形 89">
            <a:extLst>
              <a:ext uri="{FF2B5EF4-FFF2-40B4-BE49-F238E27FC236}">
                <a16:creationId xmlns:a16="http://schemas.microsoft.com/office/drawing/2014/main" id="{ACAFB0E6-F85E-4040-9034-717773089DF2}"/>
              </a:ext>
            </a:extLst>
          </p:cNvPr>
          <p:cNvSpPr/>
          <p:nvPr/>
        </p:nvSpPr>
        <p:spPr>
          <a:xfrm>
            <a:off x="7676971" y="2726698"/>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文本框 90">
            <a:extLst>
              <a:ext uri="{FF2B5EF4-FFF2-40B4-BE49-F238E27FC236}">
                <a16:creationId xmlns:a16="http://schemas.microsoft.com/office/drawing/2014/main" id="{0B42BF5B-F872-D147-9CE2-406B3573D20D}"/>
              </a:ext>
            </a:extLst>
          </p:cNvPr>
          <p:cNvSpPr txBox="1"/>
          <p:nvPr/>
        </p:nvSpPr>
        <p:spPr>
          <a:xfrm>
            <a:off x="7816214" y="2722052"/>
            <a:ext cx="184731" cy="369332"/>
          </a:xfrm>
          <a:prstGeom prst="rect">
            <a:avLst/>
          </a:prstGeom>
          <a:noFill/>
        </p:spPr>
        <p:txBody>
          <a:bodyPr wrap="none" rtlCol="0">
            <a:spAutoFit/>
          </a:bodyPr>
          <a:lstStyle/>
          <a:p>
            <a:endParaRPr kumimoji="1" lang="zh-CN" altLang="en-US" dirty="0"/>
          </a:p>
        </p:txBody>
      </p:sp>
      <p:sp>
        <p:nvSpPr>
          <p:cNvPr id="93" name="矩形 92">
            <a:extLst>
              <a:ext uri="{FF2B5EF4-FFF2-40B4-BE49-F238E27FC236}">
                <a16:creationId xmlns:a16="http://schemas.microsoft.com/office/drawing/2014/main" id="{9FD61FB0-BB3F-C54E-9501-BBD014EACCDC}"/>
              </a:ext>
            </a:extLst>
          </p:cNvPr>
          <p:cNvSpPr/>
          <p:nvPr/>
        </p:nvSpPr>
        <p:spPr>
          <a:xfrm>
            <a:off x="7676970" y="3091384"/>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文本框 93">
            <a:extLst>
              <a:ext uri="{FF2B5EF4-FFF2-40B4-BE49-F238E27FC236}">
                <a16:creationId xmlns:a16="http://schemas.microsoft.com/office/drawing/2014/main" id="{2A0FB18E-C57D-F444-8746-89FAD5F5E6BC}"/>
              </a:ext>
            </a:extLst>
          </p:cNvPr>
          <p:cNvSpPr txBox="1"/>
          <p:nvPr/>
        </p:nvSpPr>
        <p:spPr>
          <a:xfrm>
            <a:off x="7816213" y="3086738"/>
            <a:ext cx="184731" cy="369332"/>
          </a:xfrm>
          <a:prstGeom prst="rect">
            <a:avLst/>
          </a:prstGeom>
          <a:noFill/>
        </p:spPr>
        <p:txBody>
          <a:bodyPr wrap="none" rtlCol="0">
            <a:spAutoFit/>
          </a:bodyPr>
          <a:lstStyle/>
          <a:p>
            <a:endParaRPr kumimoji="1" lang="zh-CN" altLang="en-US" dirty="0"/>
          </a:p>
        </p:txBody>
      </p:sp>
      <p:sp>
        <p:nvSpPr>
          <p:cNvPr id="96" name="矩形 95">
            <a:extLst>
              <a:ext uri="{FF2B5EF4-FFF2-40B4-BE49-F238E27FC236}">
                <a16:creationId xmlns:a16="http://schemas.microsoft.com/office/drawing/2014/main" id="{7D91AE7C-3B2C-B24C-A385-817849BAA323}"/>
              </a:ext>
            </a:extLst>
          </p:cNvPr>
          <p:cNvSpPr/>
          <p:nvPr/>
        </p:nvSpPr>
        <p:spPr>
          <a:xfrm>
            <a:off x="7676969" y="3451062"/>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文本框 96">
            <a:extLst>
              <a:ext uri="{FF2B5EF4-FFF2-40B4-BE49-F238E27FC236}">
                <a16:creationId xmlns:a16="http://schemas.microsoft.com/office/drawing/2014/main" id="{5106DF1E-E76F-1046-8EF2-3816AA4E64C6}"/>
              </a:ext>
            </a:extLst>
          </p:cNvPr>
          <p:cNvSpPr txBox="1"/>
          <p:nvPr/>
        </p:nvSpPr>
        <p:spPr>
          <a:xfrm>
            <a:off x="7816212" y="3446416"/>
            <a:ext cx="184731" cy="369332"/>
          </a:xfrm>
          <a:prstGeom prst="rect">
            <a:avLst/>
          </a:prstGeom>
          <a:noFill/>
        </p:spPr>
        <p:txBody>
          <a:bodyPr wrap="none" rtlCol="0">
            <a:spAutoFit/>
          </a:bodyPr>
          <a:lstStyle/>
          <a:p>
            <a:endParaRPr kumimoji="1" lang="zh-CN" altLang="en-US" dirty="0"/>
          </a:p>
        </p:txBody>
      </p:sp>
      <p:sp>
        <p:nvSpPr>
          <p:cNvPr id="98" name="矩形 97">
            <a:extLst>
              <a:ext uri="{FF2B5EF4-FFF2-40B4-BE49-F238E27FC236}">
                <a16:creationId xmlns:a16="http://schemas.microsoft.com/office/drawing/2014/main" id="{D00A3831-7250-C34E-A4B4-27FC5D63A5F6}"/>
              </a:ext>
            </a:extLst>
          </p:cNvPr>
          <p:cNvSpPr/>
          <p:nvPr/>
        </p:nvSpPr>
        <p:spPr>
          <a:xfrm>
            <a:off x="7676969" y="3811271"/>
            <a:ext cx="719633" cy="360040"/>
          </a:xfrm>
          <a:prstGeom prst="rect">
            <a:avLst/>
          </a:prstGeom>
          <a:noFill/>
          <a:ln w="381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144711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916BE9-A5C4-0645-BAB5-E2BD4CFCCD79}"/>
              </a:ext>
            </a:extLst>
          </p:cNvPr>
          <p:cNvSpPr>
            <a:spLocks noGrp="1"/>
          </p:cNvSpPr>
          <p:nvPr>
            <p:ph type="title"/>
          </p:nvPr>
        </p:nvSpPr>
        <p:spPr/>
        <p:txBody>
          <a:bodyPr/>
          <a:lstStyle/>
          <a:p>
            <a:r>
              <a:rPr kumimoji="1" lang="en-US" altLang="zh-CN" dirty="0"/>
              <a:t>Cuckoo hashing</a:t>
            </a:r>
            <a:endParaRPr kumimoji="1" lang="zh-CN" altLang="en-US" dirty="0"/>
          </a:p>
        </p:txBody>
      </p:sp>
      <p:sp>
        <p:nvSpPr>
          <p:cNvPr id="3" name="内容占位符 2">
            <a:extLst>
              <a:ext uri="{FF2B5EF4-FFF2-40B4-BE49-F238E27FC236}">
                <a16:creationId xmlns:a16="http://schemas.microsoft.com/office/drawing/2014/main" id="{BB2C5E55-0C9B-3B4F-9865-23D64A6CA8D9}"/>
              </a:ext>
            </a:extLst>
          </p:cNvPr>
          <p:cNvSpPr>
            <a:spLocks noGrp="1"/>
          </p:cNvSpPr>
          <p:nvPr>
            <p:ph idx="1"/>
          </p:nvPr>
        </p:nvSpPr>
        <p:spPr/>
        <p:txBody>
          <a:bodyPr>
            <a:normAutofit fontScale="92500"/>
          </a:bodyPr>
          <a:lstStyle/>
          <a:p>
            <a:r>
              <a:rPr kumimoji="1" lang="en-US" altLang="zh-CN" dirty="0"/>
              <a:t>Cuckoo hashing</a:t>
            </a:r>
          </a:p>
          <a:p>
            <a:pPr lvl="1"/>
            <a:r>
              <a:rPr kumimoji="1" lang="en-US" altLang="zh-CN" dirty="0"/>
              <a:t>Two tables &amp; Two hash functions (H</a:t>
            </a:r>
            <a:r>
              <a:rPr kumimoji="1" lang="en-US" altLang="zh-CN" baseline="-25000" dirty="0"/>
              <a:t>1</a:t>
            </a:r>
            <a:r>
              <a:rPr kumimoji="1" lang="en-US" altLang="zh-CN" dirty="0"/>
              <a:t>, H</a:t>
            </a:r>
            <a:r>
              <a:rPr kumimoji="1" lang="en-US" altLang="zh-CN" baseline="-25000" dirty="0"/>
              <a:t>2</a:t>
            </a:r>
            <a:r>
              <a:rPr kumimoji="1" lang="en-US" altLang="zh-CN" dirty="0"/>
              <a:t>)</a:t>
            </a:r>
          </a:p>
          <a:p>
            <a:pPr lvl="1"/>
            <a:r>
              <a:rPr kumimoji="1" lang="en-US" altLang="zh-CN" dirty="0"/>
              <a:t>The key can only at T</a:t>
            </a:r>
            <a:r>
              <a:rPr kumimoji="1" lang="en-US" altLang="zh-CN" baseline="-25000" dirty="0"/>
              <a:t>1</a:t>
            </a:r>
            <a:r>
              <a:rPr kumimoji="1" lang="en-US" altLang="zh-CN" dirty="0"/>
              <a:t>[H</a:t>
            </a:r>
            <a:r>
              <a:rPr kumimoji="1" lang="en-US" altLang="zh-CN" baseline="-25000" dirty="0"/>
              <a:t>2</a:t>
            </a:r>
            <a:r>
              <a:rPr kumimoji="1" lang="en-US" altLang="zh-CN" dirty="0"/>
              <a:t>(key)] or T</a:t>
            </a:r>
            <a:r>
              <a:rPr kumimoji="1" lang="en-US" altLang="zh-CN" baseline="-25000" dirty="0"/>
              <a:t>2</a:t>
            </a:r>
            <a:r>
              <a:rPr kumimoji="1" lang="en-US" altLang="zh-CN" dirty="0"/>
              <a:t>[H</a:t>
            </a:r>
            <a:r>
              <a:rPr kumimoji="1" lang="en-US" altLang="zh-CN" baseline="-25000" dirty="0"/>
              <a:t>2</a:t>
            </a:r>
            <a:r>
              <a:rPr kumimoji="1" lang="en-US" altLang="zh-CN" dirty="0"/>
              <a:t>(key)] </a:t>
            </a:r>
          </a:p>
          <a:p>
            <a:r>
              <a:rPr kumimoji="1" lang="en-US" altLang="zh-CN" b="1" dirty="0">
                <a:solidFill>
                  <a:srgbClr val="BE374B"/>
                </a:solidFill>
              </a:rPr>
              <a:t>Pros</a:t>
            </a:r>
            <a:endParaRPr kumimoji="1" lang="en-US" altLang="zh-CN" dirty="0"/>
          </a:p>
          <a:p>
            <a:pPr lvl="1"/>
            <a:r>
              <a:rPr kumimoji="1" lang="en-US" altLang="zh-CN" dirty="0"/>
              <a:t>Good for read: at most two 2 random I/O for get</a:t>
            </a:r>
          </a:p>
          <a:p>
            <a:r>
              <a:rPr kumimoji="1" lang="en-US" altLang="zh-CN" dirty="0">
                <a:solidFill>
                  <a:srgbClr val="BE374B"/>
                </a:solidFill>
              </a:rPr>
              <a:t>Cons</a:t>
            </a:r>
          </a:p>
          <a:p>
            <a:pPr lvl="1"/>
            <a:r>
              <a:rPr kumimoji="1" lang="en-US" altLang="zh-CN" dirty="0"/>
              <a:t>Insertion is complex and can issue many random disk I/O</a:t>
            </a:r>
          </a:p>
          <a:p>
            <a:pPr lvl="1"/>
            <a:r>
              <a:rPr kumimoji="1" lang="en-US" altLang="zh-CN" b="1" dirty="0">
                <a:solidFill>
                  <a:srgbClr val="BE374B"/>
                </a:solidFill>
              </a:rPr>
              <a:t>Rehashing</a:t>
            </a:r>
            <a:r>
              <a:rPr kumimoji="1" lang="en-US" altLang="zh-CN" dirty="0"/>
              <a:t> is required if there are many insertions, which</a:t>
            </a:r>
            <a:r>
              <a:rPr kumimoji="1" lang="zh-CN" altLang="en-US" dirty="0"/>
              <a:t> </a:t>
            </a:r>
            <a:r>
              <a:rPr kumimoji="1" lang="en-US" altLang="zh-CN" dirty="0"/>
              <a:t>is</a:t>
            </a:r>
            <a:r>
              <a:rPr kumimoji="1" lang="zh-CN" altLang="en-US" dirty="0"/>
              <a:t> </a:t>
            </a:r>
            <a:r>
              <a:rPr kumimoji="1" lang="en-US" altLang="zh-CN" dirty="0"/>
              <a:t>extremely </a:t>
            </a:r>
            <a:r>
              <a:rPr kumimoji="1" lang="en-US" altLang="zh-CN" b="1" dirty="0">
                <a:solidFill>
                  <a:srgbClr val="BE374B"/>
                </a:solidFill>
              </a:rPr>
              <a:t>slow</a:t>
            </a:r>
          </a:p>
          <a:p>
            <a:pPr lvl="2"/>
            <a:r>
              <a:rPr kumimoji="1" lang="en-US" altLang="zh-CN" dirty="0"/>
              <a:t>Expanding the table, and re-insert all the keys in the new table</a:t>
            </a:r>
            <a:r>
              <a:rPr kumimoji="1" lang="zh-CN" altLang="en-US" dirty="0"/>
              <a:t> </a:t>
            </a:r>
            <a:r>
              <a:rPr kumimoji="1" lang="en-US" altLang="zh-CN" dirty="0"/>
              <a:t>(!)</a:t>
            </a:r>
            <a:endParaRPr kumimoji="1" lang="zh-CN" altLang="en-US" dirty="0"/>
          </a:p>
        </p:txBody>
      </p:sp>
      <p:sp>
        <p:nvSpPr>
          <p:cNvPr id="4" name="灯片编号占位符 3">
            <a:extLst>
              <a:ext uri="{FF2B5EF4-FFF2-40B4-BE49-F238E27FC236}">
                <a16:creationId xmlns:a16="http://schemas.microsoft.com/office/drawing/2014/main" id="{BB65CD61-1E6D-6F48-8AB0-E4E424D3A2B9}"/>
              </a:ext>
            </a:extLst>
          </p:cNvPr>
          <p:cNvSpPr>
            <a:spLocks noGrp="1"/>
          </p:cNvSpPr>
          <p:nvPr>
            <p:ph type="sldNum" sz="quarter" idx="12"/>
          </p:nvPr>
        </p:nvSpPr>
        <p:spPr/>
        <p:txBody>
          <a:bodyPr/>
          <a:lstStyle/>
          <a:p>
            <a:fld id="{ADE361C3-C043-4A6E-BDCE-8DA1E7D90A3B}" type="slidenum">
              <a:rPr lang="zh-CN" altLang="en-US" smtClean="0"/>
              <a:t>42</a:t>
            </a:fld>
            <a:endParaRPr lang="zh-CN" altLang="en-US"/>
          </a:p>
        </p:txBody>
      </p:sp>
      <p:pic>
        <p:nvPicPr>
          <p:cNvPr id="5" name="图片 4">
            <a:extLst>
              <a:ext uri="{FF2B5EF4-FFF2-40B4-BE49-F238E27FC236}">
                <a16:creationId xmlns:a16="http://schemas.microsoft.com/office/drawing/2014/main" id="{FCCA6CF2-D236-044E-B34F-F162828929D6}"/>
              </a:ext>
            </a:extLst>
          </p:cNvPr>
          <p:cNvPicPr>
            <a:picLocks noChangeAspect="1"/>
          </p:cNvPicPr>
          <p:nvPr/>
        </p:nvPicPr>
        <p:blipFill>
          <a:blip r:embed="rId3"/>
          <a:stretch>
            <a:fillRect/>
          </a:stretch>
        </p:blipFill>
        <p:spPr>
          <a:xfrm>
            <a:off x="6737384" y="384608"/>
            <a:ext cx="1765232" cy="2281436"/>
          </a:xfrm>
          <a:prstGeom prst="rect">
            <a:avLst/>
          </a:prstGeom>
        </p:spPr>
      </p:pic>
    </p:spTree>
    <p:extLst>
      <p:ext uri="{BB962C8B-B14F-4D97-AF65-F5344CB8AC3E}">
        <p14:creationId xmlns:p14="http://schemas.microsoft.com/office/powerpoint/2010/main" val="3875825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AC637-08CD-9C1C-8DD3-880B92B74FDA}"/>
              </a:ext>
            </a:extLst>
          </p:cNvPr>
          <p:cNvSpPr>
            <a:spLocks noGrp="1"/>
          </p:cNvSpPr>
          <p:nvPr>
            <p:ph type="title"/>
          </p:nvPr>
        </p:nvSpPr>
        <p:spPr/>
        <p:txBody>
          <a:bodyPr/>
          <a:lstStyle/>
          <a:p>
            <a:r>
              <a:rPr kumimoji="1" lang="en-US" altLang="zh-CN" dirty="0"/>
              <a:t>Cuckoo hashing is an RDMA-friendly data structure</a:t>
            </a:r>
            <a:endParaRPr kumimoji="1" lang="zh-CN" altLang="en-US" dirty="0"/>
          </a:p>
        </p:txBody>
      </p:sp>
      <p:sp>
        <p:nvSpPr>
          <p:cNvPr id="3" name="内容占位符 2">
            <a:extLst>
              <a:ext uri="{FF2B5EF4-FFF2-40B4-BE49-F238E27FC236}">
                <a16:creationId xmlns:a16="http://schemas.microsoft.com/office/drawing/2014/main" id="{3E191AEE-1E4D-D9F4-9066-72F577CDEA48}"/>
              </a:ext>
            </a:extLst>
          </p:cNvPr>
          <p:cNvSpPr>
            <a:spLocks noGrp="1"/>
          </p:cNvSpPr>
          <p:nvPr>
            <p:ph idx="1"/>
          </p:nvPr>
        </p:nvSpPr>
        <p:spPr>
          <a:xfrm>
            <a:off x="302840" y="1129308"/>
            <a:ext cx="6434544" cy="3771636"/>
          </a:xfrm>
        </p:spPr>
        <p:txBody>
          <a:bodyPr/>
          <a:lstStyle/>
          <a:p>
            <a:r>
              <a:rPr kumimoji="1" lang="en-US" altLang="zh-CN" dirty="0"/>
              <a:t>Cuckoo hashing</a:t>
            </a:r>
          </a:p>
          <a:p>
            <a:pPr lvl="1"/>
            <a:r>
              <a:rPr kumimoji="1" lang="en-US" altLang="zh-CN" dirty="0"/>
              <a:t>Two tables &amp; Two hash functions (H</a:t>
            </a:r>
            <a:r>
              <a:rPr kumimoji="1" lang="en-US" altLang="zh-CN" baseline="-25000" dirty="0"/>
              <a:t>1</a:t>
            </a:r>
            <a:r>
              <a:rPr kumimoji="1" lang="en-US" altLang="zh-CN" dirty="0"/>
              <a:t>, H</a:t>
            </a:r>
            <a:r>
              <a:rPr kumimoji="1" lang="en-US" altLang="zh-CN" baseline="-25000" dirty="0"/>
              <a:t>2</a:t>
            </a:r>
            <a:r>
              <a:rPr kumimoji="1" lang="en-US" altLang="zh-CN" dirty="0"/>
              <a:t>)</a:t>
            </a:r>
          </a:p>
          <a:p>
            <a:pPr lvl="1"/>
            <a:r>
              <a:rPr kumimoji="1" lang="en-US" altLang="zh-CN" dirty="0"/>
              <a:t>The key can only at T</a:t>
            </a:r>
            <a:r>
              <a:rPr kumimoji="1" lang="en-US" altLang="zh-CN" baseline="-25000" dirty="0"/>
              <a:t>1</a:t>
            </a:r>
            <a:r>
              <a:rPr kumimoji="1" lang="en-US" altLang="zh-CN" dirty="0"/>
              <a:t>[H</a:t>
            </a:r>
            <a:r>
              <a:rPr kumimoji="1" lang="en-US" altLang="zh-CN" baseline="-25000" dirty="0"/>
              <a:t>2</a:t>
            </a:r>
            <a:r>
              <a:rPr kumimoji="1" lang="en-US" altLang="zh-CN" dirty="0"/>
              <a:t>(key)] or T</a:t>
            </a:r>
            <a:r>
              <a:rPr kumimoji="1" lang="en-US" altLang="zh-CN" baseline="-25000" dirty="0"/>
              <a:t>2</a:t>
            </a:r>
            <a:r>
              <a:rPr kumimoji="1" lang="en-US" altLang="zh-CN" dirty="0"/>
              <a:t>[H</a:t>
            </a:r>
            <a:r>
              <a:rPr kumimoji="1" lang="en-US" altLang="zh-CN" baseline="-25000" dirty="0"/>
              <a:t>2</a:t>
            </a:r>
            <a:r>
              <a:rPr kumimoji="1" lang="en-US" altLang="zh-CN" dirty="0"/>
              <a:t>(key)] </a:t>
            </a:r>
          </a:p>
          <a:p>
            <a:r>
              <a:rPr kumimoji="1" lang="en-US" altLang="zh-CN" dirty="0"/>
              <a:t>Get only needs </a:t>
            </a:r>
            <a:r>
              <a:rPr kumimoji="1" lang="en-US" altLang="zh-CN" dirty="0">
                <a:highlight>
                  <a:srgbClr val="FFFF00"/>
                </a:highlight>
              </a:rPr>
              <a:t>at most 3RTTs </a:t>
            </a:r>
            <a:r>
              <a:rPr kumimoji="1" lang="en-US" altLang="zh-CN" dirty="0"/>
              <a:t>to finish </a:t>
            </a:r>
          </a:p>
          <a:p>
            <a:r>
              <a:rPr kumimoji="1" lang="en-US" altLang="zh-CN" dirty="0"/>
              <a:t>Much complicated for insertion</a:t>
            </a:r>
          </a:p>
          <a:p>
            <a:pPr lvl="1"/>
            <a:r>
              <a:rPr kumimoji="1" lang="en-US" altLang="zh-CN" dirty="0">
                <a:cs typeface="Consolas" panose="020B0609020204030204" pitchFamily="49" charset="0"/>
              </a:rPr>
              <a:t>Kicking KV to different buckets upon hash collisions </a:t>
            </a:r>
          </a:p>
          <a:p>
            <a:pPr lvl="1"/>
            <a:r>
              <a:rPr kumimoji="1" lang="en-US" altLang="zh-CN" dirty="0">
                <a:cs typeface="Consolas" panose="020B0609020204030204" pitchFamily="49" charset="0"/>
              </a:rPr>
              <a:t>We will talk about it later </a:t>
            </a:r>
          </a:p>
          <a:p>
            <a:endParaRPr kumimoji="1" lang="zh-CN" altLang="en-US" dirty="0"/>
          </a:p>
        </p:txBody>
      </p:sp>
      <p:sp>
        <p:nvSpPr>
          <p:cNvPr id="4" name="灯片编号占位符 3">
            <a:extLst>
              <a:ext uri="{FF2B5EF4-FFF2-40B4-BE49-F238E27FC236}">
                <a16:creationId xmlns:a16="http://schemas.microsoft.com/office/drawing/2014/main" id="{B974BB15-ECCD-D9AD-B94C-6599C39C9B49}"/>
              </a:ext>
            </a:extLst>
          </p:cNvPr>
          <p:cNvSpPr>
            <a:spLocks noGrp="1"/>
          </p:cNvSpPr>
          <p:nvPr>
            <p:ph type="sldNum" sz="quarter" idx="12"/>
          </p:nvPr>
        </p:nvSpPr>
        <p:spPr/>
        <p:txBody>
          <a:bodyPr/>
          <a:lstStyle/>
          <a:p>
            <a:fld id="{ADE361C3-C043-4A6E-BDCE-8DA1E7D90A3B}" type="slidenum">
              <a:rPr lang="zh-CN" altLang="en-US" smtClean="0"/>
              <a:pPr/>
              <a:t>43</a:t>
            </a:fld>
            <a:endParaRPr lang="zh-CN" altLang="en-US" dirty="0"/>
          </a:p>
        </p:txBody>
      </p:sp>
      <p:pic>
        <p:nvPicPr>
          <p:cNvPr id="5" name="图片 4">
            <a:extLst>
              <a:ext uri="{FF2B5EF4-FFF2-40B4-BE49-F238E27FC236}">
                <a16:creationId xmlns:a16="http://schemas.microsoft.com/office/drawing/2014/main" id="{C1462543-90BF-3809-1DE1-AF8419626A02}"/>
              </a:ext>
            </a:extLst>
          </p:cNvPr>
          <p:cNvPicPr>
            <a:picLocks noChangeAspect="1"/>
          </p:cNvPicPr>
          <p:nvPr/>
        </p:nvPicPr>
        <p:blipFill>
          <a:blip r:embed="rId2"/>
          <a:stretch>
            <a:fillRect/>
          </a:stretch>
        </p:blipFill>
        <p:spPr>
          <a:xfrm>
            <a:off x="6737384" y="1540032"/>
            <a:ext cx="1765232" cy="2281436"/>
          </a:xfrm>
          <a:prstGeom prst="rect">
            <a:avLst/>
          </a:prstGeom>
        </p:spPr>
      </p:pic>
    </p:spTree>
    <p:extLst>
      <p:ext uri="{BB962C8B-B14F-4D97-AF65-F5344CB8AC3E}">
        <p14:creationId xmlns:p14="http://schemas.microsoft.com/office/powerpoint/2010/main" val="42906561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latin typeface="Consolas" panose="020B0609020204030204" pitchFamily="49" charset="0"/>
                <a:cs typeface="Consolas" panose="020B0609020204030204" pitchFamily="49" charset="0"/>
              </a:rPr>
              <a:t>Get(K) </a:t>
            </a:r>
            <a:r>
              <a:rPr kumimoji="1" lang="en-US" altLang="zh-CN" dirty="0">
                <a:cs typeface="Consolas" panose="020B0609020204030204" pitchFamily="49" charset="0"/>
              </a:rPr>
              <a:t>with cuckoo hashing</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44</a:t>
            </a:fld>
            <a:endParaRPr lang="zh-CN" altLang="en-US" dirty="0"/>
          </a:p>
        </p:txBody>
      </p:sp>
      <p:sp>
        <p:nvSpPr>
          <p:cNvPr id="7" name="文本框 6">
            <a:extLst>
              <a:ext uri="{FF2B5EF4-FFF2-40B4-BE49-F238E27FC236}">
                <a16:creationId xmlns:a16="http://schemas.microsoft.com/office/drawing/2014/main" id="{A9C0A1A5-0331-B684-8531-7FD96206CC8B}"/>
              </a:ext>
            </a:extLst>
          </p:cNvPr>
          <p:cNvSpPr txBox="1"/>
          <p:nvPr/>
        </p:nvSpPr>
        <p:spPr>
          <a:xfrm>
            <a:off x="611560" y="4596945"/>
            <a:ext cx="1815746" cy="369332"/>
          </a:xfrm>
          <a:prstGeom prst="rect">
            <a:avLst/>
          </a:prstGeom>
          <a:noFill/>
        </p:spPr>
        <p:txBody>
          <a:bodyPr wrap="square">
            <a:spAutoFit/>
          </a:bodyPr>
          <a:lstStyle/>
          <a:p>
            <a:r>
              <a:rPr kumimoji="1" lang="en-US" altLang="zh-CN" b="1" dirty="0"/>
              <a:t>Server  </a:t>
            </a:r>
          </a:p>
        </p:txBody>
      </p: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3920664" y="3923926"/>
            <a:ext cx="913524" cy="546245"/>
            <a:chOff x="3920664" y="3923926"/>
            <a:chExt cx="913524"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3901137" y="4693154"/>
            <a:ext cx="913524" cy="546245"/>
            <a:chOff x="3920664" y="3923926"/>
            <a:chExt cx="913524"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1" name="矩形 40">
            <a:extLst>
              <a:ext uri="{FF2B5EF4-FFF2-40B4-BE49-F238E27FC236}">
                <a16:creationId xmlns:a16="http://schemas.microsoft.com/office/drawing/2014/main" id="{BFFAE437-DEE0-F937-39EF-7AA96BC09234}"/>
              </a:ext>
            </a:extLst>
          </p:cNvPr>
          <p:cNvSpPr/>
          <p:nvPr/>
        </p:nvSpPr>
        <p:spPr>
          <a:xfrm>
            <a:off x="5036794" y="393700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6079990" y="3937000"/>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5025428" y="4706227"/>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6068624" y="4706225"/>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9" name="矩形 48">
            <a:extLst>
              <a:ext uri="{FF2B5EF4-FFF2-40B4-BE49-F238E27FC236}">
                <a16:creationId xmlns:a16="http://schemas.microsoft.com/office/drawing/2014/main" id="{5DA903A6-FA33-86BA-0213-72A291383E70}"/>
              </a:ext>
            </a:extLst>
          </p:cNvPr>
          <p:cNvSpPr/>
          <p:nvPr/>
        </p:nvSpPr>
        <p:spPr>
          <a:xfrm>
            <a:off x="5025428" y="5001594"/>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50" name="矩形 49">
            <a:extLst>
              <a:ext uri="{FF2B5EF4-FFF2-40B4-BE49-F238E27FC236}">
                <a16:creationId xmlns:a16="http://schemas.microsoft.com/office/drawing/2014/main" id="{DDE00668-46A6-E94D-AAFA-05DEDCE17B4C}"/>
              </a:ext>
            </a:extLst>
          </p:cNvPr>
          <p:cNvSpPr/>
          <p:nvPr/>
        </p:nvSpPr>
        <p:spPr>
          <a:xfrm>
            <a:off x="6068624" y="5001592"/>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Tree>
    <p:extLst>
      <p:ext uri="{BB962C8B-B14F-4D97-AF65-F5344CB8AC3E}">
        <p14:creationId xmlns:p14="http://schemas.microsoft.com/office/powerpoint/2010/main" val="14411766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latin typeface="Consolas" panose="020B0609020204030204" pitchFamily="49" charset="0"/>
                <a:cs typeface="Consolas" panose="020B0609020204030204" pitchFamily="49" charset="0"/>
              </a:rPr>
              <a:t>Get(K) </a:t>
            </a:r>
            <a:r>
              <a:rPr kumimoji="1" lang="en-US" altLang="zh-CN" dirty="0">
                <a:cs typeface="Consolas" panose="020B0609020204030204" pitchFamily="49" charset="0"/>
              </a:rPr>
              <a:t>with cuckoo hashing</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45</a:t>
            </a:fld>
            <a:endParaRPr lang="zh-CN" altLang="en-US" dirty="0"/>
          </a:p>
        </p:txBody>
      </p:sp>
      <p:sp>
        <p:nvSpPr>
          <p:cNvPr id="7" name="文本框 6">
            <a:extLst>
              <a:ext uri="{FF2B5EF4-FFF2-40B4-BE49-F238E27FC236}">
                <a16:creationId xmlns:a16="http://schemas.microsoft.com/office/drawing/2014/main" id="{A9C0A1A5-0331-B684-8531-7FD96206CC8B}"/>
              </a:ext>
            </a:extLst>
          </p:cNvPr>
          <p:cNvSpPr txBox="1"/>
          <p:nvPr/>
        </p:nvSpPr>
        <p:spPr>
          <a:xfrm>
            <a:off x="611560" y="4596945"/>
            <a:ext cx="1815746" cy="369332"/>
          </a:xfrm>
          <a:prstGeom prst="rect">
            <a:avLst/>
          </a:prstGeom>
          <a:noFill/>
        </p:spPr>
        <p:txBody>
          <a:bodyPr wrap="square">
            <a:spAutoFit/>
          </a:bodyPr>
          <a:lstStyle/>
          <a:p>
            <a:r>
              <a:rPr kumimoji="1" lang="en-US" altLang="zh-CN" b="1" dirty="0"/>
              <a:t>Server  </a:t>
            </a:r>
          </a:p>
        </p:txBody>
      </p: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3920664" y="3923926"/>
            <a:ext cx="913524" cy="546245"/>
            <a:chOff x="3920664" y="3923926"/>
            <a:chExt cx="913524"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3901137" y="4693154"/>
            <a:ext cx="913524" cy="546245"/>
            <a:chOff x="3920664" y="3923926"/>
            <a:chExt cx="913524"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1" name="矩形 40">
            <a:extLst>
              <a:ext uri="{FF2B5EF4-FFF2-40B4-BE49-F238E27FC236}">
                <a16:creationId xmlns:a16="http://schemas.microsoft.com/office/drawing/2014/main" id="{BFFAE437-DEE0-F937-39EF-7AA96BC09234}"/>
              </a:ext>
            </a:extLst>
          </p:cNvPr>
          <p:cNvSpPr/>
          <p:nvPr/>
        </p:nvSpPr>
        <p:spPr>
          <a:xfrm>
            <a:off x="5036794" y="393700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6079990" y="3937000"/>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5025428" y="4706227"/>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6068624" y="4706225"/>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9" name="矩形 48">
            <a:extLst>
              <a:ext uri="{FF2B5EF4-FFF2-40B4-BE49-F238E27FC236}">
                <a16:creationId xmlns:a16="http://schemas.microsoft.com/office/drawing/2014/main" id="{5DA903A6-FA33-86BA-0213-72A291383E70}"/>
              </a:ext>
            </a:extLst>
          </p:cNvPr>
          <p:cNvSpPr/>
          <p:nvPr/>
        </p:nvSpPr>
        <p:spPr>
          <a:xfrm>
            <a:off x="5025428" y="5001594"/>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50" name="矩形 49">
            <a:extLst>
              <a:ext uri="{FF2B5EF4-FFF2-40B4-BE49-F238E27FC236}">
                <a16:creationId xmlns:a16="http://schemas.microsoft.com/office/drawing/2014/main" id="{DDE00668-46A6-E94D-AAFA-05DEDCE17B4C}"/>
              </a:ext>
            </a:extLst>
          </p:cNvPr>
          <p:cNvSpPr/>
          <p:nvPr/>
        </p:nvSpPr>
        <p:spPr>
          <a:xfrm>
            <a:off x="6068624" y="5001592"/>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DE16F6A-4F53-DBD3-0C92-F975444C5F49}"/>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7E440712-F1F3-D36E-257F-C7E86E5CE16F}"/>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EB2CA164-FDBB-8D7F-7846-B6A12B94896D}"/>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1" name="文本框 10">
            <a:extLst>
              <a:ext uri="{FF2B5EF4-FFF2-40B4-BE49-F238E27FC236}">
                <a16:creationId xmlns:a16="http://schemas.microsoft.com/office/drawing/2014/main" id="{FA886D7B-7D66-5AF3-0FB3-1959FDD0EEA8}"/>
              </a:ext>
            </a:extLst>
          </p:cNvPr>
          <p:cNvSpPr txBox="1"/>
          <p:nvPr/>
        </p:nvSpPr>
        <p:spPr>
          <a:xfrm>
            <a:off x="4377426" y="1336350"/>
            <a:ext cx="1933938" cy="369332"/>
          </a:xfrm>
          <a:prstGeom prst="rect">
            <a:avLst/>
          </a:prstGeom>
          <a:noFill/>
        </p:spPr>
        <p:txBody>
          <a:bodyPr wrap="square">
            <a:spAutoFit/>
          </a:bodyPr>
          <a:lstStyle/>
          <a:p>
            <a:pPr algn="ctr"/>
            <a:r>
              <a:rPr kumimoji="1" lang="en-US" altLang="zh-CN" b="1" dirty="0">
                <a:solidFill>
                  <a:srgbClr val="C00000"/>
                </a:solidFill>
              </a:rPr>
              <a:t>Hash function 0</a:t>
            </a:r>
          </a:p>
        </p:txBody>
      </p:sp>
      <p:cxnSp>
        <p:nvCxnSpPr>
          <p:cNvPr id="12" name="直线箭头连接符 11">
            <a:extLst>
              <a:ext uri="{FF2B5EF4-FFF2-40B4-BE49-F238E27FC236}">
                <a16:creationId xmlns:a16="http://schemas.microsoft.com/office/drawing/2014/main" id="{77767166-A80F-524F-7161-8C92A71CD263}"/>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EAFF100-696E-D76A-398D-4E93DF130500}"/>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C134293-9B31-5F5D-5DF9-658D2FA41CC4}"/>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41CB2E-2EDE-DC08-BACF-D7636F746D91}"/>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37" name="矩形 36">
            <a:extLst>
              <a:ext uri="{FF2B5EF4-FFF2-40B4-BE49-F238E27FC236}">
                <a16:creationId xmlns:a16="http://schemas.microsoft.com/office/drawing/2014/main" id="{3D5D3DFC-E22D-4BAC-3524-272CBBCF2150}"/>
              </a:ext>
            </a:extLst>
          </p:cNvPr>
          <p:cNvSpPr/>
          <p:nvPr/>
        </p:nvSpPr>
        <p:spPr>
          <a:xfrm>
            <a:off x="4222267" y="1907110"/>
            <a:ext cx="936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38" name="矩形 37">
            <a:extLst>
              <a:ext uri="{FF2B5EF4-FFF2-40B4-BE49-F238E27FC236}">
                <a16:creationId xmlns:a16="http://schemas.microsoft.com/office/drawing/2014/main" id="{FA92EEC6-22FC-7ACF-E398-E44DA54640E4}"/>
              </a:ext>
            </a:extLst>
          </p:cNvPr>
          <p:cNvSpPr/>
          <p:nvPr/>
        </p:nvSpPr>
        <p:spPr>
          <a:xfrm>
            <a:off x="1892042" y="191122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cxnSp>
        <p:nvCxnSpPr>
          <p:cNvPr id="40" name="直线箭头连接符 39">
            <a:extLst>
              <a:ext uri="{FF2B5EF4-FFF2-40B4-BE49-F238E27FC236}">
                <a16:creationId xmlns:a16="http://schemas.microsoft.com/office/drawing/2014/main" id="{39303A13-7D39-528A-9023-E881BF75BC91}"/>
              </a:ext>
            </a:extLst>
          </p:cNvPr>
          <p:cNvCxnSpPr>
            <a:cxnSpLocks/>
          </p:cNvCxnSpPr>
          <p:nvPr/>
        </p:nvCxnSpPr>
        <p:spPr>
          <a:xfrm>
            <a:off x="3373801" y="2015848"/>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41B11A28-B721-487A-FABC-3832A92F09B8}"/>
              </a:ext>
            </a:extLst>
          </p:cNvPr>
          <p:cNvCxnSpPr>
            <a:cxnSpLocks/>
          </p:cNvCxnSpPr>
          <p:nvPr/>
        </p:nvCxnSpPr>
        <p:spPr>
          <a:xfrm flipV="1">
            <a:off x="3848768" y="2052403"/>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75B55642-2B19-862F-87FF-8A683FAE5151}"/>
              </a:ext>
            </a:extLst>
          </p:cNvPr>
          <p:cNvSpPr txBox="1"/>
          <p:nvPr/>
        </p:nvSpPr>
        <p:spPr>
          <a:xfrm>
            <a:off x="2915816" y="2367661"/>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(value)</a:t>
            </a:r>
          </a:p>
        </p:txBody>
      </p:sp>
    </p:spTree>
    <p:extLst>
      <p:ext uri="{BB962C8B-B14F-4D97-AF65-F5344CB8AC3E}">
        <p14:creationId xmlns:p14="http://schemas.microsoft.com/office/powerpoint/2010/main" val="5753396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A47F85-69CC-FD1D-BA1C-36F57E536ABA}"/>
              </a:ext>
            </a:extLst>
          </p:cNvPr>
          <p:cNvSpPr>
            <a:spLocks noGrp="1"/>
          </p:cNvSpPr>
          <p:nvPr>
            <p:ph type="title"/>
          </p:nvPr>
        </p:nvSpPr>
        <p:spPr/>
        <p:txBody>
          <a:bodyPr/>
          <a:lstStyle/>
          <a:p>
            <a:r>
              <a:rPr kumimoji="1" lang="en-US" altLang="zh-CN" dirty="0"/>
              <a:t>Drawbacks of Cuckoo hashing</a:t>
            </a:r>
            <a:endParaRPr kumimoji="1" lang="zh-CN" altLang="en-US" dirty="0"/>
          </a:p>
        </p:txBody>
      </p:sp>
      <p:sp>
        <p:nvSpPr>
          <p:cNvPr id="3" name="内容占位符 2">
            <a:extLst>
              <a:ext uri="{FF2B5EF4-FFF2-40B4-BE49-F238E27FC236}">
                <a16:creationId xmlns:a16="http://schemas.microsoft.com/office/drawing/2014/main" id="{8AB977DD-676E-E273-6999-6B7EABAF95D1}"/>
              </a:ext>
            </a:extLst>
          </p:cNvPr>
          <p:cNvSpPr>
            <a:spLocks noGrp="1"/>
          </p:cNvSpPr>
          <p:nvPr>
            <p:ph idx="1"/>
          </p:nvPr>
        </p:nvSpPr>
        <p:spPr>
          <a:xfrm>
            <a:off x="302840" y="1129308"/>
            <a:ext cx="8841160" cy="3771636"/>
          </a:xfrm>
        </p:spPr>
        <p:txBody>
          <a:bodyPr/>
          <a:lstStyle/>
          <a:p>
            <a:r>
              <a:rPr kumimoji="1" lang="en-US" altLang="zh-CN" dirty="0"/>
              <a:t>Extra RTTs for lookup in case of </a:t>
            </a:r>
            <a:r>
              <a:rPr kumimoji="1" lang="en-US" altLang="zh-CN" b="1" dirty="0">
                <a:solidFill>
                  <a:srgbClr val="C00000"/>
                </a:solidFill>
              </a:rPr>
              <a:t>hash collision </a:t>
            </a:r>
          </a:p>
          <a:p>
            <a:r>
              <a:rPr kumimoji="1" lang="en-US" altLang="zh-CN">
                <a:solidFill>
                  <a:schemeClr val="tx1"/>
                </a:solidFill>
              </a:rPr>
              <a:t>Observation </a:t>
            </a:r>
            <a:endParaRPr kumimoji="1" lang="en-US" altLang="zh-CN" dirty="0">
              <a:solidFill>
                <a:schemeClr val="tx1"/>
              </a:solidFill>
            </a:endParaRPr>
          </a:p>
          <a:p>
            <a:pPr lvl="1"/>
            <a:r>
              <a:rPr kumimoji="1" lang="en-US" altLang="zh-CN" dirty="0">
                <a:solidFill>
                  <a:schemeClr val="tx1"/>
                </a:solidFill>
              </a:rPr>
              <a:t>RDMA has similar performance of larger reads as small reads </a:t>
            </a:r>
          </a:p>
          <a:p>
            <a:pPr lvl="1"/>
            <a:r>
              <a:rPr kumimoji="1" lang="en-US" altLang="zh-CN" dirty="0">
                <a:solidFill>
                  <a:schemeClr val="tx1"/>
                </a:solidFill>
              </a:rPr>
              <a:t>Why? Hardware has a fixed granularity</a:t>
            </a:r>
            <a:r>
              <a:rPr kumimoji="1" lang="zh-CN" altLang="en-US" dirty="0">
                <a:solidFill>
                  <a:schemeClr val="tx1"/>
                </a:solidFill>
              </a:rPr>
              <a:t> </a:t>
            </a:r>
            <a:r>
              <a:rPr kumimoji="1" lang="en-US" altLang="zh-CN" dirty="0">
                <a:solidFill>
                  <a:schemeClr val="tx1"/>
                </a:solidFill>
              </a:rPr>
              <a:t>for access, </a:t>
            </a:r>
          </a:p>
          <a:p>
            <a:pPr lvl="2"/>
            <a:r>
              <a:rPr kumimoji="1" lang="en-US" altLang="zh-CN" sz="1800" dirty="0">
                <a:solidFill>
                  <a:schemeClr val="tx1"/>
                </a:solidFill>
              </a:rPr>
              <a:t>E.g., PCIe uses 64B </a:t>
            </a:r>
          </a:p>
          <a:p>
            <a:pPr lvl="2"/>
            <a:r>
              <a:rPr kumimoji="1" lang="en-US" altLang="zh-CN" sz="1800" dirty="0">
                <a:solidFill>
                  <a:schemeClr val="tx1"/>
                </a:solidFill>
              </a:rPr>
              <a:t>The NIC processing overhead may dominate for "not so large” messages</a:t>
            </a:r>
            <a:endParaRPr kumimoji="1" lang="en-US" altLang="zh-CN" sz="1800" dirty="0">
              <a:solidFill>
                <a:srgbClr val="C00000"/>
              </a:solidFill>
            </a:endParaRPr>
          </a:p>
        </p:txBody>
      </p:sp>
      <p:sp>
        <p:nvSpPr>
          <p:cNvPr id="4" name="灯片编号占位符 3">
            <a:extLst>
              <a:ext uri="{FF2B5EF4-FFF2-40B4-BE49-F238E27FC236}">
                <a16:creationId xmlns:a16="http://schemas.microsoft.com/office/drawing/2014/main" id="{F23B3EC2-8735-1AE2-10A4-525CDB2672B9}"/>
              </a:ext>
            </a:extLst>
          </p:cNvPr>
          <p:cNvSpPr>
            <a:spLocks noGrp="1"/>
          </p:cNvSpPr>
          <p:nvPr>
            <p:ph type="sldNum" sz="quarter" idx="12"/>
          </p:nvPr>
        </p:nvSpPr>
        <p:spPr/>
        <p:txBody>
          <a:bodyPr/>
          <a:lstStyle/>
          <a:p>
            <a:fld id="{ADE361C3-C043-4A6E-BDCE-8DA1E7D90A3B}" type="slidenum">
              <a:rPr lang="zh-CN" altLang="en-US" smtClean="0"/>
              <a:pPr/>
              <a:t>46</a:t>
            </a:fld>
            <a:endParaRPr lang="zh-CN" altLang="en-US" dirty="0"/>
          </a:p>
        </p:txBody>
      </p:sp>
    </p:spTree>
    <p:extLst>
      <p:ext uri="{BB962C8B-B14F-4D97-AF65-F5344CB8AC3E}">
        <p14:creationId xmlns:p14="http://schemas.microsoft.com/office/powerpoint/2010/main" val="1100530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3BA58D-09CB-84A5-D88E-B6491F9BF328}"/>
              </a:ext>
            </a:extLst>
          </p:cNvPr>
          <p:cNvSpPr>
            <a:spLocks noGrp="1"/>
          </p:cNvSpPr>
          <p:nvPr>
            <p:ph type="title"/>
          </p:nvPr>
        </p:nvSpPr>
        <p:spPr/>
        <p:txBody>
          <a:bodyPr/>
          <a:lstStyle/>
          <a:p>
            <a:r>
              <a:rPr kumimoji="1" lang="en-US" altLang="zh-CN" dirty="0"/>
              <a:t>Performance characteristics of RDMA </a:t>
            </a:r>
            <a:endParaRPr kumimoji="1" lang="zh-CN" altLang="en-US" dirty="0"/>
          </a:p>
        </p:txBody>
      </p:sp>
      <p:pic>
        <p:nvPicPr>
          <p:cNvPr id="6" name="内容占位符 5" descr="图表, 图示&#10;&#10;描述已自动生成">
            <a:extLst>
              <a:ext uri="{FF2B5EF4-FFF2-40B4-BE49-F238E27FC236}">
                <a16:creationId xmlns:a16="http://schemas.microsoft.com/office/drawing/2014/main" id="{2D9A06AF-6F84-F909-6FA8-940A30E5E0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5514" y="1345332"/>
            <a:ext cx="8612972" cy="3447574"/>
          </a:xfrm>
        </p:spPr>
      </p:pic>
      <p:sp>
        <p:nvSpPr>
          <p:cNvPr id="4" name="灯片编号占位符 3">
            <a:extLst>
              <a:ext uri="{FF2B5EF4-FFF2-40B4-BE49-F238E27FC236}">
                <a16:creationId xmlns:a16="http://schemas.microsoft.com/office/drawing/2014/main" id="{906DB8DD-71AB-9CB6-E9AF-D36CBCD62D19}"/>
              </a:ext>
            </a:extLst>
          </p:cNvPr>
          <p:cNvSpPr>
            <a:spLocks noGrp="1"/>
          </p:cNvSpPr>
          <p:nvPr>
            <p:ph type="sldNum" sz="quarter" idx="12"/>
          </p:nvPr>
        </p:nvSpPr>
        <p:spPr/>
        <p:txBody>
          <a:bodyPr/>
          <a:lstStyle/>
          <a:p>
            <a:fld id="{ADE361C3-C043-4A6E-BDCE-8DA1E7D90A3B}" type="slidenum">
              <a:rPr lang="zh-CN" altLang="en-US" smtClean="0"/>
              <a:pPr/>
              <a:t>47</a:t>
            </a:fld>
            <a:endParaRPr lang="zh-CN" altLang="en-US" dirty="0"/>
          </a:p>
        </p:txBody>
      </p:sp>
    </p:spTree>
    <p:extLst>
      <p:ext uri="{BB962C8B-B14F-4D97-AF65-F5344CB8AC3E}">
        <p14:creationId xmlns:p14="http://schemas.microsoft.com/office/powerpoint/2010/main" val="36022727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2EF92-1C74-A549-9FED-29FBDD45C78C}"/>
              </a:ext>
            </a:extLst>
          </p:cNvPr>
          <p:cNvSpPr>
            <a:spLocks noGrp="1"/>
          </p:cNvSpPr>
          <p:nvPr>
            <p:ph type="title"/>
          </p:nvPr>
        </p:nvSpPr>
        <p:spPr/>
        <p:txBody>
          <a:bodyPr/>
          <a:lstStyle/>
          <a:p>
            <a:r>
              <a:rPr kumimoji="1" lang="en-US" altLang="zh-CN" dirty="0"/>
              <a:t>Idea: use large buckets to reduce hash collision </a:t>
            </a:r>
            <a:endParaRPr kumimoji="1" lang="zh-CN" altLang="en-US" dirty="0"/>
          </a:p>
        </p:txBody>
      </p:sp>
      <p:sp>
        <p:nvSpPr>
          <p:cNvPr id="3" name="内容占位符 2">
            <a:extLst>
              <a:ext uri="{FF2B5EF4-FFF2-40B4-BE49-F238E27FC236}">
                <a16:creationId xmlns:a16="http://schemas.microsoft.com/office/drawing/2014/main" id="{BF4B7FD6-F67A-F64F-8142-19C0B9D3029A}"/>
              </a:ext>
            </a:extLst>
          </p:cNvPr>
          <p:cNvSpPr>
            <a:spLocks noGrp="1"/>
          </p:cNvSpPr>
          <p:nvPr>
            <p:ph idx="1"/>
          </p:nvPr>
        </p:nvSpPr>
        <p:spPr>
          <a:xfrm>
            <a:off x="457200" y="1129308"/>
            <a:ext cx="6096000" cy="4680520"/>
          </a:xfrm>
        </p:spPr>
        <p:txBody>
          <a:bodyPr>
            <a:normAutofit/>
          </a:bodyPr>
          <a:lstStyle/>
          <a:p>
            <a:r>
              <a:rPr kumimoji="1" lang="en-US" altLang="zh-CN" dirty="0"/>
              <a:t>Suppose we want to insert key 9 </a:t>
            </a:r>
          </a:p>
          <a:p>
            <a:pPr lvl="1"/>
            <a:r>
              <a:rPr kumimoji="1" lang="en-US" altLang="zh-CN" dirty="0">
                <a:solidFill>
                  <a:schemeClr val="tx1"/>
                </a:solidFill>
                <a:latin typeface="Consolas" panose="020B0609020204030204" pitchFamily="49" charset="0"/>
                <a:cs typeface="Consolas" panose="020B0609020204030204" pitchFamily="49" charset="0"/>
              </a:rPr>
              <a:t>H0(9) = 0</a:t>
            </a:r>
            <a:endParaRPr kumimoji="1" lang="en-US" altLang="zh-CN" dirty="0">
              <a:solidFill>
                <a:schemeClr val="tx1"/>
              </a:solidFill>
              <a:cs typeface="Consolas" panose="020B0609020204030204" pitchFamily="49" charset="0"/>
            </a:endParaRPr>
          </a:p>
          <a:p>
            <a:r>
              <a:rPr kumimoji="1" lang="en-US" altLang="zh-CN" dirty="0">
                <a:solidFill>
                  <a:schemeClr val="tx1"/>
                </a:solidFill>
                <a:cs typeface="Consolas" panose="020B0609020204030204" pitchFamily="49" charset="0"/>
              </a:rPr>
              <a:t>Normal cuckoo hashing</a:t>
            </a:r>
          </a:p>
          <a:p>
            <a:pPr lvl="1"/>
            <a:r>
              <a:rPr kumimoji="1" lang="en-US" altLang="zh-CN" dirty="0">
                <a:solidFill>
                  <a:schemeClr val="tx1"/>
                </a:solidFill>
                <a:cs typeface="Consolas" panose="020B0609020204030204" pitchFamily="49" charset="0"/>
              </a:rPr>
              <a:t>Insert to buckets 1</a:t>
            </a:r>
          </a:p>
          <a:p>
            <a:pPr lvl="2"/>
            <a:r>
              <a:rPr kumimoji="1" lang="en-US" altLang="zh-CN" sz="1800" dirty="0">
                <a:solidFill>
                  <a:schemeClr val="tx1"/>
                </a:solidFill>
                <a:cs typeface="Consolas" panose="020B0609020204030204" pitchFamily="49" charset="0"/>
              </a:rPr>
              <a:t>Meaning another RDMA RTT for Get(9)</a:t>
            </a:r>
          </a:p>
          <a:p>
            <a:r>
              <a:rPr kumimoji="1" lang="en-US" altLang="zh-CN" dirty="0">
                <a:solidFill>
                  <a:schemeClr val="tx1"/>
                </a:solidFill>
                <a:cs typeface="Consolas" panose="020B0609020204030204" pitchFamily="49" charset="0"/>
              </a:rPr>
              <a:t>Solution: store an overflow slot at each bucket </a:t>
            </a:r>
          </a:p>
          <a:p>
            <a:pPr lvl="1"/>
            <a:r>
              <a:rPr kumimoji="1" lang="en-US" altLang="zh-CN" dirty="0">
                <a:solidFill>
                  <a:schemeClr val="tx1"/>
                </a:solidFill>
                <a:cs typeface="Consolas" panose="020B0609020204030204" pitchFamily="49" charset="0"/>
              </a:rPr>
              <a:t>Reduce the probability of hash collision </a:t>
            </a:r>
          </a:p>
          <a:p>
            <a:pPr lvl="2"/>
            <a:r>
              <a:rPr kumimoji="1" lang="en-US" altLang="zh-CN" sz="1800" dirty="0">
                <a:solidFill>
                  <a:schemeClr val="tx1"/>
                </a:solidFill>
                <a:cs typeface="Consolas" panose="020B0609020204030204" pitchFamily="49" charset="0"/>
              </a:rPr>
              <a:t>At the cost of extra space </a:t>
            </a:r>
          </a:p>
          <a:p>
            <a:pPr lvl="2"/>
            <a:r>
              <a:rPr kumimoji="1" lang="en-US" altLang="zh-CN" sz="1800" dirty="0">
                <a:solidFill>
                  <a:schemeClr val="tx1"/>
                </a:solidFill>
                <a:cs typeface="Consolas" panose="020B0609020204030204" pitchFamily="49" charset="0"/>
              </a:rPr>
              <a:t>At the cost of extra lookup (trivial) </a:t>
            </a:r>
          </a:p>
        </p:txBody>
      </p:sp>
      <p:sp>
        <p:nvSpPr>
          <p:cNvPr id="4" name="灯片编号占位符 3">
            <a:extLst>
              <a:ext uri="{FF2B5EF4-FFF2-40B4-BE49-F238E27FC236}">
                <a16:creationId xmlns:a16="http://schemas.microsoft.com/office/drawing/2014/main" id="{585CA7C0-8BEA-1245-8057-651D159571C9}"/>
              </a:ext>
            </a:extLst>
          </p:cNvPr>
          <p:cNvSpPr>
            <a:spLocks noGrp="1"/>
          </p:cNvSpPr>
          <p:nvPr>
            <p:ph type="sldNum" sz="quarter" idx="12"/>
          </p:nvPr>
        </p:nvSpPr>
        <p:spPr/>
        <p:txBody>
          <a:bodyPr/>
          <a:lstStyle/>
          <a:p>
            <a:fld id="{ADE361C3-C043-4A6E-BDCE-8DA1E7D90A3B}" type="slidenum">
              <a:rPr lang="zh-CN" altLang="en-US" smtClean="0"/>
              <a:t>48</a:t>
            </a:fld>
            <a:endParaRPr lang="zh-CN" altLang="en-US"/>
          </a:p>
        </p:txBody>
      </p:sp>
      <p:grpSp>
        <p:nvGrpSpPr>
          <p:cNvPr id="9" name="组合 8">
            <a:extLst>
              <a:ext uri="{FF2B5EF4-FFF2-40B4-BE49-F238E27FC236}">
                <a16:creationId xmlns:a16="http://schemas.microsoft.com/office/drawing/2014/main" id="{4A1070FC-B97A-8943-BAE9-7AA36FB4B421}"/>
              </a:ext>
            </a:extLst>
          </p:cNvPr>
          <p:cNvGrpSpPr/>
          <p:nvPr/>
        </p:nvGrpSpPr>
        <p:grpSpPr>
          <a:xfrm>
            <a:off x="6444207" y="1638010"/>
            <a:ext cx="719633" cy="369332"/>
            <a:chOff x="6193383" y="1503946"/>
            <a:chExt cx="719633" cy="369332"/>
          </a:xfrm>
        </p:grpSpPr>
        <p:sp>
          <p:nvSpPr>
            <p:cNvPr id="10" name="矩形 9">
              <a:extLst>
                <a:ext uri="{FF2B5EF4-FFF2-40B4-BE49-F238E27FC236}">
                  <a16:creationId xmlns:a16="http://schemas.microsoft.com/office/drawing/2014/main" id="{03C0C921-1B98-3B49-B800-BDB71A4900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437773ED-778D-5A47-84CC-8779DBDDBEB3}"/>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2" name="组合 11">
            <a:extLst>
              <a:ext uri="{FF2B5EF4-FFF2-40B4-BE49-F238E27FC236}">
                <a16:creationId xmlns:a16="http://schemas.microsoft.com/office/drawing/2014/main" id="{F30B502B-E034-FD4E-AF4D-FB3B799FB0E8}"/>
              </a:ext>
            </a:extLst>
          </p:cNvPr>
          <p:cNvGrpSpPr/>
          <p:nvPr/>
        </p:nvGrpSpPr>
        <p:grpSpPr>
          <a:xfrm>
            <a:off x="6444206" y="1997688"/>
            <a:ext cx="719633" cy="369332"/>
            <a:chOff x="6193383" y="1503946"/>
            <a:chExt cx="719633" cy="369332"/>
          </a:xfrm>
        </p:grpSpPr>
        <p:sp>
          <p:nvSpPr>
            <p:cNvPr id="13" name="矩形 12">
              <a:extLst>
                <a:ext uri="{FF2B5EF4-FFF2-40B4-BE49-F238E27FC236}">
                  <a16:creationId xmlns:a16="http://schemas.microsoft.com/office/drawing/2014/main" id="{938BB81D-BA8A-0745-AE76-DF7BDAE5AC9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8D1AFC4D-7E0C-2D46-97F4-314A80B7CAB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5" name="组合 14">
            <a:extLst>
              <a:ext uri="{FF2B5EF4-FFF2-40B4-BE49-F238E27FC236}">
                <a16:creationId xmlns:a16="http://schemas.microsoft.com/office/drawing/2014/main" id="{B536362B-6531-DE4F-BC20-AC3DA05A7062}"/>
              </a:ext>
            </a:extLst>
          </p:cNvPr>
          <p:cNvGrpSpPr/>
          <p:nvPr/>
        </p:nvGrpSpPr>
        <p:grpSpPr>
          <a:xfrm>
            <a:off x="6444206" y="2357897"/>
            <a:ext cx="719633" cy="369332"/>
            <a:chOff x="6193383" y="1503946"/>
            <a:chExt cx="719633" cy="369332"/>
          </a:xfrm>
        </p:grpSpPr>
        <p:sp>
          <p:nvSpPr>
            <p:cNvPr id="16" name="矩形 15">
              <a:extLst>
                <a:ext uri="{FF2B5EF4-FFF2-40B4-BE49-F238E27FC236}">
                  <a16:creationId xmlns:a16="http://schemas.microsoft.com/office/drawing/2014/main" id="{EAEE732A-CA9A-6449-AD91-7130F4C224BF}"/>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EC74FD46-0E0C-7D41-8916-DD2F62F4D9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1" name="组合 20">
            <a:extLst>
              <a:ext uri="{FF2B5EF4-FFF2-40B4-BE49-F238E27FC236}">
                <a16:creationId xmlns:a16="http://schemas.microsoft.com/office/drawing/2014/main" id="{57CE2B76-EC3C-324F-88FB-D7233909726A}"/>
              </a:ext>
            </a:extLst>
          </p:cNvPr>
          <p:cNvGrpSpPr/>
          <p:nvPr/>
        </p:nvGrpSpPr>
        <p:grpSpPr>
          <a:xfrm>
            <a:off x="7676973" y="1273324"/>
            <a:ext cx="719633" cy="369332"/>
            <a:chOff x="6193383" y="1503946"/>
            <a:chExt cx="719633" cy="369332"/>
          </a:xfrm>
        </p:grpSpPr>
        <p:sp>
          <p:nvSpPr>
            <p:cNvPr id="22" name="矩形 21">
              <a:extLst>
                <a:ext uri="{FF2B5EF4-FFF2-40B4-BE49-F238E27FC236}">
                  <a16:creationId xmlns:a16="http://schemas.microsoft.com/office/drawing/2014/main" id="{14029431-F0FC-204A-A2A1-FD022028117D}"/>
                </a:ext>
              </a:extLst>
            </p:cNvPr>
            <p:cNvSpPr/>
            <p:nvPr/>
          </p:nvSpPr>
          <p:spPr>
            <a:xfrm>
              <a:off x="6193383" y="1508592"/>
              <a:ext cx="719633" cy="360040"/>
            </a:xfrm>
            <a:prstGeom prst="rect">
              <a:avLst/>
            </a:prstGeom>
            <a:noFill/>
            <a:ln w="508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框 22">
              <a:extLst>
                <a:ext uri="{FF2B5EF4-FFF2-40B4-BE49-F238E27FC236}">
                  <a16:creationId xmlns:a16="http://schemas.microsoft.com/office/drawing/2014/main" id="{219D29FE-A379-BE46-B70F-F2CCA48F0AB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4" name="组合 23">
            <a:extLst>
              <a:ext uri="{FF2B5EF4-FFF2-40B4-BE49-F238E27FC236}">
                <a16:creationId xmlns:a16="http://schemas.microsoft.com/office/drawing/2014/main" id="{2F90786A-01A2-9140-AC4B-913001F686D6}"/>
              </a:ext>
            </a:extLst>
          </p:cNvPr>
          <p:cNvGrpSpPr/>
          <p:nvPr/>
        </p:nvGrpSpPr>
        <p:grpSpPr>
          <a:xfrm>
            <a:off x="7676972" y="1638010"/>
            <a:ext cx="719633" cy="369332"/>
            <a:chOff x="6193383" y="1503946"/>
            <a:chExt cx="719633" cy="369332"/>
          </a:xfrm>
        </p:grpSpPr>
        <p:sp>
          <p:nvSpPr>
            <p:cNvPr id="25" name="矩形 24">
              <a:extLst>
                <a:ext uri="{FF2B5EF4-FFF2-40B4-BE49-F238E27FC236}">
                  <a16:creationId xmlns:a16="http://schemas.microsoft.com/office/drawing/2014/main" id="{BC3D4977-0412-5044-B4AC-8B8868269B3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90D17132-7F75-1245-8BBF-2553863AB76B}"/>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27" name="组合 26">
            <a:extLst>
              <a:ext uri="{FF2B5EF4-FFF2-40B4-BE49-F238E27FC236}">
                <a16:creationId xmlns:a16="http://schemas.microsoft.com/office/drawing/2014/main" id="{F35A7FBA-20E2-F446-8979-EDB8327FFBCB}"/>
              </a:ext>
            </a:extLst>
          </p:cNvPr>
          <p:cNvGrpSpPr/>
          <p:nvPr/>
        </p:nvGrpSpPr>
        <p:grpSpPr>
          <a:xfrm>
            <a:off x="7676971" y="1997688"/>
            <a:ext cx="719633" cy="369332"/>
            <a:chOff x="6193383" y="1503946"/>
            <a:chExt cx="719633" cy="369332"/>
          </a:xfrm>
        </p:grpSpPr>
        <p:sp>
          <p:nvSpPr>
            <p:cNvPr id="28" name="矩形 27">
              <a:extLst>
                <a:ext uri="{FF2B5EF4-FFF2-40B4-BE49-F238E27FC236}">
                  <a16:creationId xmlns:a16="http://schemas.microsoft.com/office/drawing/2014/main" id="{2B7D655A-2915-3C42-916A-4063105DD88D}"/>
                </a:ext>
              </a:extLst>
            </p:cNvPr>
            <p:cNvSpPr/>
            <p:nvPr/>
          </p:nvSpPr>
          <p:spPr>
            <a:xfrm>
              <a:off x="6193383" y="1508592"/>
              <a:ext cx="719633" cy="360040"/>
            </a:xfrm>
            <a:prstGeom prst="rect">
              <a:avLst/>
            </a:prstGeom>
            <a:noFill/>
            <a:ln w="381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4A8499BD-649A-E04B-9738-F88C3EA7704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30" name="组合 29">
            <a:extLst>
              <a:ext uri="{FF2B5EF4-FFF2-40B4-BE49-F238E27FC236}">
                <a16:creationId xmlns:a16="http://schemas.microsoft.com/office/drawing/2014/main" id="{CD591492-64CF-D149-84CD-704C7D78C2B5}"/>
              </a:ext>
            </a:extLst>
          </p:cNvPr>
          <p:cNvGrpSpPr/>
          <p:nvPr/>
        </p:nvGrpSpPr>
        <p:grpSpPr>
          <a:xfrm>
            <a:off x="7676971" y="2357897"/>
            <a:ext cx="719633" cy="369332"/>
            <a:chOff x="6193383" y="1503946"/>
            <a:chExt cx="719633" cy="369332"/>
          </a:xfrm>
        </p:grpSpPr>
        <p:sp>
          <p:nvSpPr>
            <p:cNvPr id="31" name="矩形 30">
              <a:extLst>
                <a:ext uri="{FF2B5EF4-FFF2-40B4-BE49-F238E27FC236}">
                  <a16:creationId xmlns:a16="http://schemas.microsoft.com/office/drawing/2014/main" id="{6C5975C3-E704-8F43-A073-40A240B0219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EE3E65A6-D9DC-4B45-B6E0-370C690FFC24}"/>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34" name="文本框 33">
            <a:extLst>
              <a:ext uri="{FF2B5EF4-FFF2-40B4-BE49-F238E27FC236}">
                <a16:creationId xmlns:a16="http://schemas.microsoft.com/office/drawing/2014/main" id="{61F17F84-E4F5-D14E-BD4F-E3FB68BC2032}"/>
              </a:ext>
            </a:extLst>
          </p:cNvPr>
          <p:cNvSpPr txBox="1"/>
          <p:nvPr/>
        </p:nvSpPr>
        <p:spPr>
          <a:xfrm>
            <a:off x="6282159" y="877306"/>
            <a:ext cx="1202400" cy="369332"/>
          </a:xfrm>
          <a:prstGeom prst="rect">
            <a:avLst/>
          </a:prstGeom>
          <a:noFill/>
        </p:spPr>
        <p:txBody>
          <a:bodyPr wrap="square">
            <a:spAutoFit/>
          </a:bodyPr>
          <a:lstStyle/>
          <a:p>
            <a:r>
              <a:rPr kumimoji="1" lang="en-US" altLang="zh-CN" dirty="0"/>
              <a:t>Buckets0</a:t>
            </a:r>
            <a:endParaRPr lang="zh-CN" altLang="en-US" dirty="0"/>
          </a:p>
        </p:txBody>
      </p:sp>
      <p:sp>
        <p:nvSpPr>
          <p:cNvPr id="35" name="文本框 34">
            <a:extLst>
              <a:ext uri="{FF2B5EF4-FFF2-40B4-BE49-F238E27FC236}">
                <a16:creationId xmlns:a16="http://schemas.microsoft.com/office/drawing/2014/main" id="{B7B37985-A855-7848-AB21-4A91FAF66461}"/>
              </a:ext>
            </a:extLst>
          </p:cNvPr>
          <p:cNvSpPr txBox="1"/>
          <p:nvPr/>
        </p:nvSpPr>
        <p:spPr>
          <a:xfrm>
            <a:off x="7484478" y="872660"/>
            <a:ext cx="1202400" cy="369332"/>
          </a:xfrm>
          <a:prstGeom prst="rect">
            <a:avLst/>
          </a:prstGeom>
          <a:noFill/>
        </p:spPr>
        <p:txBody>
          <a:bodyPr wrap="square">
            <a:spAutoFit/>
          </a:bodyPr>
          <a:lstStyle/>
          <a:p>
            <a:r>
              <a:rPr kumimoji="1" lang="en-US" altLang="zh-CN" dirty="0"/>
              <a:t>Buckets1</a:t>
            </a:r>
            <a:endParaRPr lang="zh-CN" altLang="en-US" dirty="0"/>
          </a:p>
        </p:txBody>
      </p:sp>
      <p:sp>
        <p:nvSpPr>
          <p:cNvPr id="40" name="文本框 39">
            <a:extLst>
              <a:ext uri="{FF2B5EF4-FFF2-40B4-BE49-F238E27FC236}">
                <a16:creationId xmlns:a16="http://schemas.microsoft.com/office/drawing/2014/main" id="{C46A5C7F-6CD4-D245-B1F4-1349C14EC455}"/>
              </a:ext>
            </a:extLst>
          </p:cNvPr>
          <p:cNvSpPr txBox="1"/>
          <p:nvPr/>
        </p:nvSpPr>
        <p:spPr>
          <a:xfrm>
            <a:off x="7804080" y="1640576"/>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43" name="矩形 42">
            <a:extLst>
              <a:ext uri="{FF2B5EF4-FFF2-40B4-BE49-F238E27FC236}">
                <a16:creationId xmlns:a16="http://schemas.microsoft.com/office/drawing/2014/main" id="{203FCD4D-C2CE-3E41-B2A6-E9CA8E1B7914}"/>
              </a:ext>
            </a:extLst>
          </p:cNvPr>
          <p:cNvSpPr/>
          <p:nvPr/>
        </p:nvSpPr>
        <p:spPr>
          <a:xfrm>
            <a:off x="6444208" y="1277970"/>
            <a:ext cx="719633" cy="360040"/>
          </a:xfrm>
          <a:prstGeom prst="rect">
            <a:avLst/>
          </a:prstGeom>
          <a:noFill/>
          <a:ln w="508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086C62EF-903C-9F42-92C9-DB04CBFF0B7E}"/>
              </a:ext>
            </a:extLst>
          </p:cNvPr>
          <p:cNvSpPr txBox="1"/>
          <p:nvPr/>
        </p:nvSpPr>
        <p:spPr>
          <a:xfrm>
            <a:off x="6585818" y="1671570"/>
            <a:ext cx="441146" cy="369332"/>
          </a:xfrm>
          <a:prstGeom prst="rect">
            <a:avLst/>
          </a:prstGeom>
          <a:noFill/>
        </p:spPr>
        <p:txBody>
          <a:bodyPr wrap="none" rtlCol="0">
            <a:spAutoFit/>
          </a:bodyPr>
          <a:lstStyle/>
          <a:p>
            <a:r>
              <a:rPr kumimoji="1" lang="en-US" altLang="zh-CN" dirty="0"/>
              <a:t>16</a:t>
            </a:r>
            <a:endParaRPr kumimoji="1" lang="zh-CN" altLang="en-US" dirty="0"/>
          </a:p>
        </p:txBody>
      </p:sp>
      <p:sp>
        <p:nvSpPr>
          <p:cNvPr id="47" name="文本框 46">
            <a:extLst>
              <a:ext uri="{FF2B5EF4-FFF2-40B4-BE49-F238E27FC236}">
                <a16:creationId xmlns:a16="http://schemas.microsoft.com/office/drawing/2014/main" id="{5C7C32B1-2113-B241-BF24-D18DBE634C59}"/>
              </a:ext>
            </a:extLst>
          </p:cNvPr>
          <p:cNvSpPr txBox="1"/>
          <p:nvPr/>
        </p:nvSpPr>
        <p:spPr>
          <a:xfrm>
            <a:off x="6579126" y="1278091"/>
            <a:ext cx="441146" cy="369332"/>
          </a:xfrm>
          <a:prstGeom prst="rect">
            <a:avLst/>
          </a:prstGeom>
          <a:noFill/>
        </p:spPr>
        <p:txBody>
          <a:bodyPr wrap="none" rtlCol="0">
            <a:spAutoFit/>
          </a:bodyPr>
          <a:lstStyle/>
          <a:p>
            <a:r>
              <a:rPr kumimoji="1" lang="en-US" altLang="zh-CN" b="1" dirty="0">
                <a:solidFill>
                  <a:srgbClr val="C00000"/>
                </a:solidFill>
              </a:rPr>
              <a:t>32</a:t>
            </a:r>
            <a:endParaRPr kumimoji="1" lang="zh-CN" altLang="en-US" b="1" dirty="0">
              <a:solidFill>
                <a:srgbClr val="C00000"/>
              </a:solidFill>
            </a:endParaRPr>
          </a:p>
        </p:txBody>
      </p:sp>
      <p:grpSp>
        <p:nvGrpSpPr>
          <p:cNvPr id="65" name="组合 64">
            <a:extLst>
              <a:ext uri="{FF2B5EF4-FFF2-40B4-BE49-F238E27FC236}">
                <a16:creationId xmlns:a16="http://schemas.microsoft.com/office/drawing/2014/main" id="{7ADBF043-1A59-4E09-289C-9FE88B49BCD1}"/>
              </a:ext>
            </a:extLst>
          </p:cNvPr>
          <p:cNvGrpSpPr/>
          <p:nvPr/>
        </p:nvGrpSpPr>
        <p:grpSpPr>
          <a:xfrm>
            <a:off x="5860216" y="4072537"/>
            <a:ext cx="719633" cy="369332"/>
            <a:chOff x="6193383" y="1503946"/>
            <a:chExt cx="719633" cy="369332"/>
          </a:xfrm>
        </p:grpSpPr>
        <p:sp>
          <p:nvSpPr>
            <p:cNvPr id="66" name="矩形 65">
              <a:extLst>
                <a:ext uri="{FF2B5EF4-FFF2-40B4-BE49-F238E27FC236}">
                  <a16:creationId xmlns:a16="http://schemas.microsoft.com/office/drawing/2014/main" id="{ED845569-7FF4-30C0-D3DD-0E9654C7A935}"/>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文本框 66">
              <a:extLst>
                <a:ext uri="{FF2B5EF4-FFF2-40B4-BE49-F238E27FC236}">
                  <a16:creationId xmlns:a16="http://schemas.microsoft.com/office/drawing/2014/main" id="{0EB42F68-57EA-111C-9437-3D532681AD85}"/>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68" name="组合 67">
            <a:extLst>
              <a:ext uri="{FF2B5EF4-FFF2-40B4-BE49-F238E27FC236}">
                <a16:creationId xmlns:a16="http://schemas.microsoft.com/office/drawing/2014/main" id="{1FCC3F1A-2D59-F765-33C4-0D2D7BD10445}"/>
              </a:ext>
            </a:extLst>
          </p:cNvPr>
          <p:cNvGrpSpPr/>
          <p:nvPr/>
        </p:nvGrpSpPr>
        <p:grpSpPr>
          <a:xfrm>
            <a:off x="5860215" y="4432339"/>
            <a:ext cx="719633" cy="369332"/>
            <a:chOff x="6193383" y="1503946"/>
            <a:chExt cx="719633" cy="369332"/>
          </a:xfrm>
        </p:grpSpPr>
        <p:sp>
          <p:nvSpPr>
            <p:cNvPr id="69" name="矩形 68">
              <a:extLst>
                <a:ext uri="{FF2B5EF4-FFF2-40B4-BE49-F238E27FC236}">
                  <a16:creationId xmlns:a16="http://schemas.microsoft.com/office/drawing/2014/main" id="{024701ED-EDE4-3C95-532E-81FF5EE362E7}"/>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文本框 69">
              <a:extLst>
                <a:ext uri="{FF2B5EF4-FFF2-40B4-BE49-F238E27FC236}">
                  <a16:creationId xmlns:a16="http://schemas.microsoft.com/office/drawing/2014/main" id="{54D14422-A54D-3118-5DDE-4DB2B486DF8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71" name="组合 70">
            <a:extLst>
              <a:ext uri="{FF2B5EF4-FFF2-40B4-BE49-F238E27FC236}">
                <a16:creationId xmlns:a16="http://schemas.microsoft.com/office/drawing/2014/main" id="{8F3DCC9E-B0F2-0FD3-855F-2FEB0A52D489}"/>
              </a:ext>
            </a:extLst>
          </p:cNvPr>
          <p:cNvGrpSpPr/>
          <p:nvPr/>
        </p:nvGrpSpPr>
        <p:grpSpPr>
          <a:xfrm>
            <a:off x="5860215" y="4792339"/>
            <a:ext cx="719633" cy="369332"/>
            <a:chOff x="6193383" y="1503946"/>
            <a:chExt cx="719633" cy="369332"/>
          </a:xfrm>
        </p:grpSpPr>
        <p:sp>
          <p:nvSpPr>
            <p:cNvPr id="72" name="矩形 71">
              <a:extLst>
                <a:ext uri="{FF2B5EF4-FFF2-40B4-BE49-F238E27FC236}">
                  <a16:creationId xmlns:a16="http://schemas.microsoft.com/office/drawing/2014/main" id="{BE0B1EB0-59CE-CB5B-2CD9-E8E64BFB12E1}"/>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文本框 72">
              <a:extLst>
                <a:ext uri="{FF2B5EF4-FFF2-40B4-BE49-F238E27FC236}">
                  <a16:creationId xmlns:a16="http://schemas.microsoft.com/office/drawing/2014/main" id="{91DDC895-AD86-F985-120B-C14A336B331F}"/>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74" name="组合 73">
            <a:extLst>
              <a:ext uri="{FF2B5EF4-FFF2-40B4-BE49-F238E27FC236}">
                <a16:creationId xmlns:a16="http://schemas.microsoft.com/office/drawing/2014/main" id="{55A4E612-340C-7EB7-8C99-14113C8D4D13}"/>
              </a:ext>
            </a:extLst>
          </p:cNvPr>
          <p:cNvGrpSpPr/>
          <p:nvPr/>
        </p:nvGrpSpPr>
        <p:grpSpPr>
          <a:xfrm>
            <a:off x="7514608" y="3707851"/>
            <a:ext cx="719633" cy="369332"/>
            <a:chOff x="6193383" y="1503946"/>
            <a:chExt cx="719633" cy="369332"/>
          </a:xfrm>
        </p:grpSpPr>
        <p:sp>
          <p:nvSpPr>
            <p:cNvPr id="75" name="矩形 74">
              <a:extLst>
                <a:ext uri="{FF2B5EF4-FFF2-40B4-BE49-F238E27FC236}">
                  <a16:creationId xmlns:a16="http://schemas.microsoft.com/office/drawing/2014/main" id="{7CAB5C2A-CAB8-4E40-2A4A-AFC2C71CB1BE}"/>
                </a:ext>
              </a:extLst>
            </p:cNvPr>
            <p:cNvSpPr/>
            <p:nvPr/>
          </p:nvSpPr>
          <p:spPr>
            <a:xfrm>
              <a:off x="6193383" y="1508592"/>
              <a:ext cx="719633" cy="360040"/>
            </a:xfrm>
            <a:prstGeom prst="rect">
              <a:avLst/>
            </a:prstGeom>
            <a:noFill/>
            <a:ln w="508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文本框 75">
              <a:extLst>
                <a:ext uri="{FF2B5EF4-FFF2-40B4-BE49-F238E27FC236}">
                  <a16:creationId xmlns:a16="http://schemas.microsoft.com/office/drawing/2014/main" id="{3D33600B-6AAE-C46A-156E-DD51E4AA9A6E}"/>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77" name="组合 76">
            <a:extLst>
              <a:ext uri="{FF2B5EF4-FFF2-40B4-BE49-F238E27FC236}">
                <a16:creationId xmlns:a16="http://schemas.microsoft.com/office/drawing/2014/main" id="{6D980429-32CD-FDCB-8A76-71D364063212}"/>
              </a:ext>
            </a:extLst>
          </p:cNvPr>
          <p:cNvGrpSpPr/>
          <p:nvPr/>
        </p:nvGrpSpPr>
        <p:grpSpPr>
          <a:xfrm>
            <a:off x="7514607" y="4072537"/>
            <a:ext cx="719633" cy="369332"/>
            <a:chOff x="6193383" y="1503946"/>
            <a:chExt cx="719633" cy="369332"/>
          </a:xfrm>
        </p:grpSpPr>
        <p:sp>
          <p:nvSpPr>
            <p:cNvPr id="78" name="矩形 77">
              <a:extLst>
                <a:ext uri="{FF2B5EF4-FFF2-40B4-BE49-F238E27FC236}">
                  <a16:creationId xmlns:a16="http://schemas.microsoft.com/office/drawing/2014/main" id="{1DD0DD7B-19B9-B687-AA76-BDC764D5D4BB}"/>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文本框 78">
              <a:extLst>
                <a:ext uri="{FF2B5EF4-FFF2-40B4-BE49-F238E27FC236}">
                  <a16:creationId xmlns:a16="http://schemas.microsoft.com/office/drawing/2014/main" id="{B53A769E-1CF1-A8B6-4F7D-E86979DFF25E}"/>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80" name="组合 79">
            <a:extLst>
              <a:ext uri="{FF2B5EF4-FFF2-40B4-BE49-F238E27FC236}">
                <a16:creationId xmlns:a16="http://schemas.microsoft.com/office/drawing/2014/main" id="{F070A1AA-E618-2848-2F18-ED011AD047CA}"/>
              </a:ext>
            </a:extLst>
          </p:cNvPr>
          <p:cNvGrpSpPr/>
          <p:nvPr/>
        </p:nvGrpSpPr>
        <p:grpSpPr>
          <a:xfrm>
            <a:off x="7514606" y="4432215"/>
            <a:ext cx="719633" cy="369332"/>
            <a:chOff x="6193383" y="1503946"/>
            <a:chExt cx="719633" cy="369332"/>
          </a:xfrm>
        </p:grpSpPr>
        <p:sp>
          <p:nvSpPr>
            <p:cNvPr id="81" name="矩形 80">
              <a:extLst>
                <a:ext uri="{FF2B5EF4-FFF2-40B4-BE49-F238E27FC236}">
                  <a16:creationId xmlns:a16="http://schemas.microsoft.com/office/drawing/2014/main" id="{1D41A28B-0763-762E-4962-7AE65F4401CD}"/>
                </a:ext>
              </a:extLst>
            </p:cNvPr>
            <p:cNvSpPr/>
            <p:nvPr/>
          </p:nvSpPr>
          <p:spPr>
            <a:xfrm>
              <a:off x="6193383" y="1508592"/>
              <a:ext cx="719633" cy="360040"/>
            </a:xfrm>
            <a:prstGeom prst="rect">
              <a:avLst/>
            </a:prstGeom>
            <a:noFill/>
            <a:ln w="38100">
              <a:solidFill>
                <a:srgbClr val="BE374B"/>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文本框 81">
              <a:extLst>
                <a:ext uri="{FF2B5EF4-FFF2-40B4-BE49-F238E27FC236}">
                  <a16:creationId xmlns:a16="http://schemas.microsoft.com/office/drawing/2014/main" id="{7A63F0C8-0425-D792-02B0-E4710316865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83" name="组合 82">
            <a:extLst>
              <a:ext uri="{FF2B5EF4-FFF2-40B4-BE49-F238E27FC236}">
                <a16:creationId xmlns:a16="http://schemas.microsoft.com/office/drawing/2014/main" id="{DB18F5B3-AE47-5C3E-3CC4-9E3F2C59EA21}"/>
              </a:ext>
            </a:extLst>
          </p:cNvPr>
          <p:cNvGrpSpPr/>
          <p:nvPr/>
        </p:nvGrpSpPr>
        <p:grpSpPr>
          <a:xfrm>
            <a:off x="7514606" y="4792424"/>
            <a:ext cx="719633" cy="369332"/>
            <a:chOff x="6193383" y="1503946"/>
            <a:chExt cx="719633" cy="369332"/>
          </a:xfrm>
        </p:grpSpPr>
        <p:sp>
          <p:nvSpPr>
            <p:cNvPr id="84" name="矩形 83">
              <a:extLst>
                <a:ext uri="{FF2B5EF4-FFF2-40B4-BE49-F238E27FC236}">
                  <a16:creationId xmlns:a16="http://schemas.microsoft.com/office/drawing/2014/main" id="{E81027C1-8F63-1F5A-74C6-D629DF59B918}"/>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文本框 84">
              <a:extLst>
                <a:ext uri="{FF2B5EF4-FFF2-40B4-BE49-F238E27FC236}">
                  <a16:creationId xmlns:a16="http://schemas.microsoft.com/office/drawing/2014/main" id="{22760415-F923-E95D-E142-D08EFE339B9A}"/>
                </a:ext>
              </a:extLst>
            </p:cNvPr>
            <p:cNvSpPr txBox="1"/>
            <p:nvPr/>
          </p:nvSpPr>
          <p:spPr>
            <a:xfrm>
              <a:off x="6332626" y="1503946"/>
              <a:ext cx="441146" cy="369332"/>
            </a:xfrm>
            <a:prstGeom prst="rect">
              <a:avLst/>
            </a:prstGeom>
            <a:noFill/>
          </p:spPr>
          <p:txBody>
            <a:bodyPr wrap="none" rtlCol="0">
              <a:spAutoFit/>
            </a:bodyPr>
            <a:lstStyle/>
            <a:p>
              <a:r>
                <a:rPr kumimoji="1" lang="en-US" altLang="zh-CN" dirty="0"/>
                <a:t>84</a:t>
              </a:r>
              <a:endParaRPr kumimoji="1" lang="zh-CN" altLang="en-US" dirty="0"/>
            </a:p>
          </p:txBody>
        </p:sp>
      </p:grpSp>
      <p:sp>
        <p:nvSpPr>
          <p:cNvPr id="86" name="文本框 85">
            <a:extLst>
              <a:ext uri="{FF2B5EF4-FFF2-40B4-BE49-F238E27FC236}">
                <a16:creationId xmlns:a16="http://schemas.microsoft.com/office/drawing/2014/main" id="{85C89BC8-74D8-0046-AD6E-2A8506C02253}"/>
              </a:ext>
            </a:extLst>
          </p:cNvPr>
          <p:cNvSpPr txBox="1"/>
          <p:nvPr/>
        </p:nvSpPr>
        <p:spPr>
          <a:xfrm>
            <a:off x="6058208" y="3311833"/>
            <a:ext cx="1202400" cy="369332"/>
          </a:xfrm>
          <a:prstGeom prst="rect">
            <a:avLst/>
          </a:prstGeom>
          <a:noFill/>
        </p:spPr>
        <p:txBody>
          <a:bodyPr wrap="square">
            <a:spAutoFit/>
          </a:bodyPr>
          <a:lstStyle/>
          <a:p>
            <a:r>
              <a:rPr kumimoji="1" lang="en-US" altLang="zh-CN" dirty="0"/>
              <a:t>Buckets0</a:t>
            </a:r>
            <a:endParaRPr lang="zh-CN" altLang="en-US" dirty="0"/>
          </a:p>
        </p:txBody>
      </p:sp>
      <p:sp>
        <p:nvSpPr>
          <p:cNvPr id="87" name="文本框 86">
            <a:extLst>
              <a:ext uri="{FF2B5EF4-FFF2-40B4-BE49-F238E27FC236}">
                <a16:creationId xmlns:a16="http://schemas.microsoft.com/office/drawing/2014/main" id="{098E26C3-16F2-744D-6BCE-220C5480D799}"/>
              </a:ext>
            </a:extLst>
          </p:cNvPr>
          <p:cNvSpPr txBox="1"/>
          <p:nvPr/>
        </p:nvSpPr>
        <p:spPr>
          <a:xfrm>
            <a:off x="7682153" y="3307187"/>
            <a:ext cx="1202400" cy="369332"/>
          </a:xfrm>
          <a:prstGeom prst="rect">
            <a:avLst/>
          </a:prstGeom>
          <a:noFill/>
        </p:spPr>
        <p:txBody>
          <a:bodyPr wrap="square">
            <a:spAutoFit/>
          </a:bodyPr>
          <a:lstStyle/>
          <a:p>
            <a:r>
              <a:rPr kumimoji="1" lang="en-US" altLang="zh-CN" dirty="0"/>
              <a:t>Buckets1</a:t>
            </a:r>
            <a:endParaRPr lang="zh-CN" altLang="en-US" dirty="0"/>
          </a:p>
        </p:txBody>
      </p:sp>
      <p:sp>
        <p:nvSpPr>
          <p:cNvPr id="88" name="文本框 87">
            <a:extLst>
              <a:ext uri="{FF2B5EF4-FFF2-40B4-BE49-F238E27FC236}">
                <a16:creationId xmlns:a16="http://schemas.microsoft.com/office/drawing/2014/main" id="{3BF2B12B-5090-8829-2C6A-FDB529989F60}"/>
              </a:ext>
            </a:extLst>
          </p:cNvPr>
          <p:cNvSpPr txBox="1"/>
          <p:nvPr/>
        </p:nvSpPr>
        <p:spPr>
          <a:xfrm>
            <a:off x="7641715" y="4075103"/>
            <a:ext cx="441146" cy="369332"/>
          </a:xfrm>
          <a:prstGeom prst="rect">
            <a:avLst/>
          </a:prstGeom>
          <a:noFill/>
        </p:spPr>
        <p:txBody>
          <a:bodyPr wrap="none" rtlCol="0">
            <a:spAutoFit/>
          </a:bodyPr>
          <a:lstStyle/>
          <a:p>
            <a:r>
              <a:rPr kumimoji="1" lang="en-US" altLang="zh-CN" dirty="0"/>
              <a:t>73</a:t>
            </a:r>
            <a:endParaRPr kumimoji="1" lang="zh-CN" altLang="en-US" dirty="0"/>
          </a:p>
        </p:txBody>
      </p:sp>
      <p:sp>
        <p:nvSpPr>
          <p:cNvPr id="89" name="矩形 88">
            <a:extLst>
              <a:ext uri="{FF2B5EF4-FFF2-40B4-BE49-F238E27FC236}">
                <a16:creationId xmlns:a16="http://schemas.microsoft.com/office/drawing/2014/main" id="{FF792617-E696-41E7-281E-5BDB103BE993}"/>
              </a:ext>
            </a:extLst>
          </p:cNvPr>
          <p:cNvSpPr/>
          <p:nvPr/>
        </p:nvSpPr>
        <p:spPr>
          <a:xfrm>
            <a:off x="5860217" y="3712497"/>
            <a:ext cx="719633" cy="360040"/>
          </a:xfrm>
          <a:prstGeom prst="rect">
            <a:avLst/>
          </a:prstGeom>
          <a:noFill/>
          <a:ln w="508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文本框 89">
            <a:extLst>
              <a:ext uri="{FF2B5EF4-FFF2-40B4-BE49-F238E27FC236}">
                <a16:creationId xmlns:a16="http://schemas.microsoft.com/office/drawing/2014/main" id="{F75A7979-517C-691C-51E3-4F6F01C7C4C1}"/>
              </a:ext>
            </a:extLst>
          </p:cNvPr>
          <p:cNvSpPr txBox="1"/>
          <p:nvPr/>
        </p:nvSpPr>
        <p:spPr>
          <a:xfrm>
            <a:off x="6001827" y="4106097"/>
            <a:ext cx="441146" cy="369332"/>
          </a:xfrm>
          <a:prstGeom prst="rect">
            <a:avLst/>
          </a:prstGeom>
          <a:noFill/>
        </p:spPr>
        <p:txBody>
          <a:bodyPr wrap="none" rtlCol="0">
            <a:spAutoFit/>
          </a:bodyPr>
          <a:lstStyle/>
          <a:p>
            <a:r>
              <a:rPr kumimoji="1" lang="en-US" altLang="zh-CN" dirty="0"/>
              <a:t>16</a:t>
            </a:r>
            <a:endParaRPr kumimoji="1" lang="zh-CN" altLang="en-US" dirty="0"/>
          </a:p>
        </p:txBody>
      </p:sp>
      <p:sp>
        <p:nvSpPr>
          <p:cNvPr id="91" name="文本框 90">
            <a:extLst>
              <a:ext uri="{FF2B5EF4-FFF2-40B4-BE49-F238E27FC236}">
                <a16:creationId xmlns:a16="http://schemas.microsoft.com/office/drawing/2014/main" id="{01387D1C-0C3A-35B7-BA49-9F4A04B28B9C}"/>
              </a:ext>
            </a:extLst>
          </p:cNvPr>
          <p:cNvSpPr txBox="1"/>
          <p:nvPr/>
        </p:nvSpPr>
        <p:spPr>
          <a:xfrm>
            <a:off x="5995135" y="3712618"/>
            <a:ext cx="441146" cy="369332"/>
          </a:xfrm>
          <a:prstGeom prst="rect">
            <a:avLst/>
          </a:prstGeom>
          <a:noFill/>
        </p:spPr>
        <p:txBody>
          <a:bodyPr wrap="none" rtlCol="0">
            <a:spAutoFit/>
          </a:bodyPr>
          <a:lstStyle/>
          <a:p>
            <a:r>
              <a:rPr kumimoji="1" lang="en-US" altLang="zh-CN" b="1" dirty="0">
                <a:solidFill>
                  <a:srgbClr val="C00000"/>
                </a:solidFill>
              </a:rPr>
              <a:t>32</a:t>
            </a:r>
            <a:endParaRPr kumimoji="1" lang="zh-CN" altLang="en-US" b="1" dirty="0">
              <a:solidFill>
                <a:srgbClr val="C00000"/>
              </a:solidFill>
            </a:endParaRPr>
          </a:p>
        </p:txBody>
      </p:sp>
      <p:grpSp>
        <p:nvGrpSpPr>
          <p:cNvPr id="92" name="组合 91">
            <a:extLst>
              <a:ext uri="{FF2B5EF4-FFF2-40B4-BE49-F238E27FC236}">
                <a16:creationId xmlns:a16="http://schemas.microsoft.com/office/drawing/2014/main" id="{471B309F-E370-0390-FF27-1BD4FC65745F}"/>
              </a:ext>
            </a:extLst>
          </p:cNvPr>
          <p:cNvGrpSpPr/>
          <p:nvPr/>
        </p:nvGrpSpPr>
        <p:grpSpPr>
          <a:xfrm>
            <a:off x="6583609" y="3729713"/>
            <a:ext cx="719633" cy="369332"/>
            <a:chOff x="6193383" y="1503946"/>
            <a:chExt cx="719633" cy="369332"/>
          </a:xfrm>
        </p:grpSpPr>
        <p:sp>
          <p:nvSpPr>
            <p:cNvPr id="93" name="矩形 92">
              <a:extLst>
                <a:ext uri="{FF2B5EF4-FFF2-40B4-BE49-F238E27FC236}">
                  <a16:creationId xmlns:a16="http://schemas.microsoft.com/office/drawing/2014/main" id="{24352515-A34B-F118-90EF-A4B7EC0D9FD8}"/>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文本框 93">
              <a:extLst>
                <a:ext uri="{FF2B5EF4-FFF2-40B4-BE49-F238E27FC236}">
                  <a16:creationId xmlns:a16="http://schemas.microsoft.com/office/drawing/2014/main" id="{3E588F81-7E27-3C38-9759-046743626281}"/>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98" name="组合 97">
            <a:extLst>
              <a:ext uri="{FF2B5EF4-FFF2-40B4-BE49-F238E27FC236}">
                <a16:creationId xmlns:a16="http://schemas.microsoft.com/office/drawing/2014/main" id="{0FB451ED-E301-04D7-2117-215AB88CC178}"/>
              </a:ext>
            </a:extLst>
          </p:cNvPr>
          <p:cNvGrpSpPr/>
          <p:nvPr/>
        </p:nvGrpSpPr>
        <p:grpSpPr>
          <a:xfrm>
            <a:off x="6583609" y="4081950"/>
            <a:ext cx="719633" cy="369332"/>
            <a:chOff x="6193383" y="1503946"/>
            <a:chExt cx="719633" cy="369332"/>
          </a:xfrm>
        </p:grpSpPr>
        <p:sp>
          <p:nvSpPr>
            <p:cNvPr id="99" name="矩形 98">
              <a:extLst>
                <a:ext uri="{FF2B5EF4-FFF2-40B4-BE49-F238E27FC236}">
                  <a16:creationId xmlns:a16="http://schemas.microsoft.com/office/drawing/2014/main" id="{71510E0A-5B7E-B244-5DCF-9A03560A779B}"/>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文本框 99">
              <a:extLst>
                <a:ext uri="{FF2B5EF4-FFF2-40B4-BE49-F238E27FC236}">
                  <a16:creationId xmlns:a16="http://schemas.microsoft.com/office/drawing/2014/main" id="{C36092F9-E70D-094F-084C-73044BBF70F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01" name="组合 100">
            <a:extLst>
              <a:ext uri="{FF2B5EF4-FFF2-40B4-BE49-F238E27FC236}">
                <a16:creationId xmlns:a16="http://schemas.microsoft.com/office/drawing/2014/main" id="{74A9312F-27E2-9C8C-4A7C-67814764E414}"/>
              </a:ext>
            </a:extLst>
          </p:cNvPr>
          <p:cNvGrpSpPr/>
          <p:nvPr/>
        </p:nvGrpSpPr>
        <p:grpSpPr>
          <a:xfrm>
            <a:off x="6583609" y="4432339"/>
            <a:ext cx="719633" cy="369332"/>
            <a:chOff x="6193383" y="1503946"/>
            <a:chExt cx="719633" cy="369332"/>
          </a:xfrm>
        </p:grpSpPr>
        <p:sp>
          <p:nvSpPr>
            <p:cNvPr id="102" name="矩形 101">
              <a:extLst>
                <a:ext uri="{FF2B5EF4-FFF2-40B4-BE49-F238E27FC236}">
                  <a16:creationId xmlns:a16="http://schemas.microsoft.com/office/drawing/2014/main" id="{04EF870D-2459-3CF3-5FDE-228C66A492D0}"/>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文本框 102">
              <a:extLst>
                <a:ext uri="{FF2B5EF4-FFF2-40B4-BE49-F238E27FC236}">
                  <a16:creationId xmlns:a16="http://schemas.microsoft.com/office/drawing/2014/main" id="{0BB5CC6F-50B7-3F5F-3AE5-13F6C9D326E8}"/>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04" name="组合 103">
            <a:extLst>
              <a:ext uri="{FF2B5EF4-FFF2-40B4-BE49-F238E27FC236}">
                <a16:creationId xmlns:a16="http://schemas.microsoft.com/office/drawing/2014/main" id="{D012FE6D-8740-4ACF-AD88-2980FA12ABCD}"/>
              </a:ext>
            </a:extLst>
          </p:cNvPr>
          <p:cNvGrpSpPr/>
          <p:nvPr/>
        </p:nvGrpSpPr>
        <p:grpSpPr>
          <a:xfrm>
            <a:off x="6583609" y="4792339"/>
            <a:ext cx="719633" cy="369332"/>
            <a:chOff x="6193383" y="1503946"/>
            <a:chExt cx="719633" cy="369332"/>
          </a:xfrm>
        </p:grpSpPr>
        <p:sp>
          <p:nvSpPr>
            <p:cNvPr id="105" name="矩形 104">
              <a:extLst>
                <a:ext uri="{FF2B5EF4-FFF2-40B4-BE49-F238E27FC236}">
                  <a16:creationId xmlns:a16="http://schemas.microsoft.com/office/drawing/2014/main" id="{1EB50727-4321-7C6F-D13F-22A39E1B700C}"/>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文本框 105">
              <a:extLst>
                <a:ext uri="{FF2B5EF4-FFF2-40B4-BE49-F238E27FC236}">
                  <a16:creationId xmlns:a16="http://schemas.microsoft.com/office/drawing/2014/main" id="{4951C97C-BC55-99F7-7244-044AF4E1D0B5}"/>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07" name="组合 106">
            <a:extLst>
              <a:ext uri="{FF2B5EF4-FFF2-40B4-BE49-F238E27FC236}">
                <a16:creationId xmlns:a16="http://schemas.microsoft.com/office/drawing/2014/main" id="{ED0715A8-D43C-AC04-7793-BA6F752F7FF2}"/>
              </a:ext>
            </a:extLst>
          </p:cNvPr>
          <p:cNvGrpSpPr/>
          <p:nvPr/>
        </p:nvGrpSpPr>
        <p:grpSpPr>
          <a:xfrm>
            <a:off x="8244855" y="3725067"/>
            <a:ext cx="719633" cy="369332"/>
            <a:chOff x="6193383" y="1503946"/>
            <a:chExt cx="719633" cy="369332"/>
          </a:xfrm>
        </p:grpSpPr>
        <p:sp>
          <p:nvSpPr>
            <p:cNvPr id="108" name="矩形 107">
              <a:extLst>
                <a:ext uri="{FF2B5EF4-FFF2-40B4-BE49-F238E27FC236}">
                  <a16:creationId xmlns:a16="http://schemas.microsoft.com/office/drawing/2014/main" id="{7B792914-7E01-0D8C-DA05-F7951626A7B2}"/>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文本框 108">
              <a:extLst>
                <a:ext uri="{FF2B5EF4-FFF2-40B4-BE49-F238E27FC236}">
                  <a16:creationId xmlns:a16="http://schemas.microsoft.com/office/drawing/2014/main" id="{087A618B-C4FB-F2F6-A5A6-9D4A372ECF1C}"/>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10" name="组合 109">
            <a:extLst>
              <a:ext uri="{FF2B5EF4-FFF2-40B4-BE49-F238E27FC236}">
                <a16:creationId xmlns:a16="http://schemas.microsoft.com/office/drawing/2014/main" id="{CDAB006D-7232-9BD2-DB85-BDDD40314D47}"/>
              </a:ext>
            </a:extLst>
          </p:cNvPr>
          <p:cNvGrpSpPr/>
          <p:nvPr/>
        </p:nvGrpSpPr>
        <p:grpSpPr>
          <a:xfrm>
            <a:off x="8244855" y="4077304"/>
            <a:ext cx="719633" cy="369332"/>
            <a:chOff x="6193383" y="1503946"/>
            <a:chExt cx="719633" cy="369332"/>
          </a:xfrm>
        </p:grpSpPr>
        <p:sp>
          <p:nvSpPr>
            <p:cNvPr id="111" name="矩形 110">
              <a:extLst>
                <a:ext uri="{FF2B5EF4-FFF2-40B4-BE49-F238E27FC236}">
                  <a16:creationId xmlns:a16="http://schemas.microsoft.com/office/drawing/2014/main" id="{457391B0-E72C-66FF-A8A8-BE36653341E4}"/>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文本框 111">
              <a:extLst>
                <a:ext uri="{FF2B5EF4-FFF2-40B4-BE49-F238E27FC236}">
                  <a16:creationId xmlns:a16="http://schemas.microsoft.com/office/drawing/2014/main" id="{859D3D24-732B-B2A7-9411-28E1705CC399}"/>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13" name="组合 112">
            <a:extLst>
              <a:ext uri="{FF2B5EF4-FFF2-40B4-BE49-F238E27FC236}">
                <a16:creationId xmlns:a16="http://schemas.microsoft.com/office/drawing/2014/main" id="{CB7A15BF-1346-7DBF-FBC6-9CC624C41D36}"/>
              </a:ext>
            </a:extLst>
          </p:cNvPr>
          <p:cNvGrpSpPr/>
          <p:nvPr/>
        </p:nvGrpSpPr>
        <p:grpSpPr>
          <a:xfrm>
            <a:off x="8244855" y="4427693"/>
            <a:ext cx="719633" cy="369332"/>
            <a:chOff x="6193383" y="1503946"/>
            <a:chExt cx="719633" cy="369332"/>
          </a:xfrm>
        </p:grpSpPr>
        <p:sp>
          <p:nvSpPr>
            <p:cNvPr id="114" name="矩形 113">
              <a:extLst>
                <a:ext uri="{FF2B5EF4-FFF2-40B4-BE49-F238E27FC236}">
                  <a16:creationId xmlns:a16="http://schemas.microsoft.com/office/drawing/2014/main" id="{9A85A8CF-7317-C71D-79B5-0CA66960A12A}"/>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文本框 114">
              <a:extLst>
                <a:ext uri="{FF2B5EF4-FFF2-40B4-BE49-F238E27FC236}">
                  <a16:creationId xmlns:a16="http://schemas.microsoft.com/office/drawing/2014/main" id="{EA7753B1-4405-C809-42D0-0C13D8AAFC29}"/>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grpSp>
        <p:nvGrpSpPr>
          <p:cNvPr id="116" name="组合 115">
            <a:extLst>
              <a:ext uri="{FF2B5EF4-FFF2-40B4-BE49-F238E27FC236}">
                <a16:creationId xmlns:a16="http://schemas.microsoft.com/office/drawing/2014/main" id="{1A0395D9-A9AA-6E69-2185-60542C92DF5C}"/>
              </a:ext>
            </a:extLst>
          </p:cNvPr>
          <p:cNvGrpSpPr/>
          <p:nvPr/>
        </p:nvGrpSpPr>
        <p:grpSpPr>
          <a:xfrm>
            <a:off x="8244855" y="4787693"/>
            <a:ext cx="719633" cy="369332"/>
            <a:chOff x="6193383" y="1503946"/>
            <a:chExt cx="719633" cy="369332"/>
          </a:xfrm>
        </p:grpSpPr>
        <p:sp>
          <p:nvSpPr>
            <p:cNvPr id="117" name="矩形 116">
              <a:extLst>
                <a:ext uri="{FF2B5EF4-FFF2-40B4-BE49-F238E27FC236}">
                  <a16:creationId xmlns:a16="http://schemas.microsoft.com/office/drawing/2014/main" id="{C01CA4EB-D9EF-FBAA-CA55-5E9639954231}"/>
                </a:ext>
              </a:extLst>
            </p:cNvPr>
            <p:cNvSpPr/>
            <p:nvPr/>
          </p:nvSpPr>
          <p:spPr>
            <a:xfrm>
              <a:off x="6193383" y="1508592"/>
              <a:ext cx="719633" cy="360040"/>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文本框 117">
              <a:extLst>
                <a:ext uri="{FF2B5EF4-FFF2-40B4-BE49-F238E27FC236}">
                  <a16:creationId xmlns:a16="http://schemas.microsoft.com/office/drawing/2014/main" id="{F67C8CE7-83FD-1FD4-CE95-2F0F0A5E6D6D}"/>
                </a:ext>
              </a:extLst>
            </p:cNvPr>
            <p:cNvSpPr txBox="1"/>
            <p:nvPr/>
          </p:nvSpPr>
          <p:spPr>
            <a:xfrm>
              <a:off x="6332626" y="1503946"/>
              <a:ext cx="184731" cy="369332"/>
            </a:xfrm>
            <a:prstGeom prst="rect">
              <a:avLst/>
            </a:prstGeom>
            <a:noFill/>
          </p:spPr>
          <p:txBody>
            <a:bodyPr wrap="none" rtlCol="0">
              <a:spAutoFit/>
            </a:bodyPr>
            <a:lstStyle/>
            <a:p>
              <a:endParaRPr kumimoji="1" lang="zh-CN" altLang="en-US" dirty="0"/>
            </a:p>
          </p:txBody>
        </p:sp>
      </p:grpSp>
      <p:sp>
        <p:nvSpPr>
          <p:cNvPr id="119" name="下箭头 118">
            <a:extLst>
              <a:ext uri="{FF2B5EF4-FFF2-40B4-BE49-F238E27FC236}">
                <a16:creationId xmlns:a16="http://schemas.microsoft.com/office/drawing/2014/main" id="{B4889493-A9F6-B170-F1EF-28E99E2A0460}"/>
              </a:ext>
            </a:extLst>
          </p:cNvPr>
          <p:cNvSpPr/>
          <p:nvPr/>
        </p:nvSpPr>
        <p:spPr>
          <a:xfrm>
            <a:off x="7059089" y="2889283"/>
            <a:ext cx="740337" cy="422949"/>
          </a:xfrm>
          <a:prstGeom prst="downArrow">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085145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A243BF-8B46-4B3B-A544-57A91E52002C}"/>
              </a:ext>
            </a:extLst>
          </p:cNvPr>
          <p:cNvSpPr>
            <a:spLocks noGrp="1"/>
          </p:cNvSpPr>
          <p:nvPr>
            <p:ph type="title"/>
          </p:nvPr>
        </p:nvSpPr>
        <p:spPr/>
        <p:txBody>
          <a:bodyPr/>
          <a:lstStyle/>
          <a:p>
            <a:r>
              <a:rPr kumimoji="1" lang="en-US" altLang="zh-CN" dirty="0"/>
              <a:t>Short-summary of RDMA-based data structures </a:t>
            </a:r>
            <a:endParaRPr kumimoji="1" lang="zh-CN" altLang="en-US" dirty="0"/>
          </a:p>
        </p:txBody>
      </p:sp>
      <p:sp>
        <p:nvSpPr>
          <p:cNvPr id="3" name="内容占位符 2">
            <a:extLst>
              <a:ext uri="{FF2B5EF4-FFF2-40B4-BE49-F238E27FC236}">
                <a16:creationId xmlns:a16="http://schemas.microsoft.com/office/drawing/2014/main" id="{74F998E3-3F04-2FF3-C43F-FB9C72271D0D}"/>
              </a:ext>
            </a:extLst>
          </p:cNvPr>
          <p:cNvSpPr>
            <a:spLocks noGrp="1"/>
          </p:cNvSpPr>
          <p:nvPr>
            <p:ph idx="1"/>
          </p:nvPr>
        </p:nvSpPr>
        <p:spPr/>
        <p:txBody>
          <a:bodyPr/>
          <a:lstStyle/>
          <a:p>
            <a:r>
              <a:rPr kumimoji="1" lang="en-US" altLang="zh-CN" dirty="0"/>
              <a:t>Existing RDMA-based KVS adopt two design decisions </a:t>
            </a:r>
          </a:p>
          <a:p>
            <a:pPr marL="342900" indent="-342900">
              <a:buAutoNum type="arabicPeriod"/>
            </a:pPr>
            <a:r>
              <a:rPr kumimoji="1" lang="en-US" altLang="zh-CN" dirty="0"/>
              <a:t>Customized hash data structure</a:t>
            </a:r>
          </a:p>
          <a:p>
            <a:pPr lvl="1" indent="0">
              <a:buNone/>
            </a:pPr>
            <a:r>
              <a:rPr kumimoji="1" lang="en-US" altLang="zh-CN" dirty="0"/>
              <a:t>Pliaf@ATC’13 (Cuckoo hashing)</a:t>
            </a:r>
          </a:p>
          <a:p>
            <a:pPr lvl="1" indent="0">
              <a:buNone/>
            </a:pPr>
            <a:r>
              <a:rPr kumimoji="1" lang="en-US" altLang="zh-CN" dirty="0"/>
              <a:t>FaRM-KV@NSDI’14 (Hopscotch hashing)  </a:t>
            </a:r>
          </a:p>
          <a:p>
            <a:pPr marL="342900" indent="-342900">
              <a:buAutoNum type="arabicPeriod"/>
            </a:pPr>
            <a:r>
              <a:rPr kumimoji="1" lang="en-US" altLang="zh-CN" dirty="0"/>
              <a:t>Large buckets that suits RDMA </a:t>
            </a:r>
          </a:p>
          <a:p>
            <a:pPr lvl="1" indent="0">
              <a:buNone/>
            </a:pPr>
            <a:r>
              <a:rPr kumimoji="1" lang="en-US" altLang="zh-CN" dirty="0" err="1"/>
              <a:t>FaRM</a:t>
            </a:r>
            <a:r>
              <a:rPr kumimoji="1" lang="en-US" altLang="zh-CN" dirty="0"/>
              <a:t>-KV uses 6 entries per read </a:t>
            </a:r>
          </a:p>
          <a:p>
            <a:pPr lvl="1" indent="0">
              <a:buNone/>
            </a:pPr>
            <a:r>
              <a:rPr kumimoji="1" lang="en-US" altLang="zh-CN" dirty="0"/>
              <a:t>DrTM-KV@SOSP’15 (cluster chaining, a configurable number of entries per-bucket) </a:t>
            </a:r>
            <a:endParaRPr kumimoji="1" lang="zh-CN" altLang="en-US" dirty="0"/>
          </a:p>
        </p:txBody>
      </p:sp>
      <p:sp>
        <p:nvSpPr>
          <p:cNvPr id="4" name="灯片编号占位符 3">
            <a:extLst>
              <a:ext uri="{FF2B5EF4-FFF2-40B4-BE49-F238E27FC236}">
                <a16:creationId xmlns:a16="http://schemas.microsoft.com/office/drawing/2014/main" id="{52E073B8-E822-8C16-3559-226645C0B890}"/>
              </a:ext>
            </a:extLst>
          </p:cNvPr>
          <p:cNvSpPr>
            <a:spLocks noGrp="1"/>
          </p:cNvSpPr>
          <p:nvPr>
            <p:ph type="sldNum" sz="quarter" idx="12"/>
          </p:nvPr>
        </p:nvSpPr>
        <p:spPr/>
        <p:txBody>
          <a:bodyPr/>
          <a:lstStyle/>
          <a:p>
            <a:fld id="{ADE361C3-C043-4A6E-BDCE-8DA1E7D90A3B}" type="slidenum">
              <a:rPr lang="zh-CN" altLang="en-US" smtClean="0"/>
              <a:pPr/>
              <a:t>49</a:t>
            </a:fld>
            <a:endParaRPr lang="zh-CN" altLang="en-US" dirty="0"/>
          </a:p>
        </p:txBody>
      </p:sp>
    </p:spTree>
    <p:extLst>
      <p:ext uri="{BB962C8B-B14F-4D97-AF65-F5344CB8AC3E}">
        <p14:creationId xmlns:p14="http://schemas.microsoft.com/office/powerpoint/2010/main" val="3643484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09765-1444-2B43-A825-FB91D7DEE51C}"/>
              </a:ext>
            </a:extLst>
          </p:cNvPr>
          <p:cNvSpPr>
            <a:spLocks noGrp="1"/>
          </p:cNvSpPr>
          <p:nvPr>
            <p:ph type="title"/>
          </p:nvPr>
        </p:nvSpPr>
        <p:spPr/>
        <p:txBody>
          <a:bodyPr/>
          <a:lstStyle/>
          <a:p>
            <a:r>
              <a:rPr kumimoji="1" lang="en-US" altLang="zh-CN" dirty="0"/>
              <a:t>Review: Packet processing with DPDK</a:t>
            </a:r>
            <a:endParaRPr kumimoji="1" lang="zh-CN" altLang="en-US" dirty="0"/>
          </a:p>
        </p:txBody>
      </p:sp>
      <p:sp>
        <p:nvSpPr>
          <p:cNvPr id="4" name="灯片编号占位符 3">
            <a:extLst>
              <a:ext uri="{FF2B5EF4-FFF2-40B4-BE49-F238E27FC236}">
                <a16:creationId xmlns:a16="http://schemas.microsoft.com/office/drawing/2014/main" id="{A85945E3-7872-5A4A-85A2-5F609417924E}"/>
              </a:ext>
            </a:extLst>
          </p:cNvPr>
          <p:cNvSpPr>
            <a:spLocks noGrp="1"/>
          </p:cNvSpPr>
          <p:nvPr>
            <p:ph type="sldNum" sz="quarter" idx="12"/>
          </p:nvPr>
        </p:nvSpPr>
        <p:spPr/>
        <p:txBody>
          <a:bodyPr/>
          <a:lstStyle/>
          <a:p>
            <a:fld id="{ADE361C3-C043-4A6E-BDCE-8DA1E7D90A3B}" type="slidenum">
              <a:rPr lang="zh-CN" altLang="en-US" smtClean="0"/>
              <a:pPr/>
              <a:t>5</a:t>
            </a:fld>
            <a:endParaRPr lang="zh-CN" altLang="en-US" dirty="0"/>
          </a:p>
        </p:txBody>
      </p:sp>
      <p:pic>
        <p:nvPicPr>
          <p:cNvPr id="5" name="Picture 2" descr="网卡_百度百科">
            <a:extLst>
              <a:ext uri="{FF2B5EF4-FFF2-40B4-BE49-F238E27FC236}">
                <a16:creationId xmlns:a16="http://schemas.microsoft.com/office/drawing/2014/main" id="{63657E6B-6D27-8A42-B23D-F959CF685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5049" y="4324350"/>
            <a:ext cx="1390650" cy="139065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线连接符 5">
            <a:extLst>
              <a:ext uri="{FF2B5EF4-FFF2-40B4-BE49-F238E27FC236}">
                <a16:creationId xmlns:a16="http://schemas.microsoft.com/office/drawing/2014/main" id="{1D7D6BAB-6F83-D34D-97B2-9D4F58A19777}"/>
              </a:ext>
            </a:extLst>
          </p:cNvPr>
          <p:cNvCxnSpPr/>
          <p:nvPr/>
        </p:nvCxnSpPr>
        <p:spPr>
          <a:xfrm>
            <a:off x="0" y="2353444"/>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AE7BF0E-9D0E-2D45-8F9F-C574D1485D97}"/>
              </a:ext>
            </a:extLst>
          </p:cNvPr>
          <p:cNvSpPr txBox="1"/>
          <p:nvPr/>
        </p:nvSpPr>
        <p:spPr>
          <a:xfrm>
            <a:off x="539750" y="1866809"/>
            <a:ext cx="4668982" cy="369332"/>
          </a:xfrm>
          <a:prstGeom prst="rect">
            <a:avLst/>
          </a:prstGeom>
          <a:noFill/>
        </p:spPr>
        <p:txBody>
          <a:bodyPr wrap="square">
            <a:spAutoFit/>
          </a:bodyPr>
          <a:lstStyle/>
          <a:p>
            <a:r>
              <a:rPr kumimoji="1" lang="en-US" altLang="zh-CN" b="1" dirty="0"/>
              <a:t>User space</a:t>
            </a:r>
          </a:p>
        </p:txBody>
      </p:sp>
      <p:sp>
        <p:nvSpPr>
          <p:cNvPr id="8" name="文本框 7">
            <a:extLst>
              <a:ext uri="{FF2B5EF4-FFF2-40B4-BE49-F238E27FC236}">
                <a16:creationId xmlns:a16="http://schemas.microsoft.com/office/drawing/2014/main" id="{DC0336CC-CE72-9147-96DC-59A6C957408B}"/>
              </a:ext>
            </a:extLst>
          </p:cNvPr>
          <p:cNvSpPr txBox="1"/>
          <p:nvPr/>
        </p:nvSpPr>
        <p:spPr>
          <a:xfrm>
            <a:off x="571263" y="2488168"/>
            <a:ext cx="4668982" cy="369332"/>
          </a:xfrm>
          <a:prstGeom prst="rect">
            <a:avLst/>
          </a:prstGeom>
          <a:noFill/>
        </p:spPr>
        <p:txBody>
          <a:bodyPr wrap="square">
            <a:spAutoFit/>
          </a:bodyPr>
          <a:lstStyle/>
          <a:p>
            <a:r>
              <a:rPr kumimoji="1" lang="en-US" altLang="zh-CN" b="1" dirty="0"/>
              <a:t>Kernel space</a:t>
            </a:r>
          </a:p>
        </p:txBody>
      </p:sp>
      <p:cxnSp>
        <p:nvCxnSpPr>
          <p:cNvPr id="9" name="直线连接符 8">
            <a:extLst>
              <a:ext uri="{FF2B5EF4-FFF2-40B4-BE49-F238E27FC236}">
                <a16:creationId xmlns:a16="http://schemas.microsoft.com/office/drawing/2014/main" id="{BB3A02BA-C523-2747-8B51-DA4CF0CC5082}"/>
              </a:ext>
            </a:extLst>
          </p:cNvPr>
          <p:cNvCxnSpPr/>
          <p:nvPr/>
        </p:nvCxnSpPr>
        <p:spPr>
          <a:xfrm>
            <a:off x="0" y="4441676"/>
            <a:ext cx="9144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EAA712A2-E546-304E-8FF7-06409404AED4}"/>
              </a:ext>
            </a:extLst>
          </p:cNvPr>
          <p:cNvSpPr txBox="1"/>
          <p:nvPr/>
        </p:nvSpPr>
        <p:spPr>
          <a:xfrm>
            <a:off x="683568" y="4576399"/>
            <a:ext cx="4668982" cy="369332"/>
          </a:xfrm>
          <a:prstGeom prst="rect">
            <a:avLst/>
          </a:prstGeom>
          <a:noFill/>
        </p:spPr>
        <p:txBody>
          <a:bodyPr wrap="square">
            <a:spAutoFit/>
          </a:bodyPr>
          <a:lstStyle/>
          <a:p>
            <a:r>
              <a:rPr kumimoji="1" lang="en-US" altLang="zh-CN" b="1" dirty="0"/>
              <a:t>Network card </a:t>
            </a:r>
          </a:p>
        </p:txBody>
      </p:sp>
      <p:grpSp>
        <p:nvGrpSpPr>
          <p:cNvPr id="11" name="组合 10">
            <a:extLst>
              <a:ext uri="{FF2B5EF4-FFF2-40B4-BE49-F238E27FC236}">
                <a16:creationId xmlns:a16="http://schemas.microsoft.com/office/drawing/2014/main" id="{EFC8988E-EDF0-3E49-A988-641AAA3089B2}"/>
              </a:ext>
            </a:extLst>
          </p:cNvPr>
          <p:cNvGrpSpPr/>
          <p:nvPr/>
        </p:nvGrpSpPr>
        <p:grpSpPr>
          <a:xfrm>
            <a:off x="4078006" y="5094139"/>
            <a:ext cx="1214074" cy="354958"/>
            <a:chOff x="1835696" y="5019675"/>
            <a:chExt cx="1214074" cy="354958"/>
          </a:xfrm>
        </p:grpSpPr>
        <p:sp>
          <p:nvSpPr>
            <p:cNvPr id="12" name="矩形 11">
              <a:extLst>
                <a:ext uri="{FF2B5EF4-FFF2-40B4-BE49-F238E27FC236}">
                  <a16:creationId xmlns:a16="http://schemas.microsoft.com/office/drawing/2014/main" id="{DF9FD0D9-C0C2-1547-9108-319C4B4F3499}"/>
                </a:ext>
              </a:extLst>
            </p:cNvPr>
            <p:cNvSpPr/>
            <p:nvPr/>
          </p:nvSpPr>
          <p:spPr>
            <a:xfrm>
              <a:off x="2195736" y="5019675"/>
              <a:ext cx="288032" cy="351231"/>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57C090D6-66DB-854B-9319-DECCC517F3F6}"/>
                </a:ext>
              </a:extLst>
            </p:cNvPr>
            <p:cNvSpPr/>
            <p:nvPr/>
          </p:nvSpPr>
          <p:spPr>
            <a:xfrm>
              <a:off x="2483768" y="5019675"/>
              <a:ext cx="288032" cy="351231"/>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8C1123E9-D8F5-744F-919C-7D09F82E5D4F}"/>
                </a:ext>
              </a:extLst>
            </p:cNvPr>
            <p:cNvSpPr/>
            <p:nvPr/>
          </p:nvSpPr>
          <p:spPr>
            <a:xfrm>
              <a:off x="2761738" y="5019675"/>
              <a:ext cx="288032" cy="351231"/>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线连接符 14">
              <a:extLst>
                <a:ext uri="{FF2B5EF4-FFF2-40B4-BE49-F238E27FC236}">
                  <a16:creationId xmlns:a16="http://schemas.microsoft.com/office/drawing/2014/main" id="{35A2401B-7DA5-0A43-8066-C6C5F085D184}"/>
                </a:ext>
              </a:extLst>
            </p:cNvPr>
            <p:cNvCxnSpPr/>
            <p:nvPr/>
          </p:nvCxnSpPr>
          <p:spPr>
            <a:xfrm>
              <a:off x="1835696" y="5019675"/>
              <a:ext cx="12140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A0FE008C-7858-8D49-991C-ED1142609827}"/>
                </a:ext>
              </a:extLst>
            </p:cNvPr>
            <p:cNvCxnSpPr/>
            <p:nvPr/>
          </p:nvCxnSpPr>
          <p:spPr>
            <a:xfrm>
              <a:off x="1835696" y="5374633"/>
              <a:ext cx="1214074"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 name="文本框 16">
            <a:extLst>
              <a:ext uri="{FF2B5EF4-FFF2-40B4-BE49-F238E27FC236}">
                <a16:creationId xmlns:a16="http://schemas.microsoft.com/office/drawing/2014/main" id="{4886DFDB-54C6-8942-953A-D8736D23C2A7}"/>
              </a:ext>
            </a:extLst>
          </p:cNvPr>
          <p:cNvSpPr txBox="1"/>
          <p:nvPr/>
        </p:nvSpPr>
        <p:spPr>
          <a:xfrm>
            <a:off x="1054432" y="5094041"/>
            <a:ext cx="2323618" cy="369323"/>
          </a:xfrm>
          <a:prstGeom prst="rect">
            <a:avLst/>
          </a:prstGeom>
          <a:noFill/>
        </p:spPr>
        <p:txBody>
          <a:bodyPr wrap="square">
            <a:spAutoFit/>
          </a:bodyPr>
          <a:lstStyle/>
          <a:p>
            <a:pPr lvl="1"/>
            <a:r>
              <a:rPr kumimoji="1" lang="en-US" altLang="zh-CN" dirty="0">
                <a:latin typeface="Consolas" panose="020B0609020204030204" pitchFamily="49" charset="0"/>
                <a:cs typeface="Consolas" panose="020B0609020204030204" pitchFamily="49" charset="0"/>
              </a:rPr>
              <a:t>TX/RX queues</a:t>
            </a:r>
            <a:endParaRPr kumimoji="1" lang="zh-CN" altLang="en-US" dirty="0"/>
          </a:p>
        </p:txBody>
      </p:sp>
      <p:pic>
        <p:nvPicPr>
          <p:cNvPr id="18" name="图片 17">
            <a:extLst>
              <a:ext uri="{FF2B5EF4-FFF2-40B4-BE49-F238E27FC236}">
                <a16:creationId xmlns:a16="http://schemas.microsoft.com/office/drawing/2014/main" id="{FF0F40E8-60A2-0048-8D2F-A7982A03910E}"/>
              </a:ext>
            </a:extLst>
          </p:cNvPr>
          <p:cNvPicPr>
            <a:picLocks noChangeAspect="1"/>
          </p:cNvPicPr>
          <p:nvPr/>
        </p:nvPicPr>
        <p:blipFill>
          <a:blip r:embed="rId3"/>
          <a:stretch>
            <a:fillRect/>
          </a:stretch>
        </p:blipFill>
        <p:spPr>
          <a:xfrm>
            <a:off x="3900514" y="4875503"/>
            <a:ext cx="452098" cy="452098"/>
          </a:xfrm>
          <a:prstGeom prst="rect">
            <a:avLst/>
          </a:prstGeom>
          <a:solidFill>
            <a:schemeClr val="bg1"/>
          </a:solidFill>
        </p:spPr>
      </p:pic>
      <p:grpSp>
        <p:nvGrpSpPr>
          <p:cNvPr id="19" name="组合 18">
            <a:extLst>
              <a:ext uri="{FF2B5EF4-FFF2-40B4-BE49-F238E27FC236}">
                <a16:creationId xmlns:a16="http://schemas.microsoft.com/office/drawing/2014/main" id="{47B6C613-EC72-1047-A87C-CA06CCF2EF7C}"/>
              </a:ext>
            </a:extLst>
          </p:cNvPr>
          <p:cNvGrpSpPr/>
          <p:nvPr/>
        </p:nvGrpSpPr>
        <p:grpSpPr>
          <a:xfrm>
            <a:off x="6282429" y="1638000"/>
            <a:ext cx="2408217" cy="576064"/>
            <a:chOff x="5292080" y="3342020"/>
            <a:chExt cx="2408217" cy="576064"/>
          </a:xfrm>
        </p:grpSpPr>
        <p:sp>
          <p:nvSpPr>
            <p:cNvPr id="20" name="矩形 19">
              <a:extLst>
                <a:ext uri="{FF2B5EF4-FFF2-40B4-BE49-F238E27FC236}">
                  <a16:creationId xmlns:a16="http://schemas.microsoft.com/office/drawing/2014/main" id="{FD776347-2792-1248-9683-A3EB0087A1A4}"/>
                </a:ext>
              </a:extLst>
            </p:cNvPr>
            <p:cNvSpPr/>
            <p:nvPr/>
          </p:nvSpPr>
          <p:spPr>
            <a:xfrm>
              <a:off x="5406103" y="3342020"/>
              <a:ext cx="2294194" cy="57606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文本框 20">
              <a:extLst>
                <a:ext uri="{FF2B5EF4-FFF2-40B4-BE49-F238E27FC236}">
                  <a16:creationId xmlns:a16="http://schemas.microsoft.com/office/drawing/2014/main" id="{4F692900-BBE9-574C-AB6C-1D3089578EB6}"/>
                </a:ext>
              </a:extLst>
            </p:cNvPr>
            <p:cNvSpPr txBox="1"/>
            <p:nvPr/>
          </p:nvSpPr>
          <p:spPr>
            <a:xfrm>
              <a:off x="5292080" y="3433564"/>
              <a:ext cx="2323618" cy="369323"/>
            </a:xfrm>
            <a:prstGeom prst="rect">
              <a:avLst/>
            </a:prstGeom>
            <a:noFill/>
          </p:spPr>
          <p:txBody>
            <a:bodyPr wrap="square">
              <a:spAutoFit/>
            </a:bodyPr>
            <a:lstStyle/>
            <a:p>
              <a:pPr lvl="1"/>
              <a:r>
                <a:rPr kumimoji="1" lang="en-US" altLang="zh-CN" dirty="0">
                  <a:latin typeface="Consolas" panose="020B0609020204030204" pitchFamily="49" charset="0"/>
                  <a:cs typeface="Consolas" panose="020B0609020204030204" pitchFamily="49" charset="0"/>
                </a:rPr>
                <a:t>Ring Buffer</a:t>
              </a:r>
              <a:endParaRPr kumimoji="1" lang="zh-CN" altLang="en-US" dirty="0"/>
            </a:p>
          </p:txBody>
        </p:sp>
      </p:grpSp>
      <p:grpSp>
        <p:nvGrpSpPr>
          <p:cNvPr id="31" name="组合 30">
            <a:extLst>
              <a:ext uri="{FF2B5EF4-FFF2-40B4-BE49-F238E27FC236}">
                <a16:creationId xmlns:a16="http://schemas.microsoft.com/office/drawing/2014/main" id="{780B89C5-7F58-FE42-95DC-B830E61F7E44}"/>
              </a:ext>
            </a:extLst>
          </p:cNvPr>
          <p:cNvGrpSpPr/>
          <p:nvPr/>
        </p:nvGrpSpPr>
        <p:grpSpPr>
          <a:xfrm>
            <a:off x="2171099" y="1638000"/>
            <a:ext cx="2333680" cy="576064"/>
            <a:chOff x="5366617" y="3342020"/>
            <a:chExt cx="2333680" cy="576064"/>
          </a:xfrm>
        </p:grpSpPr>
        <p:sp>
          <p:nvSpPr>
            <p:cNvPr id="32" name="矩形 31">
              <a:extLst>
                <a:ext uri="{FF2B5EF4-FFF2-40B4-BE49-F238E27FC236}">
                  <a16:creationId xmlns:a16="http://schemas.microsoft.com/office/drawing/2014/main" id="{25A4B861-B7C9-FC49-BCE5-283FF78F2218}"/>
                </a:ext>
              </a:extLst>
            </p:cNvPr>
            <p:cNvSpPr/>
            <p:nvPr/>
          </p:nvSpPr>
          <p:spPr>
            <a:xfrm>
              <a:off x="5406103" y="3342020"/>
              <a:ext cx="2294194" cy="57606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a:extLst>
                <a:ext uri="{FF2B5EF4-FFF2-40B4-BE49-F238E27FC236}">
                  <a16:creationId xmlns:a16="http://schemas.microsoft.com/office/drawing/2014/main" id="{6787DB3A-F4E3-8C42-8F4E-3688661583B0}"/>
                </a:ext>
              </a:extLst>
            </p:cNvPr>
            <p:cNvSpPr txBox="1"/>
            <p:nvPr/>
          </p:nvSpPr>
          <p:spPr>
            <a:xfrm>
              <a:off x="5366617" y="3409386"/>
              <a:ext cx="2323618" cy="369323"/>
            </a:xfrm>
            <a:prstGeom prst="rect">
              <a:avLst/>
            </a:prstGeom>
            <a:noFill/>
          </p:spPr>
          <p:txBody>
            <a:bodyPr wrap="square">
              <a:spAutoFit/>
            </a:bodyPr>
            <a:lstStyle/>
            <a:p>
              <a:pPr lvl="1"/>
              <a:r>
                <a:rPr kumimoji="1" lang="en-US" altLang="zh-CN" dirty="0">
                  <a:latin typeface="Consolas" panose="020B0609020204030204" pitchFamily="49" charset="0"/>
                  <a:cs typeface="Consolas" panose="020B0609020204030204" pitchFamily="49" charset="0"/>
                </a:rPr>
                <a:t>Application</a:t>
              </a:r>
              <a:endParaRPr kumimoji="1" lang="zh-CN" altLang="en-US" dirty="0"/>
            </a:p>
          </p:txBody>
        </p:sp>
      </p:grpSp>
      <p:cxnSp>
        <p:nvCxnSpPr>
          <p:cNvPr id="34" name="肘形连接符 33">
            <a:extLst>
              <a:ext uri="{FF2B5EF4-FFF2-40B4-BE49-F238E27FC236}">
                <a16:creationId xmlns:a16="http://schemas.microsoft.com/office/drawing/2014/main" id="{D487BF22-F214-1548-B2AE-0909169C4E17}"/>
              </a:ext>
            </a:extLst>
          </p:cNvPr>
          <p:cNvCxnSpPr>
            <a:cxnSpLocks/>
            <a:stCxn id="18" idx="0"/>
            <a:endCxn id="20" idx="3"/>
          </p:cNvCxnSpPr>
          <p:nvPr/>
        </p:nvCxnSpPr>
        <p:spPr>
          <a:xfrm rot="5400000" flipH="1" flipV="1">
            <a:off x="4933869" y="1118727"/>
            <a:ext cx="2949471" cy="4564083"/>
          </a:xfrm>
          <a:prstGeom prst="bentConnector4">
            <a:avLst>
              <a:gd name="adj1" fmla="val 45117"/>
              <a:gd name="adj2" fmla="val 105009"/>
            </a:avLst>
          </a:prstGeom>
          <a:ln w="285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grpSp>
        <p:nvGrpSpPr>
          <p:cNvPr id="40" name="组合 39">
            <a:extLst>
              <a:ext uri="{FF2B5EF4-FFF2-40B4-BE49-F238E27FC236}">
                <a16:creationId xmlns:a16="http://schemas.microsoft.com/office/drawing/2014/main" id="{00C36199-CF8D-6B48-9F0A-E9AADE16BD0E}"/>
              </a:ext>
            </a:extLst>
          </p:cNvPr>
          <p:cNvGrpSpPr/>
          <p:nvPr/>
        </p:nvGrpSpPr>
        <p:grpSpPr>
          <a:xfrm>
            <a:off x="4572000" y="1643954"/>
            <a:ext cx="1326897" cy="576064"/>
            <a:chOff x="4695752" y="3342020"/>
            <a:chExt cx="2323619" cy="576064"/>
          </a:xfrm>
        </p:grpSpPr>
        <p:sp>
          <p:nvSpPr>
            <p:cNvPr id="41" name="矩形 40">
              <a:extLst>
                <a:ext uri="{FF2B5EF4-FFF2-40B4-BE49-F238E27FC236}">
                  <a16:creationId xmlns:a16="http://schemas.microsoft.com/office/drawing/2014/main" id="{B30605F4-62B5-C346-82DB-C9F6225B8461}"/>
                </a:ext>
              </a:extLst>
            </p:cNvPr>
            <p:cNvSpPr/>
            <p:nvPr/>
          </p:nvSpPr>
          <p:spPr>
            <a:xfrm>
              <a:off x="5406103" y="3342020"/>
              <a:ext cx="1369459" cy="576064"/>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8BCB305E-6087-824B-BEF7-182384FF8795}"/>
                </a:ext>
              </a:extLst>
            </p:cNvPr>
            <p:cNvSpPr txBox="1"/>
            <p:nvPr/>
          </p:nvSpPr>
          <p:spPr>
            <a:xfrm>
              <a:off x="4695752" y="3462655"/>
              <a:ext cx="2323619" cy="369323"/>
            </a:xfrm>
            <a:prstGeom prst="rect">
              <a:avLst/>
            </a:prstGeom>
            <a:noFill/>
          </p:spPr>
          <p:txBody>
            <a:bodyPr wrap="square">
              <a:spAutoFit/>
            </a:bodyPr>
            <a:lstStyle/>
            <a:p>
              <a:pPr lvl="1"/>
              <a:r>
                <a:rPr kumimoji="1" lang="en-US" altLang="zh-CN" dirty="0">
                  <a:latin typeface="Consolas" panose="020B0609020204030204" pitchFamily="49" charset="0"/>
                  <a:cs typeface="Consolas" panose="020B0609020204030204" pitchFamily="49" charset="0"/>
                </a:rPr>
                <a:t>DPDK</a:t>
              </a:r>
              <a:endParaRPr kumimoji="1" lang="zh-CN" altLang="en-US" dirty="0"/>
            </a:p>
          </p:txBody>
        </p:sp>
      </p:grpSp>
      <p:cxnSp>
        <p:nvCxnSpPr>
          <p:cNvPr id="43" name="直线箭头连接符 42">
            <a:extLst>
              <a:ext uri="{FF2B5EF4-FFF2-40B4-BE49-F238E27FC236}">
                <a16:creationId xmlns:a16="http://schemas.microsoft.com/office/drawing/2014/main" id="{55258D64-50D2-4F40-8A51-C8BC1EC677DB}"/>
              </a:ext>
            </a:extLst>
          </p:cNvPr>
          <p:cNvCxnSpPr>
            <a:cxnSpLocks/>
          </p:cNvCxnSpPr>
          <p:nvPr/>
        </p:nvCxnSpPr>
        <p:spPr>
          <a:xfrm>
            <a:off x="5786332" y="1908291"/>
            <a:ext cx="536009" cy="11827"/>
          </a:xfrm>
          <a:prstGeom prst="straightConnector1">
            <a:avLst/>
          </a:prstGeom>
          <a:ln w="285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E788D04E-1275-374E-8FCA-CA2565149711}"/>
              </a:ext>
            </a:extLst>
          </p:cNvPr>
          <p:cNvCxnSpPr>
            <a:cxnSpLocks/>
          </p:cNvCxnSpPr>
          <p:nvPr/>
        </p:nvCxnSpPr>
        <p:spPr>
          <a:xfrm>
            <a:off x="4502181" y="1926072"/>
            <a:ext cx="536009" cy="11827"/>
          </a:xfrm>
          <a:prstGeom prst="straightConnector1">
            <a:avLst/>
          </a:prstGeom>
          <a:ln w="28575">
            <a:solidFill>
              <a:schemeClr val="tx1"/>
            </a:solidFill>
            <a:headEnd type="arrow" w="lg" len="lg"/>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175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7EA00E-594F-2F14-61E0-B03BE75ECEED}"/>
              </a:ext>
            </a:extLst>
          </p:cNvPr>
          <p:cNvSpPr>
            <a:spLocks noGrp="1"/>
          </p:cNvSpPr>
          <p:nvPr>
            <p:ph type="title"/>
          </p:nvPr>
        </p:nvSpPr>
        <p:spPr/>
        <p:txBody>
          <a:bodyPr/>
          <a:lstStyle/>
          <a:p>
            <a:r>
              <a:rPr kumimoji="1" lang="en-US" altLang="zh-CN" dirty="0"/>
              <a:t>What about </a:t>
            </a:r>
            <a:r>
              <a:rPr kumimoji="1" lang="en-US" altLang="zh-CN" dirty="0">
                <a:latin typeface="Consolas" panose="020B0609020204030204" pitchFamily="49" charset="0"/>
                <a:cs typeface="Consolas" panose="020B0609020204030204" pitchFamily="49" charset="0"/>
              </a:rPr>
              <a:t>put</a:t>
            </a:r>
            <a:r>
              <a:rPr kumimoji="1" lang="en-US" altLang="zh-CN" dirty="0"/>
              <a:t>? </a:t>
            </a:r>
            <a:endParaRPr kumimoji="1" lang="zh-CN" altLang="en-US" dirty="0"/>
          </a:p>
        </p:txBody>
      </p:sp>
      <p:sp>
        <p:nvSpPr>
          <p:cNvPr id="3" name="内容占位符 2">
            <a:extLst>
              <a:ext uri="{FF2B5EF4-FFF2-40B4-BE49-F238E27FC236}">
                <a16:creationId xmlns:a16="http://schemas.microsoft.com/office/drawing/2014/main" id="{68886E04-2C7F-E154-3908-FBF448764118}"/>
              </a:ext>
            </a:extLst>
          </p:cNvPr>
          <p:cNvSpPr>
            <a:spLocks noGrp="1"/>
          </p:cNvSpPr>
          <p:nvPr>
            <p:ph idx="1"/>
          </p:nvPr>
        </p:nvSpPr>
        <p:spPr/>
        <p:txBody>
          <a:bodyPr/>
          <a:lstStyle/>
          <a:p>
            <a:r>
              <a:rPr kumimoji="1" lang="en-US" altLang="zh-CN" dirty="0"/>
              <a:t>Much complicated than the Get() </a:t>
            </a:r>
          </a:p>
          <a:p>
            <a:pPr lvl="1"/>
            <a:r>
              <a:rPr kumimoji="1" lang="en-US" altLang="zh-CN" dirty="0"/>
              <a:t>Kicking entries in case of multiple hash collisions </a:t>
            </a:r>
          </a:p>
          <a:p>
            <a:pPr lvl="1"/>
            <a:r>
              <a:rPr kumimoji="1" lang="en-US" altLang="zh-CN" dirty="0"/>
              <a:t>Re-construct the hash table in case of rehashing </a:t>
            </a:r>
          </a:p>
          <a:p>
            <a:r>
              <a:rPr kumimoji="1" lang="en-US" altLang="zh-CN" dirty="0"/>
              <a:t>Solution: hybrid approach </a:t>
            </a:r>
          </a:p>
          <a:p>
            <a:pPr lvl="1"/>
            <a:r>
              <a:rPr kumimoji="1" lang="en-US" altLang="zh-CN" dirty="0"/>
              <a:t>Use RPC for the put operations</a:t>
            </a:r>
          </a:p>
          <a:p>
            <a:pPr lvl="1"/>
            <a:r>
              <a:rPr kumimoji="1" lang="en-US" altLang="zh-CN" dirty="0"/>
              <a:t>Only use RDMA for get </a:t>
            </a:r>
            <a:r>
              <a:rPr kumimoji="1" lang="en-US" altLang="zh-CN" dirty="0">
                <a:latin typeface="Consolas" panose="020B0609020204030204" pitchFamily="49" charset="0"/>
                <a:cs typeface="Consolas" panose="020B0609020204030204" pitchFamily="49" charset="0"/>
              </a:rPr>
              <a:t>Get() </a:t>
            </a:r>
          </a:p>
          <a:p>
            <a:r>
              <a:rPr kumimoji="1" lang="en-US" altLang="zh-CN" dirty="0">
                <a:cs typeface="Consolas" panose="020B0609020204030204" pitchFamily="49" charset="0"/>
              </a:rPr>
              <a:t>Observation</a:t>
            </a:r>
          </a:p>
          <a:p>
            <a:pPr lvl="1"/>
            <a:r>
              <a:rPr kumimoji="1" lang="en-US" altLang="zh-CN" dirty="0">
                <a:cs typeface="Consolas" panose="020B0609020204030204" pitchFamily="49" charset="0"/>
              </a:rPr>
              <a:t>Read-only dominates the real workload [1] </a:t>
            </a:r>
          </a:p>
          <a:p>
            <a:pPr lvl="2"/>
            <a:endParaRPr kumimoji="1" lang="en-US" altLang="zh-CN" dirty="0">
              <a:cs typeface="Consolas" panose="020B0609020204030204" pitchFamily="49" charset="0"/>
            </a:endParaRPr>
          </a:p>
          <a:p>
            <a:pPr lvl="1"/>
            <a:endParaRPr kumimoji="1" lang="zh-CN" altLang="en-US" dirty="0"/>
          </a:p>
        </p:txBody>
      </p:sp>
      <p:sp>
        <p:nvSpPr>
          <p:cNvPr id="4" name="灯片编号占位符 3">
            <a:extLst>
              <a:ext uri="{FF2B5EF4-FFF2-40B4-BE49-F238E27FC236}">
                <a16:creationId xmlns:a16="http://schemas.microsoft.com/office/drawing/2014/main" id="{0BF0F255-3ECA-7676-E189-BE9CBCE39B79}"/>
              </a:ext>
            </a:extLst>
          </p:cNvPr>
          <p:cNvSpPr>
            <a:spLocks noGrp="1"/>
          </p:cNvSpPr>
          <p:nvPr>
            <p:ph type="sldNum" sz="quarter" idx="12"/>
          </p:nvPr>
        </p:nvSpPr>
        <p:spPr/>
        <p:txBody>
          <a:bodyPr/>
          <a:lstStyle/>
          <a:p>
            <a:fld id="{ADE361C3-C043-4A6E-BDCE-8DA1E7D90A3B}" type="slidenum">
              <a:rPr lang="zh-CN" altLang="en-US" smtClean="0"/>
              <a:pPr/>
              <a:t>50</a:t>
            </a:fld>
            <a:endParaRPr lang="zh-CN" altLang="en-US" dirty="0"/>
          </a:p>
        </p:txBody>
      </p:sp>
      <p:pic>
        <p:nvPicPr>
          <p:cNvPr id="6" name="图片 5" descr="表格&#10;&#10;描述已自动生成">
            <a:extLst>
              <a:ext uri="{FF2B5EF4-FFF2-40B4-BE49-F238E27FC236}">
                <a16:creationId xmlns:a16="http://schemas.microsoft.com/office/drawing/2014/main" id="{224F0657-D30B-7A48-9C0E-330F38118E0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00897" y="2326741"/>
            <a:ext cx="3654008" cy="2043444"/>
          </a:xfrm>
          <a:prstGeom prst="rect">
            <a:avLst/>
          </a:prstGeom>
        </p:spPr>
      </p:pic>
      <p:pic>
        <p:nvPicPr>
          <p:cNvPr id="21506" name="Picture 2">
            <a:extLst>
              <a:ext uri="{FF2B5EF4-FFF2-40B4-BE49-F238E27FC236}">
                <a16:creationId xmlns:a16="http://schemas.microsoft.com/office/drawing/2014/main" id="{2C3E258D-94D4-9A1E-0D41-BFF184F4B39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3237" y="4416471"/>
            <a:ext cx="2089328" cy="1091456"/>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611B6EB1-28EC-6764-2E5E-7502B84CAE75}"/>
              </a:ext>
            </a:extLst>
          </p:cNvPr>
          <p:cNvSpPr txBox="1"/>
          <p:nvPr/>
        </p:nvSpPr>
        <p:spPr>
          <a:xfrm>
            <a:off x="-490946" y="5414655"/>
            <a:ext cx="6840760" cy="323165"/>
          </a:xfrm>
          <a:prstGeom prst="rect">
            <a:avLst/>
          </a:prstGeom>
          <a:noFill/>
        </p:spPr>
        <p:txBody>
          <a:bodyPr wrap="square">
            <a:spAutoFit/>
          </a:bodyPr>
          <a:lstStyle/>
          <a:p>
            <a:pPr lvl="1"/>
            <a:r>
              <a:rPr kumimoji="1" lang="en-US" altLang="zh-CN" sz="1500" dirty="0">
                <a:cs typeface="Consolas" panose="020B0609020204030204" pitchFamily="49" charset="0"/>
              </a:rPr>
              <a:t>[1] Tao: Facebook’s distributed data store for the social graph. ATC’13  </a:t>
            </a:r>
          </a:p>
        </p:txBody>
      </p:sp>
    </p:spTree>
    <p:extLst>
      <p:ext uri="{BB962C8B-B14F-4D97-AF65-F5344CB8AC3E}">
        <p14:creationId xmlns:p14="http://schemas.microsoft.com/office/powerpoint/2010/main" val="23953233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457200" y="1777380"/>
            <a:ext cx="8229600"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kumimoji="0" lang="en-US" altLang="zh-CN" kern="0" dirty="0">
                <a:solidFill>
                  <a:srgbClr val="BE384B"/>
                </a:solidFill>
                <a:latin typeface="+mn-lt"/>
                <a:ea typeface="+mn-ea"/>
                <a:cs typeface="Courier New" panose="02070309020205020404" pitchFamily="49" charset="0"/>
              </a:rPr>
              <a:t>Challenge: read/write between different devices</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42108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Running </a:t>
            </a:r>
            <a:r>
              <a:rPr kumimoji="1" lang="en-US" altLang="zh-CN" dirty="0">
                <a:latin typeface="Consolas" panose="020B0609020204030204" pitchFamily="49" charset="0"/>
                <a:cs typeface="Consolas" panose="020B0609020204030204" pitchFamily="49" charset="0"/>
              </a:rPr>
              <a:t>put</a:t>
            </a:r>
            <a:r>
              <a:rPr kumimoji="1" lang="en-US" altLang="zh-CN" dirty="0"/>
              <a:t> &amp; </a:t>
            </a:r>
            <a:r>
              <a:rPr kumimoji="1" lang="en-US" altLang="zh-CN" dirty="0">
                <a:latin typeface="+mj-lt"/>
              </a:rPr>
              <a:t>get</a:t>
            </a:r>
            <a:r>
              <a:rPr kumimoji="1" lang="en-US" altLang="zh-CN" dirty="0"/>
              <a:t> concurrently at different devices </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52</a:t>
            </a:fld>
            <a:endParaRPr lang="zh-CN" altLang="en-US" dirty="0"/>
          </a:p>
        </p:txBody>
      </p:sp>
      <p:sp>
        <p:nvSpPr>
          <p:cNvPr id="7" name="文本框 6">
            <a:extLst>
              <a:ext uri="{FF2B5EF4-FFF2-40B4-BE49-F238E27FC236}">
                <a16:creationId xmlns:a16="http://schemas.microsoft.com/office/drawing/2014/main" id="{A9C0A1A5-0331-B684-8531-7FD96206CC8B}"/>
              </a:ext>
            </a:extLst>
          </p:cNvPr>
          <p:cNvSpPr txBox="1"/>
          <p:nvPr/>
        </p:nvSpPr>
        <p:spPr>
          <a:xfrm>
            <a:off x="323528" y="4096587"/>
            <a:ext cx="1815746" cy="369332"/>
          </a:xfrm>
          <a:prstGeom prst="rect">
            <a:avLst/>
          </a:prstGeom>
          <a:noFill/>
        </p:spPr>
        <p:txBody>
          <a:bodyPr wrap="square">
            <a:spAutoFit/>
          </a:bodyPr>
          <a:lstStyle/>
          <a:p>
            <a:r>
              <a:rPr kumimoji="1" lang="en-US" altLang="zh-CN" b="1" dirty="0"/>
              <a:t>Server</a:t>
            </a:r>
            <a:r>
              <a:rPr kumimoji="1" lang="zh-CN" altLang="en-US" b="1" dirty="0"/>
              <a:t> </a:t>
            </a:r>
            <a:r>
              <a:rPr kumimoji="1" lang="en-US" altLang="zh-CN" b="1" dirty="0"/>
              <a:t>CPU  </a:t>
            </a:r>
          </a:p>
        </p:txBody>
      </p: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5292994" y="4153644"/>
            <a:ext cx="913524" cy="546245"/>
            <a:chOff x="3920664" y="3923926"/>
            <a:chExt cx="913524"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5273467" y="4922872"/>
            <a:ext cx="913524" cy="546245"/>
            <a:chOff x="3920664" y="3923926"/>
            <a:chExt cx="913524"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1" name="矩形 40">
            <a:extLst>
              <a:ext uri="{FF2B5EF4-FFF2-40B4-BE49-F238E27FC236}">
                <a16:creationId xmlns:a16="http://schemas.microsoft.com/office/drawing/2014/main" id="{BFFAE437-DEE0-F937-39EF-7AA96BC09234}"/>
              </a:ext>
            </a:extLst>
          </p:cNvPr>
          <p:cNvSpPr/>
          <p:nvPr/>
        </p:nvSpPr>
        <p:spPr>
          <a:xfrm>
            <a:off x="6409124" y="4166720"/>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452320" y="4166718"/>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97758" y="4935945"/>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440954" y="4935943"/>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9" name="矩形 48">
            <a:extLst>
              <a:ext uri="{FF2B5EF4-FFF2-40B4-BE49-F238E27FC236}">
                <a16:creationId xmlns:a16="http://schemas.microsoft.com/office/drawing/2014/main" id="{5DA903A6-FA33-86BA-0213-72A291383E70}"/>
              </a:ext>
            </a:extLst>
          </p:cNvPr>
          <p:cNvSpPr/>
          <p:nvPr/>
        </p:nvSpPr>
        <p:spPr>
          <a:xfrm>
            <a:off x="6397758" y="523131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50" name="矩形 49">
            <a:extLst>
              <a:ext uri="{FF2B5EF4-FFF2-40B4-BE49-F238E27FC236}">
                <a16:creationId xmlns:a16="http://schemas.microsoft.com/office/drawing/2014/main" id="{DDE00668-46A6-E94D-AAFA-05DEDCE17B4C}"/>
              </a:ext>
            </a:extLst>
          </p:cNvPr>
          <p:cNvSpPr/>
          <p:nvPr/>
        </p:nvSpPr>
        <p:spPr>
          <a:xfrm>
            <a:off x="7440954" y="5231310"/>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DE16F6A-4F53-DBD3-0C92-F975444C5F49}"/>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7E440712-F1F3-D36E-257F-C7E86E5CE16F}"/>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EB2CA164-FDBB-8D7F-7846-B6A12B94896D}"/>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1" name="文本框 10">
            <a:extLst>
              <a:ext uri="{FF2B5EF4-FFF2-40B4-BE49-F238E27FC236}">
                <a16:creationId xmlns:a16="http://schemas.microsoft.com/office/drawing/2014/main" id="{FA886D7B-7D66-5AF3-0FB3-1959FDD0EEA8}"/>
              </a:ext>
            </a:extLst>
          </p:cNvPr>
          <p:cNvSpPr txBox="1"/>
          <p:nvPr/>
        </p:nvSpPr>
        <p:spPr>
          <a:xfrm>
            <a:off x="4377426" y="1336350"/>
            <a:ext cx="1933938" cy="369332"/>
          </a:xfrm>
          <a:prstGeom prst="rect">
            <a:avLst/>
          </a:prstGeom>
          <a:noFill/>
        </p:spPr>
        <p:txBody>
          <a:bodyPr wrap="square">
            <a:spAutoFit/>
          </a:bodyPr>
          <a:lstStyle/>
          <a:p>
            <a:pPr algn="ctr"/>
            <a:r>
              <a:rPr kumimoji="1" lang="en-US" altLang="zh-CN" b="1" dirty="0"/>
              <a:t>Hash function 0</a:t>
            </a:r>
          </a:p>
        </p:txBody>
      </p:sp>
      <p:cxnSp>
        <p:nvCxnSpPr>
          <p:cNvPr id="12" name="直线箭头连接符 11">
            <a:extLst>
              <a:ext uri="{FF2B5EF4-FFF2-40B4-BE49-F238E27FC236}">
                <a16:creationId xmlns:a16="http://schemas.microsoft.com/office/drawing/2014/main" id="{77767166-A80F-524F-7161-8C92A71CD263}"/>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EAFF100-696E-D76A-398D-4E93DF130500}"/>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C134293-9B31-5F5D-5DF9-658D2FA41CC4}"/>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41CB2E-2EDE-DC08-BACF-D7636F746D91}"/>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38" name="矩形 37">
            <a:extLst>
              <a:ext uri="{FF2B5EF4-FFF2-40B4-BE49-F238E27FC236}">
                <a16:creationId xmlns:a16="http://schemas.microsoft.com/office/drawing/2014/main" id="{FA92EEC6-22FC-7ACF-E398-E44DA54640E4}"/>
              </a:ext>
            </a:extLst>
          </p:cNvPr>
          <p:cNvSpPr/>
          <p:nvPr/>
        </p:nvSpPr>
        <p:spPr>
          <a:xfrm>
            <a:off x="1892042" y="191122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Tree>
    <p:extLst>
      <p:ext uri="{BB962C8B-B14F-4D97-AF65-F5344CB8AC3E}">
        <p14:creationId xmlns:p14="http://schemas.microsoft.com/office/powerpoint/2010/main" val="5361088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Running </a:t>
            </a:r>
            <a:r>
              <a:rPr kumimoji="1" lang="en-US" altLang="zh-CN" dirty="0">
                <a:latin typeface="Consolas" panose="020B0609020204030204" pitchFamily="49" charset="0"/>
                <a:cs typeface="Consolas" panose="020B0609020204030204" pitchFamily="49" charset="0"/>
              </a:rPr>
              <a:t>put</a:t>
            </a:r>
            <a:r>
              <a:rPr kumimoji="1" lang="en-US" altLang="zh-CN" dirty="0"/>
              <a:t> &amp; </a:t>
            </a:r>
            <a:r>
              <a:rPr kumimoji="1" lang="en-US" altLang="zh-CN" dirty="0">
                <a:latin typeface="+mj-lt"/>
              </a:rPr>
              <a:t>get</a:t>
            </a:r>
            <a:r>
              <a:rPr kumimoji="1" lang="en-US" altLang="zh-CN" dirty="0"/>
              <a:t> concurrently at different devices </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53</a:t>
            </a:fld>
            <a:endParaRPr lang="zh-CN" altLang="en-US" dirty="0"/>
          </a:p>
        </p:txBody>
      </p:sp>
      <p:sp>
        <p:nvSpPr>
          <p:cNvPr id="7" name="文本框 6">
            <a:extLst>
              <a:ext uri="{FF2B5EF4-FFF2-40B4-BE49-F238E27FC236}">
                <a16:creationId xmlns:a16="http://schemas.microsoft.com/office/drawing/2014/main" id="{A9C0A1A5-0331-B684-8531-7FD96206CC8B}"/>
              </a:ext>
            </a:extLst>
          </p:cNvPr>
          <p:cNvSpPr txBox="1"/>
          <p:nvPr/>
        </p:nvSpPr>
        <p:spPr>
          <a:xfrm>
            <a:off x="323528" y="4096587"/>
            <a:ext cx="1815746" cy="369332"/>
          </a:xfrm>
          <a:prstGeom prst="rect">
            <a:avLst/>
          </a:prstGeom>
          <a:noFill/>
        </p:spPr>
        <p:txBody>
          <a:bodyPr wrap="square">
            <a:spAutoFit/>
          </a:bodyPr>
          <a:lstStyle/>
          <a:p>
            <a:r>
              <a:rPr kumimoji="1" lang="en-US" altLang="zh-CN" b="1" dirty="0"/>
              <a:t>Server</a:t>
            </a:r>
            <a:r>
              <a:rPr kumimoji="1" lang="zh-CN" altLang="en-US" b="1" dirty="0"/>
              <a:t> </a:t>
            </a:r>
            <a:r>
              <a:rPr kumimoji="1" lang="en-US" altLang="zh-CN" b="1" dirty="0"/>
              <a:t>CPU  </a:t>
            </a:r>
          </a:p>
        </p:txBody>
      </p: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5292994" y="4153644"/>
            <a:ext cx="913524" cy="546245"/>
            <a:chOff x="3920664" y="3923926"/>
            <a:chExt cx="913524"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5273467" y="4922872"/>
            <a:ext cx="913524" cy="546245"/>
            <a:chOff x="3920664" y="3923926"/>
            <a:chExt cx="913524"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1" name="矩形 40">
            <a:extLst>
              <a:ext uri="{FF2B5EF4-FFF2-40B4-BE49-F238E27FC236}">
                <a16:creationId xmlns:a16="http://schemas.microsoft.com/office/drawing/2014/main" id="{BFFAE437-DEE0-F937-39EF-7AA96BC09234}"/>
              </a:ext>
            </a:extLst>
          </p:cNvPr>
          <p:cNvSpPr/>
          <p:nvPr/>
        </p:nvSpPr>
        <p:spPr>
          <a:xfrm>
            <a:off x="6409124" y="4166720"/>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452320" y="4166718"/>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97758" y="4935945"/>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440954" y="4935943"/>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9" name="矩形 48">
            <a:extLst>
              <a:ext uri="{FF2B5EF4-FFF2-40B4-BE49-F238E27FC236}">
                <a16:creationId xmlns:a16="http://schemas.microsoft.com/office/drawing/2014/main" id="{5DA903A6-FA33-86BA-0213-72A291383E70}"/>
              </a:ext>
            </a:extLst>
          </p:cNvPr>
          <p:cNvSpPr/>
          <p:nvPr/>
        </p:nvSpPr>
        <p:spPr>
          <a:xfrm>
            <a:off x="6397758" y="523131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50" name="矩形 49">
            <a:extLst>
              <a:ext uri="{FF2B5EF4-FFF2-40B4-BE49-F238E27FC236}">
                <a16:creationId xmlns:a16="http://schemas.microsoft.com/office/drawing/2014/main" id="{DDE00668-46A6-E94D-AAFA-05DEDCE17B4C}"/>
              </a:ext>
            </a:extLst>
          </p:cNvPr>
          <p:cNvSpPr/>
          <p:nvPr/>
        </p:nvSpPr>
        <p:spPr>
          <a:xfrm>
            <a:off x="7440954" y="5231310"/>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DE16F6A-4F53-DBD3-0C92-F975444C5F49}"/>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7E440712-F1F3-D36E-257F-C7E86E5CE16F}"/>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EB2CA164-FDBB-8D7F-7846-B6A12B94896D}"/>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1" name="文本框 10">
            <a:extLst>
              <a:ext uri="{FF2B5EF4-FFF2-40B4-BE49-F238E27FC236}">
                <a16:creationId xmlns:a16="http://schemas.microsoft.com/office/drawing/2014/main" id="{FA886D7B-7D66-5AF3-0FB3-1959FDD0EEA8}"/>
              </a:ext>
            </a:extLst>
          </p:cNvPr>
          <p:cNvSpPr txBox="1"/>
          <p:nvPr/>
        </p:nvSpPr>
        <p:spPr>
          <a:xfrm>
            <a:off x="4377426" y="1336350"/>
            <a:ext cx="1933938" cy="369332"/>
          </a:xfrm>
          <a:prstGeom prst="rect">
            <a:avLst/>
          </a:prstGeom>
          <a:noFill/>
        </p:spPr>
        <p:txBody>
          <a:bodyPr wrap="square">
            <a:spAutoFit/>
          </a:bodyPr>
          <a:lstStyle/>
          <a:p>
            <a:pPr algn="ctr"/>
            <a:r>
              <a:rPr kumimoji="1" lang="en-US" altLang="zh-CN" b="1" dirty="0"/>
              <a:t>Hash function 0</a:t>
            </a:r>
          </a:p>
        </p:txBody>
      </p:sp>
      <p:cxnSp>
        <p:nvCxnSpPr>
          <p:cNvPr id="12" name="直线箭头连接符 11">
            <a:extLst>
              <a:ext uri="{FF2B5EF4-FFF2-40B4-BE49-F238E27FC236}">
                <a16:creationId xmlns:a16="http://schemas.microsoft.com/office/drawing/2014/main" id="{77767166-A80F-524F-7161-8C92A71CD263}"/>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EAFF100-696E-D76A-398D-4E93DF130500}"/>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C134293-9B31-5F5D-5DF9-658D2FA41CC4}"/>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41CB2E-2EDE-DC08-BACF-D7636F746D91}"/>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38" name="矩形 37">
            <a:extLst>
              <a:ext uri="{FF2B5EF4-FFF2-40B4-BE49-F238E27FC236}">
                <a16:creationId xmlns:a16="http://schemas.microsoft.com/office/drawing/2014/main" id="{FA92EEC6-22FC-7ACF-E398-E44DA54640E4}"/>
              </a:ext>
            </a:extLst>
          </p:cNvPr>
          <p:cNvSpPr/>
          <p:nvPr/>
        </p:nvSpPr>
        <p:spPr>
          <a:xfrm>
            <a:off x="1892042" y="191122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pic>
        <p:nvPicPr>
          <p:cNvPr id="17" name="图片 16">
            <a:extLst>
              <a:ext uri="{FF2B5EF4-FFF2-40B4-BE49-F238E27FC236}">
                <a16:creationId xmlns:a16="http://schemas.microsoft.com/office/drawing/2014/main" id="{3C9ABC36-E519-E71D-2EFB-249B3F4E9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16" y="4671665"/>
            <a:ext cx="326020" cy="777432"/>
          </a:xfrm>
          <a:prstGeom prst="rect">
            <a:avLst/>
          </a:prstGeom>
        </p:spPr>
      </p:pic>
      <p:sp>
        <p:nvSpPr>
          <p:cNvPr id="20" name="椭圆 19">
            <a:extLst>
              <a:ext uri="{FF2B5EF4-FFF2-40B4-BE49-F238E27FC236}">
                <a16:creationId xmlns:a16="http://schemas.microsoft.com/office/drawing/2014/main" id="{4B235755-CE46-D76E-2AF0-80A2F6CF7473}"/>
              </a:ext>
            </a:extLst>
          </p:cNvPr>
          <p:cNvSpPr>
            <a:spLocks noChangeAspect="1"/>
          </p:cNvSpPr>
          <p:nvPr/>
        </p:nvSpPr>
        <p:spPr>
          <a:xfrm>
            <a:off x="1032619" y="5105898"/>
            <a:ext cx="216000" cy="216000"/>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E49F8DE-CAAC-DF10-D482-A7DB77AE7405}"/>
              </a:ext>
            </a:extLst>
          </p:cNvPr>
          <p:cNvSpPr/>
          <p:nvPr/>
        </p:nvSpPr>
        <p:spPr>
          <a:xfrm>
            <a:off x="1892041" y="4483889"/>
            <a:ext cx="3051993" cy="965205"/>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45CAB293-3EEE-B102-37D6-CBD65F755DF0}"/>
              </a:ext>
            </a:extLst>
          </p:cNvPr>
          <p:cNvCxnSpPr>
            <a:cxnSpLocks/>
            <a:stCxn id="20" idx="6"/>
          </p:cNvCxnSpPr>
          <p:nvPr/>
        </p:nvCxnSpPr>
        <p:spPr>
          <a:xfrm flipV="1">
            <a:off x="1248619" y="4483889"/>
            <a:ext cx="643423" cy="73000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EAB1DC60-1B37-93F0-3253-311FCD28B017}"/>
              </a:ext>
            </a:extLst>
          </p:cNvPr>
          <p:cNvCxnSpPr>
            <a:cxnSpLocks/>
            <a:stCxn id="20" idx="5"/>
          </p:cNvCxnSpPr>
          <p:nvPr/>
        </p:nvCxnSpPr>
        <p:spPr>
          <a:xfrm>
            <a:off x="1216987" y="5290266"/>
            <a:ext cx="675055" cy="15882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84CD783-00C8-DC92-0C90-FDEDDD1D3B0D}"/>
              </a:ext>
            </a:extLst>
          </p:cNvPr>
          <p:cNvSpPr txBox="1"/>
          <p:nvPr/>
        </p:nvSpPr>
        <p:spPr>
          <a:xfrm>
            <a:off x="1866487" y="4554618"/>
            <a:ext cx="3077547" cy="646331"/>
          </a:xfrm>
          <a:prstGeom prst="rect">
            <a:avLst/>
          </a:prstGeom>
          <a:noFill/>
        </p:spPr>
        <p:txBody>
          <a:bodyPr wrap="square">
            <a:spAutoFit/>
          </a:bodyPr>
          <a:lstStyle/>
          <a:p>
            <a:r>
              <a:rPr kumimoji="1" lang="en-US" altLang="zh-CN" dirty="0">
                <a:latin typeface="Consolas" panose="020B0609020204030204" pitchFamily="49" charset="0"/>
                <a:cs typeface="Consolas" panose="020B0609020204030204" pitchFamily="49" charset="0"/>
              </a:rPr>
              <a:t>Put(Wei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a:t>
            </a:r>
          </a:p>
          <a:p>
            <a:r>
              <a:rPr kumimoji="1" lang="en-US" altLang="zh-CN" dirty="0">
                <a:latin typeface="Consolas" panose="020B0609020204030204" pitchFamily="49" charset="0"/>
                <a:cs typeface="Consolas" panose="020B0609020204030204" pitchFamily="49" charset="0"/>
              </a:rPr>
              <a:t>Hash(Wei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 153</a:t>
            </a:r>
          </a:p>
        </p:txBody>
      </p:sp>
    </p:spTree>
    <p:extLst>
      <p:ext uri="{BB962C8B-B14F-4D97-AF65-F5344CB8AC3E}">
        <p14:creationId xmlns:p14="http://schemas.microsoft.com/office/powerpoint/2010/main" val="35322898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Running </a:t>
            </a:r>
            <a:r>
              <a:rPr kumimoji="1" lang="en-US" altLang="zh-CN" dirty="0">
                <a:latin typeface="Consolas" panose="020B0609020204030204" pitchFamily="49" charset="0"/>
                <a:cs typeface="Consolas" panose="020B0609020204030204" pitchFamily="49" charset="0"/>
              </a:rPr>
              <a:t>put</a:t>
            </a:r>
            <a:r>
              <a:rPr kumimoji="1" lang="en-US" altLang="zh-CN" dirty="0"/>
              <a:t> &amp; </a:t>
            </a:r>
            <a:r>
              <a:rPr kumimoji="1" lang="en-US" altLang="zh-CN" dirty="0">
                <a:latin typeface="+mj-lt"/>
              </a:rPr>
              <a:t>get</a:t>
            </a:r>
            <a:r>
              <a:rPr kumimoji="1" lang="en-US" altLang="zh-CN" dirty="0"/>
              <a:t> concurrently at different devices </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54</a:t>
            </a:fld>
            <a:endParaRPr lang="zh-CN" altLang="en-US" dirty="0"/>
          </a:p>
        </p:txBody>
      </p:sp>
      <p:sp>
        <p:nvSpPr>
          <p:cNvPr id="7" name="文本框 6">
            <a:extLst>
              <a:ext uri="{FF2B5EF4-FFF2-40B4-BE49-F238E27FC236}">
                <a16:creationId xmlns:a16="http://schemas.microsoft.com/office/drawing/2014/main" id="{A9C0A1A5-0331-B684-8531-7FD96206CC8B}"/>
              </a:ext>
            </a:extLst>
          </p:cNvPr>
          <p:cNvSpPr txBox="1"/>
          <p:nvPr/>
        </p:nvSpPr>
        <p:spPr>
          <a:xfrm>
            <a:off x="323528" y="4096587"/>
            <a:ext cx="1815746" cy="369332"/>
          </a:xfrm>
          <a:prstGeom prst="rect">
            <a:avLst/>
          </a:prstGeom>
          <a:noFill/>
        </p:spPr>
        <p:txBody>
          <a:bodyPr wrap="square">
            <a:spAutoFit/>
          </a:bodyPr>
          <a:lstStyle/>
          <a:p>
            <a:r>
              <a:rPr kumimoji="1" lang="en-US" altLang="zh-CN" b="1" dirty="0"/>
              <a:t>Server</a:t>
            </a:r>
            <a:r>
              <a:rPr kumimoji="1" lang="zh-CN" altLang="en-US" b="1" dirty="0"/>
              <a:t> </a:t>
            </a:r>
            <a:r>
              <a:rPr kumimoji="1" lang="en-US" altLang="zh-CN" b="1" dirty="0"/>
              <a:t>CPU  </a:t>
            </a:r>
          </a:p>
        </p:txBody>
      </p: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5292994" y="4153644"/>
            <a:ext cx="913524" cy="546245"/>
            <a:chOff x="3920664" y="3923926"/>
            <a:chExt cx="913524"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001</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5273467" y="4922872"/>
            <a:ext cx="913524" cy="546245"/>
            <a:chOff x="3920664" y="3923926"/>
            <a:chExt cx="913524"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1" name="矩形 40">
            <a:extLst>
              <a:ext uri="{FF2B5EF4-FFF2-40B4-BE49-F238E27FC236}">
                <a16:creationId xmlns:a16="http://schemas.microsoft.com/office/drawing/2014/main" id="{BFFAE437-DEE0-F937-39EF-7AA96BC09234}"/>
              </a:ext>
            </a:extLst>
          </p:cNvPr>
          <p:cNvSpPr/>
          <p:nvPr/>
        </p:nvSpPr>
        <p:spPr>
          <a:xfrm>
            <a:off x="6409124" y="4166720"/>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452320" y="4166718"/>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97758" y="4935945"/>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440954" y="4935943"/>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DE16F6A-4F53-DBD3-0C92-F975444C5F49}"/>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7E440712-F1F3-D36E-257F-C7E86E5CE16F}"/>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EB2CA164-FDBB-8D7F-7846-B6A12B94896D}"/>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1" name="文本框 10">
            <a:extLst>
              <a:ext uri="{FF2B5EF4-FFF2-40B4-BE49-F238E27FC236}">
                <a16:creationId xmlns:a16="http://schemas.microsoft.com/office/drawing/2014/main" id="{FA886D7B-7D66-5AF3-0FB3-1959FDD0EEA8}"/>
              </a:ext>
            </a:extLst>
          </p:cNvPr>
          <p:cNvSpPr txBox="1"/>
          <p:nvPr/>
        </p:nvSpPr>
        <p:spPr>
          <a:xfrm>
            <a:off x="4377426" y="1336350"/>
            <a:ext cx="1933938" cy="369332"/>
          </a:xfrm>
          <a:prstGeom prst="rect">
            <a:avLst/>
          </a:prstGeom>
          <a:noFill/>
        </p:spPr>
        <p:txBody>
          <a:bodyPr wrap="square">
            <a:spAutoFit/>
          </a:bodyPr>
          <a:lstStyle/>
          <a:p>
            <a:pPr algn="ctr"/>
            <a:r>
              <a:rPr kumimoji="1" lang="en-US" altLang="zh-CN" b="1" dirty="0"/>
              <a:t>Hash function 0</a:t>
            </a:r>
          </a:p>
        </p:txBody>
      </p:sp>
      <p:cxnSp>
        <p:nvCxnSpPr>
          <p:cNvPr id="12" name="直线箭头连接符 11">
            <a:extLst>
              <a:ext uri="{FF2B5EF4-FFF2-40B4-BE49-F238E27FC236}">
                <a16:creationId xmlns:a16="http://schemas.microsoft.com/office/drawing/2014/main" id="{77767166-A80F-524F-7161-8C92A71CD263}"/>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EAFF100-696E-D76A-398D-4E93DF130500}"/>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C134293-9B31-5F5D-5DF9-658D2FA41CC4}"/>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41CB2E-2EDE-DC08-BACF-D7636F746D91}"/>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38" name="矩形 37">
            <a:extLst>
              <a:ext uri="{FF2B5EF4-FFF2-40B4-BE49-F238E27FC236}">
                <a16:creationId xmlns:a16="http://schemas.microsoft.com/office/drawing/2014/main" id="{FA92EEC6-22FC-7ACF-E398-E44DA54640E4}"/>
              </a:ext>
            </a:extLst>
          </p:cNvPr>
          <p:cNvSpPr/>
          <p:nvPr/>
        </p:nvSpPr>
        <p:spPr>
          <a:xfrm>
            <a:off x="1892042" y="191122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pic>
        <p:nvPicPr>
          <p:cNvPr id="17" name="图片 16">
            <a:extLst>
              <a:ext uri="{FF2B5EF4-FFF2-40B4-BE49-F238E27FC236}">
                <a16:creationId xmlns:a16="http://schemas.microsoft.com/office/drawing/2014/main" id="{3C9ABC36-E519-E71D-2EFB-249B3F4E9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16" y="4671665"/>
            <a:ext cx="326020" cy="777432"/>
          </a:xfrm>
          <a:prstGeom prst="rect">
            <a:avLst/>
          </a:prstGeom>
        </p:spPr>
      </p:pic>
      <p:sp>
        <p:nvSpPr>
          <p:cNvPr id="20" name="椭圆 19">
            <a:extLst>
              <a:ext uri="{FF2B5EF4-FFF2-40B4-BE49-F238E27FC236}">
                <a16:creationId xmlns:a16="http://schemas.microsoft.com/office/drawing/2014/main" id="{4B235755-CE46-D76E-2AF0-80A2F6CF7473}"/>
              </a:ext>
            </a:extLst>
          </p:cNvPr>
          <p:cNvSpPr>
            <a:spLocks noChangeAspect="1"/>
          </p:cNvSpPr>
          <p:nvPr/>
        </p:nvSpPr>
        <p:spPr>
          <a:xfrm>
            <a:off x="1032619" y="5105898"/>
            <a:ext cx="216000" cy="216000"/>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E49F8DE-CAAC-DF10-D482-A7DB77AE7405}"/>
              </a:ext>
            </a:extLst>
          </p:cNvPr>
          <p:cNvSpPr/>
          <p:nvPr/>
        </p:nvSpPr>
        <p:spPr>
          <a:xfrm>
            <a:off x="1892041" y="4483889"/>
            <a:ext cx="3051993" cy="965205"/>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45CAB293-3EEE-B102-37D6-CBD65F755DF0}"/>
              </a:ext>
            </a:extLst>
          </p:cNvPr>
          <p:cNvCxnSpPr>
            <a:cxnSpLocks/>
            <a:stCxn id="20" idx="6"/>
          </p:cNvCxnSpPr>
          <p:nvPr/>
        </p:nvCxnSpPr>
        <p:spPr>
          <a:xfrm flipV="1">
            <a:off x="1248619" y="4483889"/>
            <a:ext cx="643423" cy="73000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EAB1DC60-1B37-93F0-3253-311FCD28B017}"/>
              </a:ext>
            </a:extLst>
          </p:cNvPr>
          <p:cNvCxnSpPr>
            <a:cxnSpLocks/>
            <a:stCxn id="20" idx="5"/>
          </p:cNvCxnSpPr>
          <p:nvPr/>
        </p:nvCxnSpPr>
        <p:spPr>
          <a:xfrm>
            <a:off x="1216987" y="5290266"/>
            <a:ext cx="675055" cy="15882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84CD783-00C8-DC92-0C90-FDEDDD1D3B0D}"/>
              </a:ext>
            </a:extLst>
          </p:cNvPr>
          <p:cNvSpPr txBox="1"/>
          <p:nvPr/>
        </p:nvSpPr>
        <p:spPr>
          <a:xfrm>
            <a:off x="1866487" y="4554618"/>
            <a:ext cx="3077547" cy="646331"/>
          </a:xfrm>
          <a:prstGeom prst="rect">
            <a:avLst/>
          </a:prstGeom>
          <a:noFill/>
        </p:spPr>
        <p:txBody>
          <a:bodyPr wrap="square">
            <a:spAutoFit/>
          </a:bodyPr>
          <a:lstStyle/>
          <a:p>
            <a:r>
              <a:rPr kumimoji="1" lang="en-US" altLang="zh-CN" dirty="0">
                <a:latin typeface="Consolas" panose="020B0609020204030204" pitchFamily="49" charset="0"/>
                <a:cs typeface="Consolas" panose="020B0609020204030204" pitchFamily="49" charset="0"/>
              </a:rPr>
              <a:t>Put(Wei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xxx)</a:t>
            </a:r>
          </a:p>
          <a:p>
            <a:r>
              <a:rPr kumimoji="1" lang="en-US" altLang="zh-CN" dirty="0">
                <a:latin typeface="Consolas" panose="020B0609020204030204" pitchFamily="49" charset="0"/>
                <a:cs typeface="Consolas" panose="020B0609020204030204" pitchFamily="49" charset="0"/>
              </a:rPr>
              <a:t>Hash(Wei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 153</a:t>
            </a:r>
          </a:p>
        </p:txBody>
      </p:sp>
      <p:sp>
        <p:nvSpPr>
          <p:cNvPr id="21" name="矩形 20">
            <a:extLst>
              <a:ext uri="{FF2B5EF4-FFF2-40B4-BE49-F238E27FC236}">
                <a16:creationId xmlns:a16="http://schemas.microsoft.com/office/drawing/2014/main" id="{BA5519A4-7164-8902-6624-8338AA6C1AE7}"/>
              </a:ext>
            </a:extLst>
          </p:cNvPr>
          <p:cNvSpPr/>
          <p:nvPr/>
        </p:nvSpPr>
        <p:spPr>
          <a:xfrm>
            <a:off x="6409124" y="447451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23" name="矩形 22">
            <a:extLst>
              <a:ext uri="{FF2B5EF4-FFF2-40B4-BE49-F238E27FC236}">
                <a16:creationId xmlns:a16="http://schemas.microsoft.com/office/drawing/2014/main" id="{93E9D8E6-2782-956B-89A7-24CAA449D30B}"/>
              </a:ext>
            </a:extLst>
          </p:cNvPr>
          <p:cNvSpPr/>
          <p:nvPr/>
        </p:nvSpPr>
        <p:spPr>
          <a:xfrm>
            <a:off x="7452320" y="4474516"/>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26" name="任意形状 25">
            <a:extLst>
              <a:ext uri="{FF2B5EF4-FFF2-40B4-BE49-F238E27FC236}">
                <a16:creationId xmlns:a16="http://schemas.microsoft.com/office/drawing/2014/main" id="{73CFD1B5-1FE8-0285-4017-321E0B5A9859}"/>
              </a:ext>
            </a:extLst>
          </p:cNvPr>
          <p:cNvSpPr/>
          <p:nvPr/>
        </p:nvSpPr>
        <p:spPr>
          <a:xfrm>
            <a:off x="6152172" y="4556502"/>
            <a:ext cx="279625" cy="852406"/>
          </a:xfrm>
          <a:custGeom>
            <a:avLst/>
            <a:gdLst>
              <a:gd name="connsiteX0" fmla="*/ 217631 w 279625"/>
              <a:gd name="connsiteY0" fmla="*/ 852406 h 852406"/>
              <a:gd name="connsiteX1" fmla="*/ 655 w 279625"/>
              <a:gd name="connsiteY1" fmla="*/ 573437 h 852406"/>
              <a:gd name="connsiteX2" fmla="*/ 279625 w 279625"/>
              <a:gd name="connsiteY2" fmla="*/ 0 h 852406"/>
            </a:gdLst>
            <a:ahLst/>
            <a:cxnLst>
              <a:cxn ang="0">
                <a:pos x="connsiteX0" y="connsiteY0"/>
              </a:cxn>
              <a:cxn ang="0">
                <a:pos x="connsiteX1" y="connsiteY1"/>
              </a:cxn>
              <a:cxn ang="0">
                <a:pos x="connsiteX2" y="connsiteY2"/>
              </a:cxn>
            </a:cxnLst>
            <a:rect l="l" t="t" r="r" b="b"/>
            <a:pathLst>
              <a:path w="279625" h="852406">
                <a:moveTo>
                  <a:pt x="217631" y="852406"/>
                </a:moveTo>
                <a:cubicBezTo>
                  <a:pt x="103977" y="783955"/>
                  <a:pt x="-9677" y="715505"/>
                  <a:pt x="655" y="573437"/>
                </a:cubicBezTo>
                <a:cubicBezTo>
                  <a:pt x="10987" y="431369"/>
                  <a:pt x="145306" y="215684"/>
                  <a:pt x="279625" y="0"/>
                </a:cubicBezTo>
              </a:path>
            </a:pathLst>
          </a:custGeom>
          <a:noFill/>
          <a:ln w="127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763667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Running </a:t>
            </a:r>
            <a:r>
              <a:rPr kumimoji="1" lang="en-US" altLang="zh-CN" dirty="0">
                <a:latin typeface="Consolas" panose="020B0609020204030204" pitchFamily="49" charset="0"/>
                <a:cs typeface="Consolas" panose="020B0609020204030204" pitchFamily="49" charset="0"/>
              </a:rPr>
              <a:t>put</a:t>
            </a:r>
            <a:r>
              <a:rPr kumimoji="1" lang="en-US" altLang="zh-CN" dirty="0"/>
              <a:t> &amp; </a:t>
            </a:r>
            <a:r>
              <a:rPr kumimoji="1" lang="en-US" altLang="zh-CN" dirty="0">
                <a:latin typeface="+mj-lt"/>
              </a:rPr>
              <a:t>get</a:t>
            </a:r>
            <a:r>
              <a:rPr kumimoji="1" lang="en-US" altLang="zh-CN" dirty="0"/>
              <a:t> concurrently at different devices </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55</a:t>
            </a:fld>
            <a:endParaRPr lang="zh-CN" altLang="en-US" dirty="0"/>
          </a:p>
        </p:txBody>
      </p:sp>
      <p:sp>
        <p:nvSpPr>
          <p:cNvPr id="7" name="文本框 6">
            <a:extLst>
              <a:ext uri="{FF2B5EF4-FFF2-40B4-BE49-F238E27FC236}">
                <a16:creationId xmlns:a16="http://schemas.microsoft.com/office/drawing/2014/main" id="{A9C0A1A5-0331-B684-8531-7FD96206CC8B}"/>
              </a:ext>
            </a:extLst>
          </p:cNvPr>
          <p:cNvSpPr txBox="1"/>
          <p:nvPr/>
        </p:nvSpPr>
        <p:spPr>
          <a:xfrm>
            <a:off x="323528" y="4096587"/>
            <a:ext cx="1815746" cy="369332"/>
          </a:xfrm>
          <a:prstGeom prst="rect">
            <a:avLst/>
          </a:prstGeom>
          <a:noFill/>
        </p:spPr>
        <p:txBody>
          <a:bodyPr wrap="square">
            <a:spAutoFit/>
          </a:bodyPr>
          <a:lstStyle/>
          <a:p>
            <a:r>
              <a:rPr kumimoji="1" lang="en-US" altLang="zh-CN" b="1" dirty="0"/>
              <a:t>Server</a:t>
            </a:r>
            <a:r>
              <a:rPr kumimoji="1" lang="zh-CN" altLang="en-US" b="1" dirty="0"/>
              <a:t> </a:t>
            </a:r>
            <a:r>
              <a:rPr kumimoji="1" lang="en-US" altLang="zh-CN" b="1" dirty="0"/>
              <a:t>CPU  </a:t>
            </a:r>
          </a:p>
        </p:txBody>
      </p: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5292994" y="4153644"/>
            <a:ext cx="913524" cy="546245"/>
            <a:chOff x="3920664" y="3923926"/>
            <a:chExt cx="913524"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001</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5273467" y="4922872"/>
            <a:ext cx="913524" cy="546245"/>
            <a:chOff x="3920664" y="3923926"/>
            <a:chExt cx="913524"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1" name="矩形 40">
            <a:extLst>
              <a:ext uri="{FF2B5EF4-FFF2-40B4-BE49-F238E27FC236}">
                <a16:creationId xmlns:a16="http://schemas.microsoft.com/office/drawing/2014/main" id="{BFFAE437-DEE0-F937-39EF-7AA96BC09234}"/>
              </a:ext>
            </a:extLst>
          </p:cNvPr>
          <p:cNvSpPr/>
          <p:nvPr/>
        </p:nvSpPr>
        <p:spPr>
          <a:xfrm>
            <a:off x="6409124" y="4166720"/>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452320" y="4166718"/>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97758" y="4935945"/>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440954" y="4935943"/>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9" name="矩形 48">
            <a:extLst>
              <a:ext uri="{FF2B5EF4-FFF2-40B4-BE49-F238E27FC236}">
                <a16:creationId xmlns:a16="http://schemas.microsoft.com/office/drawing/2014/main" id="{5DA903A6-FA33-86BA-0213-72A291383E70}"/>
              </a:ext>
            </a:extLst>
          </p:cNvPr>
          <p:cNvSpPr/>
          <p:nvPr/>
        </p:nvSpPr>
        <p:spPr>
          <a:xfrm>
            <a:off x="6397758" y="523131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Wei </a:t>
            </a:r>
            <a:r>
              <a:rPr kumimoji="1" lang="en-US" altLang="zh-CN" sz="1200" dirty="0" err="1">
                <a:solidFill>
                  <a:schemeClr val="tx1"/>
                </a:solidFill>
              </a:rPr>
              <a:t>Xingda</a:t>
            </a:r>
            <a:endParaRPr kumimoji="1" lang="zh-CN" altLang="en-US" sz="1200" dirty="0">
              <a:solidFill>
                <a:schemeClr val="tx1"/>
              </a:solidFill>
            </a:endParaRPr>
          </a:p>
        </p:txBody>
      </p:sp>
      <p:sp>
        <p:nvSpPr>
          <p:cNvPr id="50" name="矩形 49">
            <a:extLst>
              <a:ext uri="{FF2B5EF4-FFF2-40B4-BE49-F238E27FC236}">
                <a16:creationId xmlns:a16="http://schemas.microsoft.com/office/drawing/2014/main" id="{DDE00668-46A6-E94D-AAFA-05DEDCE17B4C}"/>
              </a:ext>
            </a:extLst>
          </p:cNvPr>
          <p:cNvSpPr/>
          <p:nvPr/>
        </p:nvSpPr>
        <p:spPr>
          <a:xfrm>
            <a:off x="7440954" y="5231310"/>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xxx</a:t>
            </a:r>
            <a:endParaRPr kumimoji="1" lang="zh-CN" altLang="en-US" sz="1200" dirty="0">
              <a:solidFill>
                <a:schemeClr val="tx1"/>
              </a:solidFill>
            </a:endParaRPr>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DE16F6A-4F53-DBD3-0C92-F975444C5F49}"/>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7E440712-F1F3-D36E-257F-C7E86E5CE16F}"/>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EB2CA164-FDBB-8D7F-7846-B6A12B94896D}"/>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1" name="文本框 10">
            <a:extLst>
              <a:ext uri="{FF2B5EF4-FFF2-40B4-BE49-F238E27FC236}">
                <a16:creationId xmlns:a16="http://schemas.microsoft.com/office/drawing/2014/main" id="{FA886D7B-7D66-5AF3-0FB3-1959FDD0EEA8}"/>
              </a:ext>
            </a:extLst>
          </p:cNvPr>
          <p:cNvSpPr txBox="1"/>
          <p:nvPr/>
        </p:nvSpPr>
        <p:spPr>
          <a:xfrm>
            <a:off x="4377426" y="1336350"/>
            <a:ext cx="1933938" cy="369332"/>
          </a:xfrm>
          <a:prstGeom prst="rect">
            <a:avLst/>
          </a:prstGeom>
          <a:noFill/>
        </p:spPr>
        <p:txBody>
          <a:bodyPr wrap="square">
            <a:spAutoFit/>
          </a:bodyPr>
          <a:lstStyle/>
          <a:p>
            <a:pPr algn="ctr"/>
            <a:r>
              <a:rPr kumimoji="1" lang="en-US" altLang="zh-CN" b="1" dirty="0"/>
              <a:t>Hash function 0</a:t>
            </a:r>
          </a:p>
        </p:txBody>
      </p:sp>
      <p:cxnSp>
        <p:nvCxnSpPr>
          <p:cNvPr id="12" name="直线箭头连接符 11">
            <a:extLst>
              <a:ext uri="{FF2B5EF4-FFF2-40B4-BE49-F238E27FC236}">
                <a16:creationId xmlns:a16="http://schemas.microsoft.com/office/drawing/2014/main" id="{77767166-A80F-524F-7161-8C92A71CD263}"/>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EAFF100-696E-D76A-398D-4E93DF130500}"/>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C134293-9B31-5F5D-5DF9-658D2FA41CC4}"/>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41CB2E-2EDE-DC08-BACF-D7636F746D91}"/>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38" name="矩形 37">
            <a:extLst>
              <a:ext uri="{FF2B5EF4-FFF2-40B4-BE49-F238E27FC236}">
                <a16:creationId xmlns:a16="http://schemas.microsoft.com/office/drawing/2014/main" id="{FA92EEC6-22FC-7ACF-E398-E44DA54640E4}"/>
              </a:ext>
            </a:extLst>
          </p:cNvPr>
          <p:cNvSpPr/>
          <p:nvPr/>
        </p:nvSpPr>
        <p:spPr>
          <a:xfrm>
            <a:off x="1892042" y="191122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pic>
        <p:nvPicPr>
          <p:cNvPr id="17" name="图片 16">
            <a:extLst>
              <a:ext uri="{FF2B5EF4-FFF2-40B4-BE49-F238E27FC236}">
                <a16:creationId xmlns:a16="http://schemas.microsoft.com/office/drawing/2014/main" id="{3C9ABC36-E519-E71D-2EFB-249B3F4E9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16" y="4671665"/>
            <a:ext cx="326020" cy="777432"/>
          </a:xfrm>
          <a:prstGeom prst="rect">
            <a:avLst/>
          </a:prstGeom>
        </p:spPr>
      </p:pic>
      <p:sp>
        <p:nvSpPr>
          <p:cNvPr id="20" name="椭圆 19">
            <a:extLst>
              <a:ext uri="{FF2B5EF4-FFF2-40B4-BE49-F238E27FC236}">
                <a16:creationId xmlns:a16="http://schemas.microsoft.com/office/drawing/2014/main" id="{4B235755-CE46-D76E-2AF0-80A2F6CF7473}"/>
              </a:ext>
            </a:extLst>
          </p:cNvPr>
          <p:cNvSpPr>
            <a:spLocks noChangeAspect="1"/>
          </p:cNvSpPr>
          <p:nvPr/>
        </p:nvSpPr>
        <p:spPr>
          <a:xfrm>
            <a:off x="1032619" y="5105898"/>
            <a:ext cx="216000" cy="216000"/>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E49F8DE-CAAC-DF10-D482-A7DB77AE7405}"/>
              </a:ext>
            </a:extLst>
          </p:cNvPr>
          <p:cNvSpPr/>
          <p:nvPr/>
        </p:nvSpPr>
        <p:spPr>
          <a:xfrm>
            <a:off x="1892041" y="4483889"/>
            <a:ext cx="3051993" cy="965205"/>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45CAB293-3EEE-B102-37D6-CBD65F755DF0}"/>
              </a:ext>
            </a:extLst>
          </p:cNvPr>
          <p:cNvCxnSpPr>
            <a:cxnSpLocks/>
            <a:stCxn id="20" idx="6"/>
          </p:cNvCxnSpPr>
          <p:nvPr/>
        </p:nvCxnSpPr>
        <p:spPr>
          <a:xfrm flipV="1">
            <a:off x="1248619" y="4483889"/>
            <a:ext cx="643423" cy="73000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EAB1DC60-1B37-93F0-3253-311FCD28B017}"/>
              </a:ext>
            </a:extLst>
          </p:cNvPr>
          <p:cNvCxnSpPr>
            <a:cxnSpLocks/>
            <a:stCxn id="20" idx="5"/>
          </p:cNvCxnSpPr>
          <p:nvPr/>
        </p:nvCxnSpPr>
        <p:spPr>
          <a:xfrm>
            <a:off x="1216987" y="5290266"/>
            <a:ext cx="675055" cy="15882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84CD783-00C8-DC92-0C90-FDEDDD1D3B0D}"/>
              </a:ext>
            </a:extLst>
          </p:cNvPr>
          <p:cNvSpPr txBox="1"/>
          <p:nvPr/>
        </p:nvSpPr>
        <p:spPr>
          <a:xfrm>
            <a:off x="1866487" y="4554618"/>
            <a:ext cx="3077547" cy="646331"/>
          </a:xfrm>
          <a:prstGeom prst="rect">
            <a:avLst/>
          </a:prstGeom>
          <a:noFill/>
        </p:spPr>
        <p:txBody>
          <a:bodyPr wrap="square">
            <a:spAutoFit/>
          </a:bodyPr>
          <a:lstStyle/>
          <a:p>
            <a:r>
              <a:rPr kumimoji="1" lang="en-US" altLang="zh-CN" dirty="0">
                <a:latin typeface="Consolas" panose="020B0609020204030204" pitchFamily="49" charset="0"/>
                <a:cs typeface="Consolas" panose="020B0609020204030204" pitchFamily="49" charset="0"/>
              </a:rPr>
              <a:t>Put(Wei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xxx)</a:t>
            </a:r>
          </a:p>
          <a:p>
            <a:r>
              <a:rPr kumimoji="1" lang="en-US" altLang="zh-CN" dirty="0">
                <a:latin typeface="Consolas" panose="020B0609020204030204" pitchFamily="49" charset="0"/>
                <a:cs typeface="Consolas" panose="020B0609020204030204" pitchFamily="49" charset="0"/>
              </a:rPr>
              <a:t>Hash(Wei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 153</a:t>
            </a:r>
          </a:p>
        </p:txBody>
      </p:sp>
      <p:sp>
        <p:nvSpPr>
          <p:cNvPr id="21" name="矩形 20">
            <a:extLst>
              <a:ext uri="{FF2B5EF4-FFF2-40B4-BE49-F238E27FC236}">
                <a16:creationId xmlns:a16="http://schemas.microsoft.com/office/drawing/2014/main" id="{BA5519A4-7164-8902-6624-8338AA6C1AE7}"/>
              </a:ext>
            </a:extLst>
          </p:cNvPr>
          <p:cNvSpPr/>
          <p:nvPr/>
        </p:nvSpPr>
        <p:spPr>
          <a:xfrm>
            <a:off x="6409124" y="447451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23" name="矩形 22">
            <a:extLst>
              <a:ext uri="{FF2B5EF4-FFF2-40B4-BE49-F238E27FC236}">
                <a16:creationId xmlns:a16="http://schemas.microsoft.com/office/drawing/2014/main" id="{93E9D8E6-2782-956B-89A7-24CAA449D30B}"/>
              </a:ext>
            </a:extLst>
          </p:cNvPr>
          <p:cNvSpPr/>
          <p:nvPr/>
        </p:nvSpPr>
        <p:spPr>
          <a:xfrm>
            <a:off x="7452320" y="4474516"/>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Tree>
    <p:extLst>
      <p:ext uri="{BB962C8B-B14F-4D97-AF65-F5344CB8AC3E}">
        <p14:creationId xmlns:p14="http://schemas.microsoft.com/office/powerpoint/2010/main" val="39698742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Running </a:t>
            </a:r>
            <a:r>
              <a:rPr kumimoji="1" lang="en-US" altLang="zh-CN" dirty="0">
                <a:latin typeface="Consolas" panose="020B0609020204030204" pitchFamily="49" charset="0"/>
                <a:cs typeface="Consolas" panose="020B0609020204030204" pitchFamily="49" charset="0"/>
              </a:rPr>
              <a:t>put</a:t>
            </a:r>
            <a:r>
              <a:rPr kumimoji="1" lang="en-US" altLang="zh-CN" dirty="0"/>
              <a:t> &amp; </a:t>
            </a:r>
            <a:r>
              <a:rPr kumimoji="1" lang="en-US" altLang="zh-CN" dirty="0">
                <a:latin typeface="+mj-lt"/>
              </a:rPr>
              <a:t>get</a:t>
            </a:r>
            <a:r>
              <a:rPr kumimoji="1" lang="en-US" altLang="zh-CN" dirty="0"/>
              <a:t> concurrently at different devices </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56</a:t>
            </a:fld>
            <a:endParaRPr lang="zh-CN" altLang="en-US" dirty="0"/>
          </a:p>
        </p:txBody>
      </p:sp>
      <p:sp>
        <p:nvSpPr>
          <p:cNvPr id="7" name="文本框 6">
            <a:extLst>
              <a:ext uri="{FF2B5EF4-FFF2-40B4-BE49-F238E27FC236}">
                <a16:creationId xmlns:a16="http://schemas.microsoft.com/office/drawing/2014/main" id="{A9C0A1A5-0331-B684-8531-7FD96206CC8B}"/>
              </a:ext>
            </a:extLst>
          </p:cNvPr>
          <p:cNvSpPr txBox="1"/>
          <p:nvPr/>
        </p:nvSpPr>
        <p:spPr>
          <a:xfrm>
            <a:off x="323528" y="4096587"/>
            <a:ext cx="1815746" cy="369332"/>
          </a:xfrm>
          <a:prstGeom prst="rect">
            <a:avLst/>
          </a:prstGeom>
          <a:noFill/>
        </p:spPr>
        <p:txBody>
          <a:bodyPr wrap="square">
            <a:spAutoFit/>
          </a:bodyPr>
          <a:lstStyle/>
          <a:p>
            <a:r>
              <a:rPr kumimoji="1" lang="en-US" altLang="zh-CN" b="1" dirty="0"/>
              <a:t>Server</a:t>
            </a:r>
            <a:r>
              <a:rPr kumimoji="1" lang="zh-CN" altLang="en-US" b="1" dirty="0"/>
              <a:t> </a:t>
            </a:r>
            <a:r>
              <a:rPr kumimoji="1" lang="en-US" altLang="zh-CN" b="1" dirty="0"/>
              <a:t>CPU  </a:t>
            </a:r>
          </a:p>
        </p:txBody>
      </p: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5292994" y="4153644"/>
            <a:ext cx="913524" cy="546245"/>
            <a:chOff x="3920664" y="3923926"/>
            <a:chExt cx="913524"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001</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5273467" y="4922872"/>
            <a:ext cx="913524" cy="546245"/>
            <a:chOff x="3920664" y="3923926"/>
            <a:chExt cx="913524"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1" name="矩形 40">
            <a:extLst>
              <a:ext uri="{FF2B5EF4-FFF2-40B4-BE49-F238E27FC236}">
                <a16:creationId xmlns:a16="http://schemas.microsoft.com/office/drawing/2014/main" id="{BFFAE437-DEE0-F937-39EF-7AA96BC09234}"/>
              </a:ext>
            </a:extLst>
          </p:cNvPr>
          <p:cNvSpPr/>
          <p:nvPr/>
        </p:nvSpPr>
        <p:spPr>
          <a:xfrm>
            <a:off x="6409124" y="4166720"/>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452320" y="4166718"/>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97758" y="4935945"/>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440954" y="4935943"/>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9" name="矩形 48">
            <a:extLst>
              <a:ext uri="{FF2B5EF4-FFF2-40B4-BE49-F238E27FC236}">
                <a16:creationId xmlns:a16="http://schemas.microsoft.com/office/drawing/2014/main" id="{5DA903A6-FA33-86BA-0213-72A291383E70}"/>
              </a:ext>
            </a:extLst>
          </p:cNvPr>
          <p:cNvSpPr/>
          <p:nvPr/>
        </p:nvSpPr>
        <p:spPr>
          <a:xfrm>
            <a:off x="6397758" y="523131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Wei </a:t>
            </a:r>
            <a:r>
              <a:rPr kumimoji="1" lang="en-US" altLang="zh-CN" sz="1200" dirty="0" err="1">
                <a:solidFill>
                  <a:schemeClr val="tx1"/>
                </a:solidFill>
              </a:rPr>
              <a:t>Xingda</a:t>
            </a:r>
            <a:endParaRPr kumimoji="1" lang="zh-CN" altLang="en-US" sz="1200" dirty="0">
              <a:solidFill>
                <a:schemeClr val="tx1"/>
              </a:solidFill>
            </a:endParaRPr>
          </a:p>
        </p:txBody>
      </p:sp>
      <p:sp>
        <p:nvSpPr>
          <p:cNvPr id="50" name="矩形 49">
            <a:extLst>
              <a:ext uri="{FF2B5EF4-FFF2-40B4-BE49-F238E27FC236}">
                <a16:creationId xmlns:a16="http://schemas.microsoft.com/office/drawing/2014/main" id="{DDE00668-46A6-E94D-AAFA-05DEDCE17B4C}"/>
              </a:ext>
            </a:extLst>
          </p:cNvPr>
          <p:cNvSpPr/>
          <p:nvPr/>
        </p:nvSpPr>
        <p:spPr>
          <a:xfrm>
            <a:off x="7440954" y="5231310"/>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xxx</a:t>
            </a:r>
            <a:endParaRPr kumimoji="1" lang="zh-CN" altLang="en-US" sz="1200" dirty="0">
              <a:solidFill>
                <a:schemeClr val="tx1"/>
              </a:solidFill>
            </a:endParaRPr>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DE16F6A-4F53-DBD3-0C92-F975444C5F49}"/>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7E440712-F1F3-D36E-257F-C7E86E5CE16F}"/>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EB2CA164-FDBB-8D7F-7846-B6A12B94896D}"/>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1" name="文本框 10">
            <a:extLst>
              <a:ext uri="{FF2B5EF4-FFF2-40B4-BE49-F238E27FC236}">
                <a16:creationId xmlns:a16="http://schemas.microsoft.com/office/drawing/2014/main" id="{FA886D7B-7D66-5AF3-0FB3-1959FDD0EEA8}"/>
              </a:ext>
            </a:extLst>
          </p:cNvPr>
          <p:cNvSpPr txBox="1"/>
          <p:nvPr/>
        </p:nvSpPr>
        <p:spPr>
          <a:xfrm>
            <a:off x="4377426" y="1336350"/>
            <a:ext cx="1933938" cy="369332"/>
          </a:xfrm>
          <a:prstGeom prst="rect">
            <a:avLst/>
          </a:prstGeom>
          <a:noFill/>
        </p:spPr>
        <p:txBody>
          <a:bodyPr wrap="square">
            <a:spAutoFit/>
          </a:bodyPr>
          <a:lstStyle/>
          <a:p>
            <a:pPr algn="ctr"/>
            <a:r>
              <a:rPr kumimoji="1" lang="en-US" altLang="zh-CN" b="1" dirty="0"/>
              <a:t>Hash function 0</a:t>
            </a:r>
          </a:p>
        </p:txBody>
      </p:sp>
      <p:cxnSp>
        <p:nvCxnSpPr>
          <p:cNvPr id="12" name="直线箭头连接符 11">
            <a:extLst>
              <a:ext uri="{FF2B5EF4-FFF2-40B4-BE49-F238E27FC236}">
                <a16:creationId xmlns:a16="http://schemas.microsoft.com/office/drawing/2014/main" id="{77767166-A80F-524F-7161-8C92A71CD263}"/>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EAFF100-696E-D76A-398D-4E93DF130500}"/>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C134293-9B31-5F5D-5DF9-658D2FA41CC4}"/>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41CB2E-2EDE-DC08-BACF-D7636F746D91}"/>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38" name="矩形 37">
            <a:extLst>
              <a:ext uri="{FF2B5EF4-FFF2-40B4-BE49-F238E27FC236}">
                <a16:creationId xmlns:a16="http://schemas.microsoft.com/office/drawing/2014/main" id="{FA92EEC6-22FC-7ACF-E398-E44DA54640E4}"/>
              </a:ext>
            </a:extLst>
          </p:cNvPr>
          <p:cNvSpPr/>
          <p:nvPr/>
        </p:nvSpPr>
        <p:spPr>
          <a:xfrm>
            <a:off x="1892042" y="191122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pic>
        <p:nvPicPr>
          <p:cNvPr id="17" name="图片 16">
            <a:extLst>
              <a:ext uri="{FF2B5EF4-FFF2-40B4-BE49-F238E27FC236}">
                <a16:creationId xmlns:a16="http://schemas.microsoft.com/office/drawing/2014/main" id="{3C9ABC36-E519-E71D-2EFB-249B3F4E9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16" y="4671665"/>
            <a:ext cx="326020" cy="777432"/>
          </a:xfrm>
          <a:prstGeom prst="rect">
            <a:avLst/>
          </a:prstGeom>
        </p:spPr>
      </p:pic>
      <p:sp>
        <p:nvSpPr>
          <p:cNvPr id="20" name="椭圆 19">
            <a:extLst>
              <a:ext uri="{FF2B5EF4-FFF2-40B4-BE49-F238E27FC236}">
                <a16:creationId xmlns:a16="http://schemas.microsoft.com/office/drawing/2014/main" id="{4B235755-CE46-D76E-2AF0-80A2F6CF7473}"/>
              </a:ext>
            </a:extLst>
          </p:cNvPr>
          <p:cNvSpPr>
            <a:spLocks noChangeAspect="1"/>
          </p:cNvSpPr>
          <p:nvPr/>
        </p:nvSpPr>
        <p:spPr>
          <a:xfrm>
            <a:off x="1032619" y="5105898"/>
            <a:ext cx="216000" cy="216000"/>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a:extLst>
              <a:ext uri="{FF2B5EF4-FFF2-40B4-BE49-F238E27FC236}">
                <a16:creationId xmlns:a16="http://schemas.microsoft.com/office/drawing/2014/main" id="{DE49F8DE-CAAC-DF10-D482-A7DB77AE7405}"/>
              </a:ext>
            </a:extLst>
          </p:cNvPr>
          <p:cNvSpPr/>
          <p:nvPr/>
        </p:nvSpPr>
        <p:spPr>
          <a:xfrm>
            <a:off x="1892041" y="4483889"/>
            <a:ext cx="3051993" cy="965205"/>
          </a:xfrm>
          <a:prstGeom prst="rect">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45CAB293-3EEE-B102-37D6-CBD65F755DF0}"/>
              </a:ext>
            </a:extLst>
          </p:cNvPr>
          <p:cNvCxnSpPr>
            <a:cxnSpLocks/>
            <a:stCxn id="20" idx="6"/>
          </p:cNvCxnSpPr>
          <p:nvPr/>
        </p:nvCxnSpPr>
        <p:spPr>
          <a:xfrm flipV="1">
            <a:off x="1248619" y="4483889"/>
            <a:ext cx="643423" cy="73000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EAB1DC60-1B37-93F0-3253-311FCD28B017}"/>
              </a:ext>
            </a:extLst>
          </p:cNvPr>
          <p:cNvCxnSpPr>
            <a:cxnSpLocks/>
            <a:stCxn id="20" idx="5"/>
          </p:cNvCxnSpPr>
          <p:nvPr/>
        </p:nvCxnSpPr>
        <p:spPr>
          <a:xfrm>
            <a:off x="1216987" y="5290266"/>
            <a:ext cx="675055" cy="15882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84CD783-00C8-DC92-0C90-FDEDDD1D3B0D}"/>
              </a:ext>
            </a:extLst>
          </p:cNvPr>
          <p:cNvSpPr txBox="1"/>
          <p:nvPr/>
        </p:nvSpPr>
        <p:spPr>
          <a:xfrm>
            <a:off x="1866487" y="4554618"/>
            <a:ext cx="3077547" cy="646331"/>
          </a:xfrm>
          <a:prstGeom prst="rect">
            <a:avLst/>
          </a:prstGeom>
          <a:noFill/>
        </p:spPr>
        <p:txBody>
          <a:bodyPr wrap="square">
            <a:spAutoFit/>
          </a:bodyPr>
          <a:lstStyle/>
          <a:p>
            <a:r>
              <a:rPr kumimoji="1" lang="en-US" altLang="zh-CN" dirty="0">
                <a:latin typeface="Consolas" panose="020B0609020204030204" pitchFamily="49" charset="0"/>
                <a:cs typeface="Consolas" panose="020B0609020204030204" pitchFamily="49" charset="0"/>
              </a:rPr>
              <a:t>Put(Wei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xxx)</a:t>
            </a:r>
          </a:p>
          <a:p>
            <a:r>
              <a:rPr kumimoji="1" lang="en-US" altLang="zh-CN" dirty="0">
                <a:latin typeface="Consolas" panose="020B0609020204030204" pitchFamily="49" charset="0"/>
                <a:cs typeface="Consolas" panose="020B0609020204030204" pitchFamily="49" charset="0"/>
              </a:rPr>
              <a:t>Hash(Wei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 153</a:t>
            </a:r>
          </a:p>
        </p:txBody>
      </p:sp>
      <p:sp>
        <p:nvSpPr>
          <p:cNvPr id="21" name="矩形 20">
            <a:extLst>
              <a:ext uri="{FF2B5EF4-FFF2-40B4-BE49-F238E27FC236}">
                <a16:creationId xmlns:a16="http://schemas.microsoft.com/office/drawing/2014/main" id="{BA5519A4-7164-8902-6624-8338AA6C1AE7}"/>
              </a:ext>
            </a:extLst>
          </p:cNvPr>
          <p:cNvSpPr/>
          <p:nvPr/>
        </p:nvSpPr>
        <p:spPr>
          <a:xfrm>
            <a:off x="6409124" y="447451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23" name="矩形 22">
            <a:extLst>
              <a:ext uri="{FF2B5EF4-FFF2-40B4-BE49-F238E27FC236}">
                <a16:creationId xmlns:a16="http://schemas.microsoft.com/office/drawing/2014/main" id="{93E9D8E6-2782-956B-89A7-24CAA449D30B}"/>
              </a:ext>
            </a:extLst>
          </p:cNvPr>
          <p:cNvSpPr/>
          <p:nvPr/>
        </p:nvSpPr>
        <p:spPr>
          <a:xfrm>
            <a:off x="7452320" y="4474516"/>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26" name="矩形 25">
            <a:extLst>
              <a:ext uri="{FF2B5EF4-FFF2-40B4-BE49-F238E27FC236}">
                <a16:creationId xmlns:a16="http://schemas.microsoft.com/office/drawing/2014/main" id="{F883343B-DADA-C0AE-8AF2-4ED8B06E135D}"/>
              </a:ext>
            </a:extLst>
          </p:cNvPr>
          <p:cNvSpPr/>
          <p:nvPr/>
        </p:nvSpPr>
        <p:spPr>
          <a:xfrm>
            <a:off x="4222267" y="1907110"/>
            <a:ext cx="936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xxx</a:t>
            </a:r>
            <a:endParaRPr kumimoji="1" lang="zh-CN" altLang="en-US" sz="1200" dirty="0">
              <a:solidFill>
                <a:schemeClr val="tx1"/>
              </a:solidFill>
            </a:endParaRPr>
          </a:p>
        </p:txBody>
      </p:sp>
      <p:cxnSp>
        <p:nvCxnSpPr>
          <p:cNvPr id="27" name="直线箭头连接符 26">
            <a:extLst>
              <a:ext uri="{FF2B5EF4-FFF2-40B4-BE49-F238E27FC236}">
                <a16:creationId xmlns:a16="http://schemas.microsoft.com/office/drawing/2014/main" id="{57603949-81BC-5940-A27B-045120384278}"/>
              </a:ext>
            </a:extLst>
          </p:cNvPr>
          <p:cNvCxnSpPr>
            <a:cxnSpLocks/>
          </p:cNvCxnSpPr>
          <p:nvPr/>
        </p:nvCxnSpPr>
        <p:spPr>
          <a:xfrm>
            <a:off x="3373801" y="2015848"/>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F256F12D-3D4C-1C4E-3FA4-2356AB968920}"/>
              </a:ext>
            </a:extLst>
          </p:cNvPr>
          <p:cNvCxnSpPr>
            <a:cxnSpLocks/>
          </p:cNvCxnSpPr>
          <p:nvPr/>
        </p:nvCxnSpPr>
        <p:spPr>
          <a:xfrm flipV="1">
            <a:off x="3848768" y="2052403"/>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92C753C5-96BF-66C8-93F0-C6D48B9ACED7}"/>
              </a:ext>
            </a:extLst>
          </p:cNvPr>
          <p:cNvSpPr txBox="1"/>
          <p:nvPr/>
        </p:nvSpPr>
        <p:spPr>
          <a:xfrm>
            <a:off x="2915816" y="2367661"/>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(value)</a:t>
            </a:r>
          </a:p>
        </p:txBody>
      </p:sp>
      <p:sp>
        <p:nvSpPr>
          <p:cNvPr id="31" name="椭圆 30">
            <a:extLst>
              <a:ext uri="{FF2B5EF4-FFF2-40B4-BE49-F238E27FC236}">
                <a16:creationId xmlns:a16="http://schemas.microsoft.com/office/drawing/2014/main" id="{8BDAA1D0-B293-E42C-9003-AB90C746D66A}"/>
              </a:ext>
            </a:extLst>
          </p:cNvPr>
          <p:cNvSpPr/>
          <p:nvPr/>
        </p:nvSpPr>
        <p:spPr>
          <a:xfrm>
            <a:off x="4077517" y="1712589"/>
            <a:ext cx="1574603" cy="651887"/>
          </a:xfrm>
          <a:prstGeom prst="ellipse">
            <a:avLst/>
          </a:prstGeom>
          <a:noFill/>
          <a:ln w="127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标注 31">
            <a:extLst>
              <a:ext uri="{FF2B5EF4-FFF2-40B4-BE49-F238E27FC236}">
                <a16:creationId xmlns:a16="http://schemas.microsoft.com/office/drawing/2014/main" id="{8B322B71-CD91-EE10-69E4-B282B1308EE5}"/>
              </a:ext>
            </a:extLst>
          </p:cNvPr>
          <p:cNvSpPr/>
          <p:nvPr/>
        </p:nvSpPr>
        <p:spPr>
          <a:xfrm>
            <a:off x="5498300" y="2381779"/>
            <a:ext cx="1574603" cy="532088"/>
          </a:xfrm>
          <a:prstGeom prst="wedgeRoundRectCallout">
            <a:avLst>
              <a:gd name="adj1" fmla="val -41223"/>
              <a:gd name="adj2" fmla="val -72449"/>
              <a:gd name="adj3" fmla="val 16667"/>
            </a:avLst>
          </a:pr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文本框 36">
            <a:extLst>
              <a:ext uri="{FF2B5EF4-FFF2-40B4-BE49-F238E27FC236}">
                <a16:creationId xmlns:a16="http://schemas.microsoft.com/office/drawing/2014/main" id="{ABC06EA2-6C72-A5F4-54D1-30351944276A}"/>
              </a:ext>
            </a:extLst>
          </p:cNvPr>
          <p:cNvSpPr txBox="1"/>
          <p:nvPr/>
        </p:nvSpPr>
        <p:spPr>
          <a:xfrm>
            <a:off x="5540380" y="2467532"/>
            <a:ext cx="1479892" cy="369332"/>
          </a:xfrm>
          <a:prstGeom prst="rect">
            <a:avLst/>
          </a:prstGeom>
          <a:noFill/>
        </p:spPr>
        <p:txBody>
          <a:bodyPr wrap="none" rtlCol="0">
            <a:spAutoFit/>
          </a:bodyPr>
          <a:lstStyle/>
          <a:p>
            <a:r>
              <a:rPr kumimoji="1" lang="en-US" altLang="zh-CN" dirty="0"/>
              <a:t>Inconsistent!</a:t>
            </a:r>
            <a:endParaRPr kumimoji="1" lang="zh-CN" altLang="en-US" dirty="0"/>
          </a:p>
        </p:txBody>
      </p:sp>
    </p:spTree>
    <p:extLst>
      <p:ext uri="{BB962C8B-B14F-4D97-AF65-F5344CB8AC3E}">
        <p14:creationId xmlns:p14="http://schemas.microsoft.com/office/powerpoint/2010/main" val="874721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E9AB6-CEEF-8D14-FCC3-488AA1A44D9E}"/>
              </a:ext>
            </a:extLst>
          </p:cNvPr>
          <p:cNvSpPr>
            <a:spLocks noGrp="1"/>
          </p:cNvSpPr>
          <p:nvPr>
            <p:ph type="title"/>
          </p:nvPr>
        </p:nvSpPr>
        <p:spPr/>
        <p:txBody>
          <a:bodyPr/>
          <a:lstStyle/>
          <a:p>
            <a:r>
              <a:rPr kumimoji="1" lang="en-US" altLang="zh-CN" dirty="0"/>
              <a:t>Tradition solution #1: locking? </a:t>
            </a:r>
            <a:endParaRPr kumimoji="1" lang="zh-CN" altLang="en-US" dirty="0"/>
          </a:p>
        </p:txBody>
      </p:sp>
      <p:sp>
        <p:nvSpPr>
          <p:cNvPr id="3" name="内容占位符 2">
            <a:extLst>
              <a:ext uri="{FF2B5EF4-FFF2-40B4-BE49-F238E27FC236}">
                <a16:creationId xmlns:a16="http://schemas.microsoft.com/office/drawing/2014/main" id="{8DAB8061-1A49-8AEE-FB5C-7604396D52C3}"/>
              </a:ext>
            </a:extLst>
          </p:cNvPr>
          <p:cNvSpPr>
            <a:spLocks noGrp="1"/>
          </p:cNvSpPr>
          <p:nvPr>
            <p:ph idx="1"/>
          </p:nvPr>
        </p:nvSpPr>
        <p:spPr>
          <a:xfrm>
            <a:off x="302840" y="1129308"/>
            <a:ext cx="8229600" cy="4585692"/>
          </a:xfrm>
        </p:spPr>
        <p:txBody>
          <a:bodyPr>
            <a:normAutofit/>
          </a:bodyPr>
          <a:lstStyle/>
          <a:p>
            <a:r>
              <a:rPr kumimoji="1" lang="en-US" altLang="zh-CN" dirty="0"/>
              <a:t>The simplest solution: spinlock  </a:t>
            </a:r>
          </a:p>
          <a:p>
            <a:endParaRPr kumimoji="1" lang="en-US" altLang="zh-CN" dirty="0"/>
          </a:p>
          <a:p>
            <a:pPr>
              <a:lnSpc>
                <a:spcPct val="100000"/>
              </a:lnSpc>
              <a:spcBef>
                <a:spcPts val="0"/>
              </a:spcBef>
            </a:pPr>
            <a:r>
              <a:rPr kumimoji="1" lang="en-US" altLang="zh-CN" b="0" dirty="0">
                <a:latin typeface="Consolas" panose="020B0609020204030204" pitchFamily="49" charset="0"/>
                <a:cs typeface="Consolas" panose="020B0609020204030204" pitchFamily="49" charset="0"/>
              </a:rPr>
              <a:t>uint64_t lock = 0;</a:t>
            </a:r>
          </a:p>
          <a:p>
            <a:pPr>
              <a:lnSpc>
                <a:spcPct val="100000"/>
              </a:lnSpc>
              <a:spcBef>
                <a:spcPts val="0"/>
              </a:spcBef>
            </a:pPr>
            <a:endParaRPr kumimoji="1" lang="en-US" altLang="zh-CN" b="0" dirty="0">
              <a:latin typeface="Consolas" panose="020B0609020204030204" pitchFamily="49" charset="0"/>
              <a:cs typeface="Consolas" panose="020B0609020204030204" pitchFamily="49" charset="0"/>
            </a:endParaRPr>
          </a:p>
          <a:p>
            <a:pPr>
              <a:lnSpc>
                <a:spcPct val="100000"/>
              </a:lnSpc>
              <a:spcBef>
                <a:spcPts val="0"/>
              </a:spcBef>
            </a:pPr>
            <a:r>
              <a:rPr kumimoji="1" lang="en-US" altLang="zh-CN" b="0" dirty="0" err="1">
                <a:latin typeface="Consolas" panose="020B0609020204030204" pitchFamily="49" charset="0"/>
                <a:cs typeface="Consolas" panose="020B0609020204030204" pitchFamily="49" charset="0"/>
              </a:rPr>
              <a:t>fn</a:t>
            </a:r>
            <a:r>
              <a:rPr kumimoji="1" lang="en-US" altLang="zh-CN" b="0" dirty="0">
                <a:latin typeface="Consolas" panose="020B0609020204030204" pitchFamily="49" charset="0"/>
                <a:cs typeface="Consolas" panose="020B0609020204030204" pitchFamily="49" charset="0"/>
              </a:rPr>
              <a:t> </a:t>
            </a:r>
            <a:r>
              <a:rPr kumimoji="1" lang="en-US" altLang="zh-CN" b="0" dirty="0" err="1">
                <a:latin typeface="Consolas" panose="020B0609020204030204" pitchFamily="49" charset="0"/>
                <a:cs typeface="Consolas" panose="020B0609020204030204" pitchFamily="49" charset="0"/>
              </a:rPr>
              <a:t>lock_cpu</a:t>
            </a:r>
            <a:r>
              <a:rPr kumimoji="1" lang="en-US" altLang="zh-CN" b="0" dirty="0">
                <a:latin typeface="Consolas" panose="020B0609020204030204" pitchFamily="49" charset="0"/>
                <a:cs typeface="Consolas" panose="020B0609020204030204" pitchFamily="49" charset="0"/>
              </a:rPr>
              <a:t>()  { </a:t>
            </a:r>
          </a:p>
          <a:p>
            <a:pPr>
              <a:lnSpc>
                <a:spcPct val="100000"/>
              </a:lnSpc>
              <a:spcBef>
                <a:spcPts val="0"/>
              </a:spcBef>
            </a:pPr>
            <a:r>
              <a:rPr kumimoji="1" lang="en-US" altLang="zh-CN" b="0" dirty="0">
                <a:latin typeface="Consolas" panose="020B0609020204030204" pitchFamily="49" charset="0"/>
                <a:cs typeface="Consolas" panose="020B0609020204030204" pitchFamily="49" charset="0"/>
              </a:rPr>
              <a:t>  while True {</a:t>
            </a:r>
          </a:p>
          <a:p>
            <a:pPr>
              <a:lnSpc>
                <a:spcPct val="100000"/>
              </a:lnSpc>
              <a:spcBef>
                <a:spcPts val="0"/>
              </a:spcBef>
            </a:pPr>
            <a:r>
              <a:rPr kumimoji="1" lang="en-US" altLang="zh-CN" b="0" dirty="0">
                <a:latin typeface="Consolas" panose="020B0609020204030204" pitchFamily="49" charset="0"/>
                <a:cs typeface="Consolas" panose="020B0609020204030204" pitchFamily="49" charset="0"/>
              </a:rPr>
              <a:t>     if CPU_CAS(&amp;mut lock, 0, 1) {</a:t>
            </a:r>
          </a:p>
          <a:p>
            <a:pPr>
              <a:lnSpc>
                <a:spcPct val="100000"/>
              </a:lnSpc>
              <a:spcBef>
                <a:spcPts val="0"/>
              </a:spcBef>
            </a:pPr>
            <a:r>
              <a:rPr kumimoji="1" lang="en-US" altLang="zh-CN" b="0" dirty="0">
                <a:latin typeface="Consolas" panose="020B0609020204030204" pitchFamily="49" charset="0"/>
                <a:cs typeface="Consolas" panose="020B0609020204030204" pitchFamily="49" charset="0"/>
              </a:rPr>
              <a:t>        return;  </a:t>
            </a:r>
          </a:p>
          <a:p>
            <a:pPr>
              <a:lnSpc>
                <a:spcPct val="100000"/>
              </a:lnSpc>
              <a:spcBef>
                <a:spcPts val="0"/>
              </a:spcBef>
            </a:pPr>
            <a:r>
              <a:rPr kumimoji="1" lang="en-US" altLang="zh-CN" b="0" dirty="0">
                <a:latin typeface="Consolas" panose="020B0609020204030204" pitchFamily="49" charset="0"/>
                <a:cs typeface="Consolas" panose="020B0609020204030204" pitchFamily="49" charset="0"/>
              </a:rPr>
              <a:t>     }    </a:t>
            </a:r>
          </a:p>
          <a:p>
            <a:pPr>
              <a:lnSpc>
                <a:spcPct val="100000"/>
              </a:lnSpc>
              <a:spcBef>
                <a:spcPts val="0"/>
              </a:spcBef>
            </a:pPr>
            <a:r>
              <a:rPr kumimoji="1" lang="en-US" altLang="zh-CN" b="0" dirty="0">
                <a:latin typeface="Consolas" panose="020B0609020204030204" pitchFamily="49" charset="0"/>
                <a:cs typeface="Consolas" panose="020B0609020204030204" pitchFamily="49" charset="0"/>
              </a:rPr>
              <a:t>  }</a:t>
            </a:r>
          </a:p>
          <a:p>
            <a:pPr>
              <a:lnSpc>
                <a:spcPct val="100000"/>
              </a:lnSpc>
              <a:spcBef>
                <a:spcPts val="0"/>
              </a:spcBef>
            </a:pPr>
            <a:r>
              <a:rPr kumimoji="1" lang="en-US" altLang="zh-CN" b="0" dirty="0">
                <a:latin typeface="Consolas" panose="020B0609020204030204" pitchFamily="49" charset="0"/>
                <a:cs typeface="Consolas" panose="020B0609020204030204" pitchFamily="49" charset="0"/>
              </a:rPr>
              <a:t>}  </a:t>
            </a:r>
            <a:endParaRPr kumimoji="1" lang="zh-CN" altLang="en-US" b="0" dirty="0">
              <a:latin typeface="Consolas" panose="020B0609020204030204" pitchFamily="49" charset="0"/>
              <a:cs typeface="Consolas" panose="020B0609020204030204" pitchFamily="49" charset="0"/>
            </a:endParaRPr>
          </a:p>
        </p:txBody>
      </p:sp>
      <p:sp>
        <p:nvSpPr>
          <p:cNvPr id="4" name="灯片编号占位符 3">
            <a:extLst>
              <a:ext uri="{FF2B5EF4-FFF2-40B4-BE49-F238E27FC236}">
                <a16:creationId xmlns:a16="http://schemas.microsoft.com/office/drawing/2014/main" id="{7023CE7E-782C-5154-1AF2-57DFFC0725F3}"/>
              </a:ext>
            </a:extLst>
          </p:cNvPr>
          <p:cNvSpPr>
            <a:spLocks noGrp="1"/>
          </p:cNvSpPr>
          <p:nvPr>
            <p:ph type="sldNum" sz="quarter" idx="12"/>
          </p:nvPr>
        </p:nvSpPr>
        <p:spPr/>
        <p:txBody>
          <a:bodyPr/>
          <a:lstStyle/>
          <a:p>
            <a:fld id="{ADE361C3-C043-4A6E-BDCE-8DA1E7D90A3B}" type="slidenum">
              <a:rPr lang="zh-CN" altLang="en-US" smtClean="0"/>
              <a:pPr/>
              <a:t>57</a:t>
            </a:fld>
            <a:endParaRPr lang="zh-CN" altLang="en-US" dirty="0"/>
          </a:p>
        </p:txBody>
      </p:sp>
      <p:sp>
        <p:nvSpPr>
          <p:cNvPr id="8" name="文本框 7">
            <a:extLst>
              <a:ext uri="{FF2B5EF4-FFF2-40B4-BE49-F238E27FC236}">
                <a16:creationId xmlns:a16="http://schemas.microsoft.com/office/drawing/2014/main" id="{54464492-35DE-3DBE-F10E-ECD94EF5E1B4}"/>
              </a:ext>
            </a:extLst>
          </p:cNvPr>
          <p:cNvSpPr txBox="1"/>
          <p:nvPr/>
        </p:nvSpPr>
        <p:spPr>
          <a:xfrm>
            <a:off x="4803948" y="2000369"/>
            <a:ext cx="4664596" cy="2585323"/>
          </a:xfrm>
          <a:prstGeom prst="rect">
            <a:avLst/>
          </a:prstGeom>
          <a:noFill/>
        </p:spPr>
        <p:txBody>
          <a:bodyPr wrap="square">
            <a:spAutoFit/>
          </a:bodyPr>
          <a:lstStyle/>
          <a:p>
            <a:pPr>
              <a:lnSpc>
                <a:spcPct val="100000"/>
              </a:lnSpc>
            </a:pPr>
            <a:r>
              <a:rPr kumimoji="1" lang="en-US" altLang="zh-CN" b="0" dirty="0">
                <a:latin typeface="Consolas" panose="020B0609020204030204" pitchFamily="49" charset="0"/>
                <a:cs typeface="Consolas" panose="020B0609020204030204" pitchFamily="49" charset="0"/>
              </a:rPr>
              <a:t>uint64_t </a:t>
            </a:r>
            <a:r>
              <a:rPr kumimoji="1" lang="en-US" altLang="zh-CN" b="0" dirty="0" err="1">
                <a:latin typeface="Consolas" panose="020B0609020204030204" pitchFamily="49" charset="0"/>
                <a:cs typeface="Consolas" panose="020B0609020204030204" pitchFamily="49" charset="0"/>
              </a:rPr>
              <a:t>addr</a:t>
            </a:r>
            <a:r>
              <a:rPr kumimoji="1" lang="en-US" altLang="zh-CN" b="0" dirty="0">
                <a:latin typeface="Consolas" panose="020B0609020204030204" pitchFamily="49" charset="0"/>
                <a:cs typeface="Consolas" panose="020B0609020204030204" pitchFamily="49" charset="0"/>
              </a:rPr>
              <a:t> = 0; // &amp;lock</a:t>
            </a:r>
          </a:p>
          <a:p>
            <a:pPr>
              <a:lnSpc>
                <a:spcPct val="100000"/>
              </a:lnSpc>
            </a:pPr>
            <a:endParaRPr kumimoji="1" lang="en-US" altLang="zh-CN" b="0" dirty="0">
              <a:latin typeface="Consolas" panose="020B0609020204030204" pitchFamily="49" charset="0"/>
              <a:cs typeface="Consolas" panose="020B0609020204030204" pitchFamily="49" charset="0"/>
            </a:endParaRPr>
          </a:p>
          <a:p>
            <a:pPr>
              <a:lnSpc>
                <a:spcPct val="100000"/>
              </a:lnSpc>
            </a:pPr>
            <a:r>
              <a:rPr kumimoji="1" lang="en-US" altLang="zh-CN" b="0" dirty="0" err="1">
                <a:latin typeface="Consolas" panose="020B0609020204030204" pitchFamily="49" charset="0"/>
                <a:cs typeface="Consolas" panose="020B0609020204030204" pitchFamily="49" charset="0"/>
              </a:rPr>
              <a:t>fn</a:t>
            </a:r>
            <a:r>
              <a:rPr kumimoji="1" lang="en-US" altLang="zh-CN" b="0" dirty="0">
                <a:latin typeface="Consolas" panose="020B0609020204030204" pitchFamily="49" charset="0"/>
                <a:cs typeface="Consolas" panose="020B0609020204030204" pitchFamily="49" charset="0"/>
              </a:rPr>
              <a:t> </a:t>
            </a:r>
            <a:r>
              <a:rPr kumimoji="1" lang="en-US" altLang="zh-CN" b="0" dirty="0" err="1">
                <a:latin typeface="Consolas" panose="020B0609020204030204" pitchFamily="49" charset="0"/>
                <a:cs typeface="Consolas" panose="020B0609020204030204" pitchFamily="49" charset="0"/>
              </a:rPr>
              <a:t>lock_cpu</a:t>
            </a:r>
            <a:r>
              <a:rPr kumimoji="1" lang="en-US" altLang="zh-CN" b="0" dirty="0">
                <a:latin typeface="Consolas" panose="020B0609020204030204" pitchFamily="49" charset="0"/>
                <a:cs typeface="Consolas" panose="020B0609020204030204" pitchFamily="49" charset="0"/>
              </a:rPr>
              <a:t>()  { </a:t>
            </a:r>
          </a:p>
          <a:p>
            <a:pPr>
              <a:lnSpc>
                <a:spcPct val="100000"/>
              </a:lnSpc>
            </a:pPr>
            <a:r>
              <a:rPr kumimoji="1" lang="en-US" altLang="zh-CN" b="0" dirty="0">
                <a:latin typeface="Consolas" panose="020B0609020204030204" pitchFamily="49" charset="0"/>
                <a:cs typeface="Consolas" panose="020B0609020204030204" pitchFamily="49" charset="0"/>
              </a:rPr>
              <a:t>  while True {</a:t>
            </a:r>
          </a:p>
          <a:p>
            <a:pPr>
              <a:lnSpc>
                <a:spcPct val="100000"/>
              </a:lnSpc>
            </a:pPr>
            <a:r>
              <a:rPr kumimoji="1" lang="en-US" altLang="zh-CN" b="0" dirty="0">
                <a:latin typeface="Consolas" panose="020B0609020204030204" pitchFamily="49" charset="0"/>
                <a:cs typeface="Consolas" panose="020B0609020204030204" pitchFamily="49" charset="0"/>
              </a:rPr>
              <a:t>     if </a:t>
            </a:r>
            <a:r>
              <a:rPr kumimoji="1" lang="en-US" altLang="zh-CN" dirty="0">
                <a:latin typeface="Consolas" panose="020B0609020204030204" pitchFamily="49" charset="0"/>
                <a:cs typeface="Consolas" panose="020B0609020204030204" pitchFamily="49" charset="0"/>
              </a:rPr>
              <a:t>RDMA</a:t>
            </a:r>
            <a:r>
              <a:rPr kumimoji="1" lang="en-US" altLang="zh-CN" b="0" dirty="0">
                <a:latin typeface="Consolas" panose="020B0609020204030204" pitchFamily="49" charset="0"/>
                <a:cs typeface="Consolas" panose="020B0609020204030204" pitchFamily="49" charset="0"/>
              </a:rPr>
              <a:t>_CAS(</a:t>
            </a:r>
            <a:r>
              <a:rPr kumimoji="1" lang="en-US" altLang="zh-CN" b="0" dirty="0" err="1">
                <a:latin typeface="Consolas" panose="020B0609020204030204" pitchFamily="49" charset="0"/>
                <a:cs typeface="Consolas" panose="020B0609020204030204" pitchFamily="49" charset="0"/>
              </a:rPr>
              <a:t>addr</a:t>
            </a:r>
            <a:r>
              <a:rPr kumimoji="1" lang="en-US" altLang="zh-CN" b="0" dirty="0">
                <a:latin typeface="Consolas" panose="020B0609020204030204" pitchFamily="49" charset="0"/>
                <a:cs typeface="Consolas" panose="020B0609020204030204" pitchFamily="49" charset="0"/>
              </a:rPr>
              <a:t>, 0, 1) {</a:t>
            </a:r>
          </a:p>
          <a:p>
            <a:pPr>
              <a:lnSpc>
                <a:spcPct val="100000"/>
              </a:lnSpc>
            </a:pPr>
            <a:r>
              <a:rPr kumimoji="1" lang="en-US" altLang="zh-CN" b="0" dirty="0">
                <a:latin typeface="Consolas" panose="020B0609020204030204" pitchFamily="49" charset="0"/>
                <a:cs typeface="Consolas" panose="020B0609020204030204" pitchFamily="49" charset="0"/>
              </a:rPr>
              <a:t>        return;  </a:t>
            </a:r>
          </a:p>
          <a:p>
            <a:pPr>
              <a:lnSpc>
                <a:spcPct val="100000"/>
              </a:lnSpc>
            </a:pPr>
            <a:r>
              <a:rPr kumimoji="1" lang="en-US" altLang="zh-CN" b="0" dirty="0">
                <a:latin typeface="Consolas" panose="020B0609020204030204" pitchFamily="49" charset="0"/>
                <a:cs typeface="Consolas" panose="020B0609020204030204" pitchFamily="49" charset="0"/>
              </a:rPr>
              <a:t>     }    </a:t>
            </a:r>
          </a:p>
          <a:p>
            <a:pPr>
              <a:lnSpc>
                <a:spcPct val="100000"/>
              </a:lnSpc>
            </a:pPr>
            <a:r>
              <a:rPr kumimoji="1" lang="en-US" altLang="zh-CN" b="0" dirty="0">
                <a:latin typeface="Consolas" panose="020B0609020204030204" pitchFamily="49" charset="0"/>
                <a:cs typeface="Consolas" panose="020B0609020204030204" pitchFamily="49" charset="0"/>
              </a:rPr>
              <a:t>  }</a:t>
            </a:r>
          </a:p>
          <a:p>
            <a:pPr>
              <a:lnSpc>
                <a:spcPct val="100000"/>
              </a:lnSpc>
            </a:pPr>
            <a:r>
              <a:rPr kumimoji="1" lang="en-US" altLang="zh-CN" b="0" dirty="0">
                <a:latin typeface="Consolas" panose="020B0609020204030204" pitchFamily="49" charset="0"/>
                <a:cs typeface="Consolas" panose="020B0609020204030204" pitchFamily="49" charset="0"/>
              </a:rPr>
              <a:t>}  </a:t>
            </a:r>
            <a:endParaRPr kumimoji="1" lang="zh-CN" altLang="en-US" b="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967207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Problem #1: Extra roundtrips </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58</a:t>
            </a:fld>
            <a:endParaRPr lang="zh-CN" altLang="en-US" dirty="0"/>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FB632CC0-8F1E-DA65-734C-AF7198D3D730}"/>
              </a:ext>
            </a:extLst>
          </p:cNvPr>
          <p:cNvCxnSpPr>
            <a:cxnSpLocks/>
          </p:cNvCxnSpPr>
          <p:nvPr/>
        </p:nvCxnSpPr>
        <p:spPr>
          <a:xfrm>
            <a:off x="1061936" y="1993404"/>
            <a:ext cx="457497" cy="1368152"/>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EC2E09AD-8060-5DCA-6BEA-AD9F71638E2D}"/>
              </a:ext>
            </a:extLst>
          </p:cNvPr>
          <p:cNvCxnSpPr>
            <a:cxnSpLocks/>
          </p:cNvCxnSpPr>
          <p:nvPr/>
        </p:nvCxnSpPr>
        <p:spPr>
          <a:xfrm flipV="1">
            <a:off x="1536903" y="2029959"/>
            <a:ext cx="228749" cy="1344039"/>
          </a:xfrm>
          <a:prstGeom prst="straightConnector1">
            <a:avLst/>
          </a:prstGeom>
          <a:ln w="28575">
            <a:solidFill>
              <a:srgbClr val="C0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384D49B4-A240-8245-62C7-15AAE6D745C7}"/>
              </a:ext>
            </a:extLst>
          </p:cNvPr>
          <p:cNvCxnSpPr>
            <a:cxnSpLocks/>
          </p:cNvCxnSpPr>
          <p:nvPr/>
        </p:nvCxnSpPr>
        <p:spPr>
          <a:xfrm>
            <a:off x="266897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0C12E99B-6459-B77D-C2D6-DF09E2C65C9A}"/>
              </a:ext>
            </a:extLst>
          </p:cNvPr>
          <p:cNvCxnSpPr>
            <a:cxnSpLocks/>
          </p:cNvCxnSpPr>
          <p:nvPr/>
        </p:nvCxnSpPr>
        <p:spPr>
          <a:xfrm flipV="1">
            <a:off x="314394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DFEB51ED-9B10-7117-08C2-B909D6B63651}"/>
              </a:ext>
            </a:extLst>
          </p:cNvPr>
          <p:cNvCxnSpPr>
            <a:cxnSpLocks/>
          </p:cNvCxnSpPr>
          <p:nvPr/>
        </p:nvCxnSpPr>
        <p:spPr>
          <a:xfrm>
            <a:off x="4822634" y="2013556"/>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70CB4860-A13F-FB5A-CDB6-48E3C1718F62}"/>
              </a:ext>
            </a:extLst>
          </p:cNvPr>
          <p:cNvCxnSpPr>
            <a:cxnSpLocks/>
          </p:cNvCxnSpPr>
          <p:nvPr/>
        </p:nvCxnSpPr>
        <p:spPr>
          <a:xfrm flipV="1">
            <a:off x="5297601" y="2050111"/>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315650EC-976B-8876-B17C-A4B66CBB25A1}"/>
              </a:ext>
            </a:extLst>
          </p:cNvPr>
          <p:cNvCxnSpPr>
            <a:cxnSpLocks/>
          </p:cNvCxnSpPr>
          <p:nvPr/>
        </p:nvCxnSpPr>
        <p:spPr>
          <a:xfrm>
            <a:off x="6724074" y="2004515"/>
            <a:ext cx="457497" cy="1368152"/>
          </a:xfrm>
          <a:prstGeom prst="straightConnector1">
            <a:avLst/>
          </a:prstGeom>
          <a:ln w="28575">
            <a:solidFill>
              <a:srgbClr val="C0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4D5DE561-14A0-B75A-367B-381D2D481709}"/>
              </a:ext>
            </a:extLst>
          </p:cNvPr>
          <p:cNvSpPr txBox="1"/>
          <p:nvPr/>
        </p:nvSpPr>
        <p:spPr>
          <a:xfrm>
            <a:off x="734929" y="2378812"/>
            <a:ext cx="1403648" cy="646331"/>
          </a:xfrm>
          <a:prstGeom prst="rect">
            <a:avLst/>
          </a:prstGeom>
          <a:solidFill>
            <a:schemeClr val="bg1"/>
          </a:solidFill>
        </p:spPr>
        <p:txBody>
          <a:bodyPr wrap="square">
            <a:spAutoFit/>
          </a:bodyPr>
          <a:lstStyle/>
          <a:p>
            <a:pPr algn="ctr"/>
            <a:r>
              <a:rPr kumimoji="1" lang="en-US" altLang="zh-CN" dirty="0">
                <a:solidFill>
                  <a:srgbClr val="C00000"/>
                </a:solidFill>
              </a:rPr>
              <a:t>RDMA </a:t>
            </a:r>
          </a:p>
          <a:p>
            <a:pPr algn="ctr"/>
            <a:r>
              <a:rPr kumimoji="1" lang="en-US" altLang="zh-CN" dirty="0">
                <a:solidFill>
                  <a:srgbClr val="C00000"/>
                </a:solidFill>
              </a:rPr>
              <a:t>CAS</a:t>
            </a:r>
          </a:p>
        </p:txBody>
      </p:sp>
      <p:sp>
        <p:nvSpPr>
          <p:cNvPr id="55" name="文本框 54">
            <a:extLst>
              <a:ext uri="{FF2B5EF4-FFF2-40B4-BE49-F238E27FC236}">
                <a16:creationId xmlns:a16="http://schemas.microsoft.com/office/drawing/2014/main" id="{71C8D1E4-36E6-6A97-503F-A50C8DDDD72D}"/>
              </a:ext>
            </a:extLst>
          </p:cNvPr>
          <p:cNvSpPr txBox="1"/>
          <p:nvPr/>
        </p:nvSpPr>
        <p:spPr>
          <a:xfrm>
            <a:off x="6336704" y="2378812"/>
            <a:ext cx="1403648" cy="646331"/>
          </a:xfrm>
          <a:prstGeom prst="rect">
            <a:avLst/>
          </a:prstGeom>
          <a:solidFill>
            <a:schemeClr val="bg1"/>
          </a:solidFill>
        </p:spPr>
        <p:txBody>
          <a:bodyPr wrap="square">
            <a:spAutoFit/>
          </a:bodyPr>
          <a:lstStyle/>
          <a:p>
            <a:pPr algn="ctr"/>
            <a:r>
              <a:rPr kumimoji="1" lang="en-US" altLang="zh-CN" dirty="0">
                <a:solidFill>
                  <a:srgbClr val="C00000"/>
                </a:solidFill>
              </a:rPr>
              <a:t>RDMA</a:t>
            </a:r>
          </a:p>
          <a:p>
            <a:pPr algn="ctr"/>
            <a:r>
              <a:rPr kumimoji="1" lang="en-US" altLang="zh-CN" dirty="0">
                <a:solidFill>
                  <a:srgbClr val="C00000"/>
                </a:solidFill>
              </a:rPr>
              <a:t>WRITE</a:t>
            </a:r>
          </a:p>
        </p:txBody>
      </p:sp>
      <p:sp>
        <p:nvSpPr>
          <p:cNvPr id="56" name="文本框 55">
            <a:extLst>
              <a:ext uri="{FF2B5EF4-FFF2-40B4-BE49-F238E27FC236}">
                <a16:creationId xmlns:a16="http://schemas.microsoft.com/office/drawing/2014/main" id="{EF7C244E-6ADD-711B-73EE-5FFC43535686}"/>
              </a:ext>
            </a:extLst>
          </p:cNvPr>
          <p:cNvSpPr txBox="1"/>
          <p:nvPr/>
        </p:nvSpPr>
        <p:spPr>
          <a:xfrm>
            <a:off x="1077302" y="3623513"/>
            <a:ext cx="1147950" cy="369332"/>
          </a:xfrm>
          <a:prstGeom prst="rect">
            <a:avLst/>
          </a:prstGeom>
          <a:noFill/>
        </p:spPr>
        <p:txBody>
          <a:bodyPr wrap="square">
            <a:spAutoFit/>
          </a:bodyPr>
          <a:lstStyle/>
          <a:p>
            <a:r>
              <a:rPr kumimoji="1" lang="en-US" altLang="zh-CN" b="1" dirty="0"/>
              <a:t>Lock</a:t>
            </a:r>
          </a:p>
        </p:txBody>
      </p:sp>
      <p:sp>
        <p:nvSpPr>
          <p:cNvPr id="57" name="矩形 56">
            <a:extLst>
              <a:ext uri="{FF2B5EF4-FFF2-40B4-BE49-F238E27FC236}">
                <a16:creationId xmlns:a16="http://schemas.microsoft.com/office/drawing/2014/main" id="{8E82C800-BE60-7D70-7111-1857EE7BD066}"/>
              </a:ext>
            </a:extLst>
          </p:cNvPr>
          <p:cNvSpPr/>
          <p:nvPr/>
        </p:nvSpPr>
        <p:spPr>
          <a:xfrm>
            <a:off x="3428101" y="1911723"/>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58" name="矩形 57">
            <a:extLst>
              <a:ext uri="{FF2B5EF4-FFF2-40B4-BE49-F238E27FC236}">
                <a16:creationId xmlns:a16="http://schemas.microsoft.com/office/drawing/2014/main" id="{B37081AB-42DC-18FB-1C46-8E83D30E609A}"/>
              </a:ext>
            </a:extLst>
          </p:cNvPr>
          <p:cNvSpPr/>
          <p:nvPr/>
        </p:nvSpPr>
        <p:spPr>
          <a:xfrm>
            <a:off x="5691882" y="1910540"/>
            <a:ext cx="936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59" name="文本框 58">
            <a:extLst>
              <a:ext uri="{FF2B5EF4-FFF2-40B4-BE49-F238E27FC236}">
                <a16:creationId xmlns:a16="http://schemas.microsoft.com/office/drawing/2014/main" id="{738011E4-CA89-BBB4-4E75-D93A4D3995AE}"/>
              </a:ext>
            </a:extLst>
          </p:cNvPr>
          <p:cNvSpPr txBox="1"/>
          <p:nvPr/>
        </p:nvSpPr>
        <p:spPr>
          <a:xfrm>
            <a:off x="2350073" y="3623513"/>
            <a:ext cx="1599626" cy="369332"/>
          </a:xfrm>
          <a:prstGeom prst="rect">
            <a:avLst/>
          </a:prstGeom>
          <a:noFill/>
        </p:spPr>
        <p:txBody>
          <a:bodyPr wrap="square">
            <a:spAutoFit/>
          </a:bodyPr>
          <a:lstStyle/>
          <a:p>
            <a:r>
              <a:rPr kumimoji="1" lang="en-US" altLang="zh-CN" b="1" dirty="0"/>
              <a:t>Read bucket</a:t>
            </a:r>
          </a:p>
        </p:txBody>
      </p:sp>
      <p:sp>
        <p:nvSpPr>
          <p:cNvPr id="60" name="文本框 59">
            <a:extLst>
              <a:ext uri="{FF2B5EF4-FFF2-40B4-BE49-F238E27FC236}">
                <a16:creationId xmlns:a16="http://schemas.microsoft.com/office/drawing/2014/main" id="{B8106E73-BDE3-2F07-478A-466589F25065}"/>
              </a:ext>
            </a:extLst>
          </p:cNvPr>
          <p:cNvSpPr txBox="1"/>
          <p:nvPr/>
        </p:nvSpPr>
        <p:spPr>
          <a:xfrm>
            <a:off x="4551962" y="3623513"/>
            <a:ext cx="1599626" cy="369332"/>
          </a:xfrm>
          <a:prstGeom prst="rect">
            <a:avLst/>
          </a:prstGeom>
          <a:noFill/>
        </p:spPr>
        <p:txBody>
          <a:bodyPr wrap="square">
            <a:spAutoFit/>
          </a:bodyPr>
          <a:lstStyle/>
          <a:p>
            <a:r>
              <a:rPr kumimoji="1" lang="en-US" altLang="zh-CN" b="1" dirty="0"/>
              <a:t>Read value</a:t>
            </a:r>
          </a:p>
        </p:txBody>
      </p:sp>
      <p:sp>
        <p:nvSpPr>
          <p:cNvPr id="61" name="文本框 60">
            <a:extLst>
              <a:ext uri="{FF2B5EF4-FFF2-40B4-BE49-F238E27FC236}">
                <a16:creationId xmlns:a16="http://schemas.microsoft.com/office/drawing/2014/main" id="{D2F9BCAB-5E00-7160-969E-9AC584BEE125}"/>
              </a:ext>
            </a:extLst>
          </p:cNvPr>
          <p:cNvSpPr txBox="1"/>
          <p:nvPr/>
        </p:nvSpPr>
        <p:spPr>
          <a:xfrm>
            <a:off x="6724074" y="3634231"/>
            <a:ext cx="1599626" cy="369332"/>
          </a:xfrm>
          <a:prstGeom prst="rect">
            <a:avLst/>
          </a:prstGeom>
          <a:noFill/>
        </p:spPr>
        <p:txBody>
          <a:bodyPr wrap="square">
            <a:spAutoFit/>
          </a:bodyPr>
          <a:lstStyle/>
          <a:p>
            <a:r>
              <a:rPr kumimoji="1" lang="en-US" altLang="zh-CN" b="1" dirty="0"/>
              <a:t>Unlock</a:t>
            </a:r>
          </a:p>
        </p:txBody>
      </p:sp>
    </p:spTree>
    <p:extLst>
      <p:ext uri="{BB962C8B-B14F-4D97-AF65-F5344CB8AC3E}">
        <p14:creationId xmlns:p14="http://schemas.microsoft.com/office/powerpoint/2010/main" val="298710822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3F4A8-377F-E03A-0D1F-E7DEC4FE42BF}"/>
              </a:ext>
            </a:extLst>
          </p:cNvPr>
          <p:cNvSpPr>
            <a:spLocks noGrp="1"/>
          </p:cNvSpPr>
          <p:nvPr>
            <p:ph type="title"/>
          </p:nvPr>
        </p:nvSpPr>
        <p:spPr/>
        <p:txBody>
          <a:bodyPr/>
          <a:lstStyle/>
          <a:p>
            <a:r>
              <a:rPr kumimoji="1" lang="en-US" altLang="zh-CN" dirty="0"/>
              <a:t>Problem #2: ATOMIC issues between RDMA &amp; CPU</a:t>
            </a:r>
            <a:endParaRPr kumimoji="1" lang="zh-CN" altLang="en-US" dirty="0"/>
          </a:p>
        </p:txBody>
      </p:sp>
      <p:sp>
        <p:nvSpPr>
          <p:cNvPr id="3" name="内容占位符 2">
            <a:extLst>
              <a:ext uri="{FF2B5EF4-FFF2-40B4-BE49-F238E27FC236}">
                <a16:creationId xmlns:a16="http://schemas.microsoft.com/office/drawing/2014/main" id="{166CE189-129A-DB09-4934-A110B9AEAAEA}"/>
              </a:ext>
            </a:extLst>
          </p:cNvPr>
          <p:cNvSpPr>
            <a:spLocks noGrp="1"/>
          </p:cNvSpPr>
          <p:nvPr>
            <p:ph idx="1"/>
          </p:nvPr>
        </p:nvSpPr>
        <p:spPr/>
        <p:txBody>
          <a:bodyPr/>
          <a:lstStyle/>
          <a:p>
            <a:r>
              <a:rPr kumimoji="1" lang="en-US" altLang="zh-CN" dirty="0"/>
              <a:t>RDMA &amp; CPU uses different atomic implementations </a:t>
            </a:r>
          </a:p>
          <a:p>
            <a:pPr lvl="1"/>
            <a:r>
              <a:rPr kumimoji="1" lang="en-US" altLang="zh-CN" dirty="0"/>
              <a:t>NIC &amp; CPU uses separate locking to ensure atomicity (on its perspective)</a:t>
            </a:r>
          </a:p>
          <a:p>
            <a:pPr lvl="1"/>
            <a:r>
              <a:rPr kumimoji="1" lang="en-US" altLang="zh-CN" dirty="0"/>
              <a:t>NIC: acquire the NIC’s internal lock for atomics</a:t>
            </a:r>
          </a:p>
          <a:p>
            <a:pPr lvl="1"/>
            <a:r>
              <a:rPr kumimoji="1" lang="en-US" altLang="zh-CN" dirty="0"/>
              <a:t>CPU: lock the memory bus for atomics </a:t>
            </a:r>
          </a:p>
          <a:p>
            <a:r>
              <a:rPr kumimoji="1" lang="en-US" altLang="zh-CN" dirty="0"/>
              <a:t>Thus, RDMA CAS may misses the updates of a CPU CAS! </a:t>
            </a:r>
          </a:p>
          <a:p>
            <a:endParaRPr kumimoji="1" lang="zh-CN" altLang="en-US" dirty="0"/>
          </a:p>
        </p:txBody>
      </p:sp>
      <p:sp>
        <p:nvSpPr>
          <p:cNvPr id="4" name="灯片编号占位符 3">
            <a:extLst>
              <a:ext uri="{FF2B5EF4-FFF2-40B4-BE49-F238E27FC236}">
                <a16:creationId xmlns:a16="http://schemas.microsoft.com/office/drawing/2014/main" id="{A8AECE97-898E-086C-F7FC-66BF7F500BD1}"/>
              </a:ext>
            </a:extLst>
          </p:cNvPr>
          <p:cNvSpPr>
            <a:spLocks noGrp="1"/>
          </p:cNvSpPr>
          <p:nvPr>
            <p:ph type="sldNum" sz="quarter" idx="12"/>
          </p:nvPr>
        </p:nvSpPr>
        <p:spPr/>
        <p:txBody>
          <a:bodyPr/>
          <a:lstStyle/>
          <a:p>
            <a:fld id="{ADE361C3-C043-4A6E-BDCE-8DA1E7D90A3B}" type="slidenum">
              <a:rPr lang="zh-CN" altLang="en-US" smtClean="0"/>
              <a:pPr/>
              <a:t>59</a:t>
            </a:fld>
            <a:endParaRPr lang="zh-CN" altLang="en-US" dirty="0"/>
          </a:p>
        </p:txBody>
      </p:sp>
    </p:spTree>
    <p:extLst>
      <p:ext uri="{BB962C8B-B14F-4D97-AF65-F5344CB8AC3E}">
        <p14:creationId xmlns:p14="http://schemas.microsoft.com/office/powerpoint/2010/main" val="22873585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9143C-2F19-8B40-8D98-6E9796620142}"/>
              </a:ext>
            </a:extLst>
          </p:cNvPr>
          <p:cNvSpPr>
            <a:spLocks noGrp="1"/>
          </p:cNvSpPr>
          <p:nvPr>
            <p:ph type="title"/>
          </p:nvPr>
        </p:nvSpPr>
        <p:spPr/>
        <p:txBody>
          <a:bodyPr/>
          <a:lstStyle/>
          <a:p>
            <a:r>
              <a:rPr lang="en-US" dirty="0"/>
              <a:t>RDMA: offload the complete network stack to the NIC</a:t>
            </a:r>
          </a:p>
        </p:txBody>
      </p:sp>
      <p:sp>
        <p:nvSpPr>
          <p:cNvPr id="4" name="Slide Number Placeholder 3">
            <a:extLst>
              <a:ext uri="{FF2B5EF4-FFF2-40B4-BE49-F238E27FC236}">
                <a16:creationId xmlns:a16="http://schemas.microsoft.com/office/drawing/2014/main" id="{79018A10-D2FD-C64A-BC2B-D5849012426F}"/>
              </a:ext>
            </a:extLst>
          </p:cNvPr>
          <p:cNvSpPr>
            <a:spLocks noGrp="1"/>
          </p:cNvSpPr>
          <p:nvPr>
            <p:ph type="sldNum" sz="quarter" idx="12"/>
          </p:nvPr>
        </p:nvSpPr>
        <p:spPr/>
        <p:txBody>
          <a:bodyPr/>
          <a:lstStyle/>
          <a:p>
            <a:fld id="{ADE361C3-C043-4A6E-BDCE-8DA1E7D90A3B}" type="slidenum">
              <a:rPr lang="zh-CN" altLang="en-US" smtClean="0"/>
              <a:t>6</a:t>
            </a:fld>
            <a:endParaRPr lang="zh-CN" altLang="en-US"/>
          </a:p>
        </p:txBody>
      </p:sp>
      <p:sp>
        <p:nvSpPr>
          <p:cNvPr id="7" name="内容占位符 6">
            <a:extLst>
              <a:ext uri="{FF2B5EF4-FFF2-40B4-BE49-F238E27FC236}">
                <a16:creationId xmlns:a16="http://schemas.microsoft.com/office/drawing/2014/main" id="{91E09106-DD53-6349-8C94-CE76DB7E79F4}"/>
              </a:ext>
            </a:extLst>
          </p:cNvPr>
          <p:cNvSpPr>
            <a:spLocks noGrp="1"/>
          </p:cNvSpPr>
          <p:nvPr>
            <p:ph idx="1"/>
          </p:nvPr>
        </p:nvSpPr>
        <p:spPr/>
        <p:txBody>
          <a:bodyPr>
            <a:normAutofit/>
          </a:bodyPr>
          <a:lstStyle/>
          <a:p>
            <a:r>
              <a:rPr lang="en-US" altLang="zh-CN" sz="2000" dirty="0"/>
              <a:t>RDMA = R</a:t>
            </a:r>
            <a:r>
              <a:rPr lang="en-US" altLang="zh-CN" sz="2000" b="0" dirty="0"/>
              <a:t>emote</a:t>
            </a:r>
            <a:r>
              <a:rPr lang="en-US" altLang="zh-CN" sz="2000" dirty="0"/>
              <a:t> D</a:t>
            </a:r>
            <a:r>
              <a:rPr lang="en-US" altLang="zh-CN" sz="2000" b="0" dirty="0"/>
              <a:t>irect </a:t>
            </a:r>
            <a:r>
              <a:rPr lang="en-US" altLang="zh-CN" sz="2000" dirty="0"/>
              <a:t>M</a:t>
            </a:r>
            <a:r>
              <a:rPr lang="en-US" altLang="zh-CN" sz="2000" b="0" dirty="0"/>
              <a:t>emory </a:t>
            </a:r>
            <a:r>
              <a:rPr lang="en-US" altLang="zh-CN" sz="2000" dirty="0"/>
              <a:t>A</a:t>
            </a:r>
            <a:r>
              <a:rPr lang="en-US" altLang="zh-CN" sz="2000" b="0" dirty="0"/>
              <a:t>ccess</a:t>
            </a:r>
            <a:endParaRPr lang="zh-CN" altLang="en-US" sz="2000" b="0" dirty="0"/>
          </a:p>
        </p:txBody>
      </p:sp>
      <p:pic>
        <p:nvPicPr>
          <p:cNvPr id="12" name="图片 11" descr="图示&#10;&#10;描述已自动生成">
            <a:extLst>
              <a:ext uri="{FF2B5EF4-FFF2-40B4-BE49-F238E27FC236}">
                <a16:creationId xmlns:a16="http://schemas.microsoft.com/office/drawing/2014/main" id="{161B381D-06DA-5340-8E68-4247FF9A077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552" y="1986925"/>
            <a:ext cx="5784667" cy="2895709"/>
          </a:xfrm>
          <a:prstGeom prst="rect">
            <a:avLst/>
          </a:prstGeom>
        </p:spPr>
      </p:pic>
      <p:sp>
        <p:nvSpPr>
          <p:cNvPr id="14" name="燕尾形箭头 13">
            <a:extLst>
              <a:ext uri="{FF2B5EF4-FFF2-40B4-BE49-F238E27FC236}">
                <a16:creationId xmlns:a16="http://schemas.microsoft.com/office/drawing/2014/main" id="{3FA6D41E-B49A-6847-95DB-52578F680CC0}"/>
              </a:ext>
            </a:extLst>
          </p:cNvPr>
          <p:cNvSpPr/>
          <p:nvPr/>
        </p:nvSpPr>
        <p:spPr>
          <a:xfrm>
            <a:off x="6000183" y="3254759"/>
            <a:ext cx="648072" cy="36004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6" name="图片 15" descr="手机屏幕截图&#10;&#10;描述已自动生成">
            <a:extLst>
              <a:ext uri="{FF2B5EF4-FFF2-40B4-BE49-F238E27FC236}">
                <a16:creationId xmlns:a16="http://schemas.microsoft.com/office/drawing/2014/main" id="{9F90E2B1-57D4-AE4C-8CD7-0586699CA9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04248" y="2258057"/>
            <a:ext cx="2165883" cy="2353444"/>
          </a:xfrm>
          <a:prstGeom prst="rect">
            <a:avLst/>
          </a:prstGeom>
        </p:spPr>
      </p:pic>
      <p:sp>
        <p:nvSpPr>
          <p:cNvPr id="17" name="文本框 16">
            <a:extLst>
              <a:ext uri="{FF2B5EF4-FFF2-40B4-BE49-F238E27FC236}">
                <a16:creationId xmlns:a16="http://schemas.microsoft.com/office/drawing/2014/main" id="{2E627CE3-B50C-0141-BECD-AB0309ED766D}"/>
              </a:ext>
            </a:extLst>
          </p:cNvPr>
          <p:cNvSpPr txBox="1"/>
          <p:nvPr/>
        </p:nvSpPr>
        <p:spPr>
          <a:xfrm>
            <a:off x="256220" y="4720779"/>
            <a:ext cx="6980075" cy="369332"/>
          </a:xfrm>
          <a:prstGeom prst="rect">
            <a:avLst/>
          </a:prstGeom>
          <a:noFill/>
        </p:spPr>
        <p:txBody>
          <a:bodyPr wrap="square" rtlCol="0">
            <a:spAutoFit/>
          </a:bodyPr>
          <a:lstStyle/>
          <a:p>
            <a:r>
              <a:rPr kumimoji="1" lang="en-US" altLang="zh-CN" b="1" i="1" dirty="0">
                <a:solidFill>
                  <a:srgbClr val="C00000"/>
                </a:solidFill>
              </a:rPr>
              <a:t>Direct</a:t>
            </a:r>
            <a:r>
              <a:rPr kumimoji="1" lang="zh-CN" altLang="en-US" b="1" i="1" dirty="0">
                <a:solidFill>
                  <a:srgbClr val="C00000"/>
                </a:solidFill>
              </a:rPr>
              <a:t> </a:t>
            </a:r>
            <a:r>
              <a:rPr kumimoji="1" lang="en-US" altLang="zh-CN" b="1" i="1" dirty="0">
                <a:solidFill>
                  <a:srgbClr val="C00000"/>
                </a:solidFill>
              </a:rPr>
              <a:t>memory-to-memory</a:t>
            </a:r>
            <a:r>
              <a:rPr kumimoji="1" lang="zh-CN" altLang="en-US" b="1" i="1" dirty="0">
                <a:solidFill>
                  <a:srgbClr val="C00000"/>
                </a:solidFill>
              </a:rPr>
              <a:t> </a:t>
            </a:r>
            <a:r>
              <a:rPr kumimoji="1" lang="en-US" altLang="zh-CN" b="1" i="1" dirty="0">
                <a:solidFill>
                  <a:srgbClr val="C00000"/>
                </a:solidFill>
              </a:rPr>
              <a:t>data</a:t>
            </a:r>
            <a:r>
              <a:rPr kumimoji="1" lang="zh-CN" altLang="en-US" b="1" i="1" dirty="0">
                <a:solidFill>
                  <a:srgbClr val="C00000"/>
                </a:solidFill>
              </a:rPr>
              <a:t> </a:t>
            </a:r>
            <a:r>
              <a:rPr kumimoji="1" lang="en-US" altLang="zh-CN" b="1" i="1" dirty="0">
                <a:solidFill>
                  <a:srgbClr val="C00000"/>
                </a:solidFill>
              </a:rPr>
              <a:t>communication</a:t>
            </a:r>
            <a:r>
              <a:rPr kumimoji="1" lang="zh-CN" altLang="en-US" b="1" i="1" dirty="0">
                <a:solidFill>
                  <a:srgbClr val="C00000"/>
                </a:solidFill>
              </a:rPr>
              <a:t> </a:t>
            </a:r>
            <a:r>
              <a:rPr kumimoji="1" lang="en-US" altLang="zh-CN" b="1" i="1" dirty="0">
                <a:solidFill>
                  <a:srgbClr val="C00000"/>
                </a:solidFill>
              </a:rPr>
              <a:t>over</a:t>
            </a:r>
            <a:r>
              <a:rPr kumimoji="1" lang="zh-CN" altLang="en-US" b="1" i="1" dirty="0">
                <a:solidFill>
                  <a:srgbClr val="C00000"/>
                </a:solidFill>
              </a:rPr>
              <a:t> </a:t>
            </a:r>
            <a:r>
              <a:rPr kumimoji="1" lang="en-US" altLang="zh-CN" b="1" i="1" dirty="0">
                <a:solidFill>
                  <a:srgbClr val="C00000"/>
                </a:solidFill>
              </a:rPr>
              <a:t>network.</a:t>
            </a:r>
            <a:endParaRPr kumimoji="1" lang="zh-CN" altLang="en-US" b="1" i="1" dirty="0">
              <a:solidFill>
                <a:srgbClr val="C00000"/>
              </a:solidFill>
            </a:endParaRPr>
          </a:p>
        </p:txBody>
      </p:sp>
    </p:spTree>
    <p:extLst>
      <p:ext uri="{BB962C8B-B14F-4D97-AF65-F5344CB8AC3E}">
        <p14:creationId xmlns:p14="http://schemas.microsoft.com/office/powerpoint/2010/main" val="37426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67FF6-A6C9-B76F-5A35-527CB8F7EC6E}"/>
              </a:ext>
            </a:extLst>
          </p:cNvPr>
          <p:cNvSpPr>
            <a:spLocks noGrp="1"/>
          </p:cNvSpPr>
          <p:nvPr>
            <p:ph type="title"/>
          </p:nvPr>
        </p:nvSpPr>
        <p:spPr/>
        <p:txBody>
          <a:bodyPr/>
          <a:lstStyle/>
          <a:p>
            <a:r>
              <a:rPr kumimoji="1" lang="en-US" altLang="zh-CN" dirty="0"/>
              <a:t>Traditional solution #2: lock-free read? </a:t>
            </a:r>
            <a:endParaRPr kumimoji="1" lang="zh-CN" altLang="en-US" dirty="0"/>
          </a:p>
        </p:txBody>
      </p:sp>
      <p:sp>
        <p:nvSpPr>
          <p:cNvPr id="3" name="内容占位符 2">
            <a:extLst>
              <a:ext uri="{FF2B5EF4-FFF2-40B4-BE49-F238E27FC236}">
                <a16:creationId xmlns:a16="http://schemas.microsoft.com/office/drawing/2014/main" id="{12EEA123-6E65-CD66-32E3-FEFECE1F3301}"/>
              </a:ext>
            </a:extLst>
          </p:cNvPr>
          <p:cNvSpPr>
            <a:spLocks noGrp="1"/>
          </p:cNvSpPr>
          <p:nvPr>
            <p:ph idx="1"/>
          </p:nvPr>
        </p:nvSpPr>
        <p:spPr>
          <a:xfrm>
            <a:off x="302840" y="1129308"/>
            <a:ext cx="8229600" cy="3630758"/>
          </a:xfrm>
        </p:spPr>
        <p:txBody>
          <a:bodyPr>
            <a:normAutofit/>
          </a:bodyPr>
          <a:lstStyle/>
          <a:p>
            <a:r>
              <a:rPr kumimoji="1" lang="en-US" altLang="zh-CN" dirty="0"/>
              <a:t>Basic idea (similar to OCC)</a:t>
            </a:r>
          </a:p>
          <a:p>
            <a:pPr lvl="1"/>
            <a:r>
              <a:rPr kumimoji="1" lang="en-US" altLang="zh-CN" dirty="0"/>
              <a:t>First read without protection </a:t>
            </a:r>
          </a:p>
          <a:p>
            <a:pPr lvl="1"/>
            <a:r>
              <a:rPr kumimoji="1" lang="en-US" altLang="zh-CN" dirty="0"/>
              <a:t>Check to ensure the read content has unchanged </a:t>
            </a:r>
          </a:p>
          <a:p>
            <a:r>
              <a:rPr kumimoji="1" lang="en-US" altLang="zh-CN" dirty="0"/>
              <a:t>High-level procedure of Insert upon modifying a bucket </a:t>
            </a:r>
          </a:p>
          <a:p>
            <a:pPr marL="417150" lvl="1" indent="-342900">
              <a:buFont typeface="+mj-ea"/>
              <a:buAutoNum type="circleNumDbPlain"/>
            </a:pPr>
            <a:r>
              <a:rPr kumimoji="1" lang="en-US" altLang="zh-CN" dirty="0"/>
              <a:t>Lock the bucket </a:t>
            </a:r>
          </a:p>
          <a:p>
            <a:pPr marL="417150" lvl="1" indent="-342900">
              <a:buFont typeface="+mj-ea"/>
              <a:buAutoNum type="circleNumDbPlain"/>
            </a:pPr>
            <a:r>
              <a:rPr kumimoji="1" lang="en-US" altLang="zh-CN" dirty="0"/>
              <a:t>Do the insertion </a:t>
            </a:r>
          </a:p>
          <a:p>
            <a:pPr marL="417150" lvl="1" indent="-342900">
              <a:buFont typeface="+mj-ea"/>
              <a:buAutoNum type="circleNumDbPlain"/>
            </a:pPr>
            <a:r>
              <a:rPr kumimoji="1" lang="en-US" altLang="zh-CN" dirty="0"/>
              <a:t>Increase the version</a:t>
            </a:r>
          </a:p>
          <a:p>
            <a:pPr marL="417150" lvl="1" indent="-342900">
              <a:buFont typeface="+mj-ea"/>
              <a:buAutoNum type="circleNumDbPlain"/>
            </a:pPr>
            <a:r>
              <a:rPr kumimoji="1" lang="en-US" altLang="zh-CN" dirty="0"/>
              <a:t>Unlock the bucket </a:t>
            </a:r>
            <a:endParaRPr kumimoji="1" lang="zh-CN" altLang="en-US" dirty="0"/>
          </a:p>
        </p:txBody>
      </p:sp>
      <p:sp>
        <p:nvSpPr>
          <p:cNvPr id="4" name="灯片编号占位符 3">
            <a:extLst>
              <a:ext uri="{FF2B5EF4-FFF2-40B4-BE49-F238E27FC236}">
                <a16:creationId xmlns:a16="http://schemas.microsoft.com/office/drawing/2014/main" id="{9D9EA7AB-F878-A202-730E-2DAA6D6952DE}"/>
              </a:ext>
            </a:extLst>
          </p:cNvPr>
          <p:cNvSpPr>
            <a:spLocks noGrp="1"/>
          </p:cNvSpPr>
          <p:nvPr>
            <p:ph type="sldNum" sz="quarter" idx="12"/>
          </p:nvPr>
        </p:nvSpPr>
        <p:spPr/>
        <p:txBody>
          <a:bodyPr/>
          <a:lstStyle/>
          <a:p>
            <a:fld id="{ADE361C3-C043-4A6E-BDCE-8DA1E7D90A3B}" type="slidenum">
              <a:rPr lang="zh-CN" altLang="en-US" smtClean="0"/>
              <a:pPr/>
              <a:t>60</a:t>
            </a:fld>
            <a:endParaRPr lang="zh-CN" altLang="en-US" dirty="0"/>
          </a:p>
        </p:txBody>
      </p:sp>
      <p:grpSp>
        <p:nvGrpSpPr>
          <p:cNvPr id="27" name="组合 26">
            <a:extLst>
              <a:ext uri="{FF2B5EF4-FFF2-40B4-BE49-F238E27FC236}">
                <a16:creationId xmlns:a16="http://schemas.microsoft.com/office/drawing/2014/main" id="{1971CA92-7EC5-A375-47C1-74A9A5421A46}"/>
              </a:ext>
            </a:extLst>
          </p:cNvPr>
          <p:cNvGrpSpPr/>
          <p:nvPr/>
        </p:nvGrpSpPr>
        <p:grpSpPr>
          <a:xfrm>
            <a:off x="3680324" y="3404996"/>
            <a:ext cx="4996132" cy="1684752"/>
            <a:chOff x="3680324" y="3404996"/>
            <a:chExt cx="4996132" cy="1684752"/>
          </a:xfrm>
        </p:grpSpPr>
        <p:sp>
          <p:nvSpPr>
            <p:cNvPr id="8" name="矩形 7">
              <a:extLst>
                <a:ext uri="{FF2B5EF4-FFF2-40B4-BE49-F238E27FC236}">
                  <a16:creationId xmlns:a16="http://schemas.microsoft.com/office/drawing/2014/main" id="{8143A348-2585-C5EC-87B0-667E501D7CBA}"/>
                </a:ext>
              </a:extLst>
            </p:cNvPr>
            <p:cNvSpPr/>
            <p:nvPr/>
          </p:nvSpPr>
          <p:spPr>
            <a:xfrm>
              <a:off x="5977076" y="4309096"/>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9" name="矩形 8">
              <a:extLst>
                <a:ext uri="{FF2B5EF4-FFF2-40B4-BE49-F238E27FC236}">
                  <a16:creationId xmlns:a16="http://schemas.microsoft.com/office/drawing/2014/main" id="{43D93D6F-69F1-096C-AD7A-0B3EFD5A5036}"/>
                </a:ext>
              </a:extLst>
            </p:cNvPr>
            <p:cNvSpPr/>
            <p:nvPr/>
          </p:nvSpPr>
          <p:spPr>
            <a:xfrm>
              <a:off x="7020272" y="4309094"/>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10" name="文本框 9">
              <a:extLst>
                <a:ext uri="{FF2B5EF4-FFF2-40B4-BE49-F238E27FC236}">
                  <a16:creationId xmlns:a16="http://schemas.microsoft.com/office/drawing/2014/main" id="{5F2E0D2E-9F2A-3132-BDD3-50A059FCC462}"/>
                </a:ext>
              </a:extLst>
            </p:cNvPr>
            <p:cNvSpPr txBox="1"/>
            <p:nvPr/>
          </p:nvSpPr>
          <p:spPr>
            <a:xfrm>
              <a:off x="6224578" y="3404996"/>
              <a:ext cx="1599626" cy="369332"/>
            </a:xfrm>
            <a:prstGeom prst="rect">
              <a:avLst/>
            </a:prstGeom>
            <a:noFill/>
          </p:spPr>
          <p:txBody>
            <a:bodyPr wrap="square">
              <a:spAutoFit/>
            </a:bodyPr>
            <a:lstStyle/>
            <a:p>
              <a:r>
                <a:rPr kumimoji="1" lang="en-US" altLang="zh-CN" b="1" dirty="0"/>
                <a:t>Bucket</a:t>
              </a:r>
            </a:p>
          </p:txBody>
        </p:sp>
        <p:sp>
          <p:nvSpPr>
            <p:cNvPr id="11" name="矩形 10">
              <a:extLst>
                <a:ext uri="{FF2B5EF4-FFF2-40B4-BE49-F238E27FC236}">
                  <a16:creationId xmlns:a16="http://schemas.microsoft.com/office/drawing/2014/main" id="{1445EF54-20F2-3164-175F-15D6A97FE588}"/>
                </a:ext>
              </a:extLst>
            </p:cNvPr>
            <p:cNvSpPr/>
            <p:nvPr/>
          </p:nvSpPr>
          <p:spPr>
            <a:xfrm>
              <a:off x="5563009" y="4298803"/>
              <a:ext cx="375973" cy="27580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13" name="文本框 12">
              <a:extLst>
                <a:ext uri="{FF2B5EF4-FFF2-40B4-BE49-F238E27FC236}">
                  <a16:creationId xmlns:a16="http://schemas.microsoft.com/office/drawing/2014/main" id="{61BC0907-AF7A-DCA8-3495-2DA176C7C8F6}"/>
                </a:ext>
              </a:extLst>
            </p:cNvPr>
            <p:cNvSpPr txBox="1"/>
            <p:nvPr/>
          </p:nvSpPr>
          <p:spPr>
            <a:xfrm>
              <a:off x="5172148" y="4720416"/>
              <a:ext cx="1112223" cy="369332"/>
            </a:xfrm>
            <a:prstGeom prst="rect">
              <a:avLst/>
            </a:prstGeom>
            <a:noFill/>
          </p:spPr>
          <p:txBody>
            <a:bodyPr wrap="square">
              <a:spAutoFit/>
            </a:bodyPr>
            <a:lstStyle/>
            <a:p>
              <a:r>
                <a:rPr kumimoji="1" lang="en-US" altLang="zh-CN" dirty="0"/>
                <a:t>Version </a:t>
              </a:r>
              <a:endParaRPr lang="zh-CN" altLang="en-US" dirty="0"/>
            </a:p>
          </p:txBody>
        </p:sp>
        <p:sp>
          <p:nvSpPr>
            <p:cNvPr id="14" name="文本框 13">
              <a:extLst>
                <a:ext uri="{FF2B5EF4-FFF2-40B4-BE49-F238E27FC236}">
                  <a16:creationId xmlns:a16="http://schemas.microsoft.com/office/drawing/2014/main" id="{C8A1D628-C96F-8AB9-3863-02AFA544B459}"/>
                </a:ext>
              </a:extLst>
            </p:cNvPr>
            <p:cNvSpPr txBox="1"/>
            <p:nvPr/>
          </p:nvSpPr>
          <p:spPr>
            <a:xfrm>
              <a:off x="6431637" y="4720416"/>
              <a:ext cx="1112223" cy="369332"/>
            </a:xfrm>
            <a:prstGeom prst="rect">
              <a:avLst/>
            </a:prstGeom>
            <a:noFill/>
          </p:spPr>
          <p:txBody>
            <a:bodyPr wrap="square">
              <a:spAutoFit/>
            </a:bodyPr>
            <a:lstStyle/>
            <a:p>
              <a:r>
                <a:rPr kumimoji="1" lang="en-US" altLang="zh-CN" dirty="0"/>
                <a:t>Key </a:t>
              </a:r>
              <a:endParaRPr lang="zh-CN" altLang="en-US" dirty="0"/>
            </a:p>
          </p:txBody>
        </p:sp>
        <p:sp>
          <p:nvSpPr>
            <p:cNvPr id="15" name="文本框 14">
              <a:extLst>
                <a:ext uri="{FF2B5EF4-FFF2-40B4-BE49-F238E27FC236}">
                  <a16:creationId xmlns:a16="http://schemas.microsoft.com/office/drawing/2014/main" id="{30609C73-D141-8A9B-5B55-289234D1BDF0}"/>
                </a:ext>
              </a:extLst>
            </p:cNvPr>
            <p:cNvSpPr txBox="1"/>
            <p:nvPr/>
          </p:nvSpPr>
          <p:spPr>
            <a:xfrm>
              <a:off x="7564233" y="4720416"/>
              <a:ext cx="1112223" cy="369332"/>
            </a:xfrm>
            <a:prstGeom prst="rect">
              <a:avLst/>
            </a:prstGeom>
            <a:noFill/>
          </p:spPr>
          <p:txBody>
            <a:bodyPr wrap="square">
              <a:spAutoFit/>
            </a:bodyPr>
            <a:lstStyle/>
            <a:p>
              <a:r>
                <a:rPr kumimoji="1" lang="en-US" altLang="zh-CN" dirty="0"/>
                <a:t>Value </a:t>
              </a:r>
              <a:endParaRPr lang="zh-CN" altLang="en-US" dirty="0"/>
            </a:p>
          </p:txBody>
        </p:sp>
        <p:cxnSp>
          <p:nvCxnSpPr>
            <p:cNvPr id="17" name="直线箭头连接符 16">
              <a:extLst>
                <a:ext uri="{FF2B5EF4-FFF2-40B4-BE49-F238E27FC236}">
                  <a16:creationId xmlns:a16="http://schemas.microsoft.com/office/drawing/2014/main" id="{60E01841-E413-3A5B-A005-96FB41280903}"/>
                </a:ext>
              </a:extLst>
            </p:cNvPr>
            <p:cNvCxnSpPr>
              <a:endCxn id="11" idx="2"/>
            </p:cNvCxnSpPr>
            <p:nvPr/>
          </p:nvCxnSpPr>
          <p:spPr>
            <a:xfrm flipV="1">
              <a:off x="5563009" y="4574603"/>
              <a:ext cx="187987" cy="145813"/>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03702D18-0869-E807-9D30-6CC582C81F3F}"/>
                </a:ext>
              </a:extLst>
            </p:cNvPr>
            <p:cNvCxnSpPr>
              <a:cxnSpLocks/>
            </p:cNvCxnSpPr>
            <p:nvPr/>
          </p:nvCxnSpPr>
          <p:spPr>
            <a:xfrm flipH="1" flipV="1">
              <a:off x="6327457" y="4551242"/>
              <a:ext cx="298962" cy="192533"/>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41EC540D-CA00-8CB4-5870-F6554983E6D3}"/>
                </a:ext>
              </a:extLst>
            </p:cNvPr>
            <p:cNvCxnSpPr>
              <a:cxnSpLocks/>
            </p:cNvCxnSpPr>
            <p:nvPr/>
          </p:nvCxnSpPr>
          <p:spPr>
            <a:xfrm flipH="1" flipV="1">
              <a:off x="7562131" y="4567533"/>
              <a:ext cx="298962" cy="192533"/>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E8EF14FC-8A2B-4F26-8179-2953389C1880}"/>
                </a:ext>
              </a:extLst>
            </p:cNvPr>
            <p:cNvPicPr>
              <a:picLocks noChangeAspect="1"/>
            </p:cNvPicPr>
            <p:nvPr/>
          </p:nvPicPr>
          <p:blipFill>
            <a:blip r:embed="rId3"/>
            <a:stretch>
              <a:fillRect/>
            </a:stretch>
          </p:blipFill>
          <p:spPr>
            <a:xfrm>
              <a:off x="5128555" y="4231988"/>
              <a:ext cx="396360" cy="396360"/>
            </a:xfrm>
            <a:prstGeom prst="rect">
              <a:avLst/>
            </a:prstGeom>
          </p:spPr>
        </p:pic>
        <p:sp>
          <p:nvSpPr>
            <p:cNvPr id="23" name="文本框 22">
              <a:extLst>
                <a:ext uri="{FF2B5EF4-FFF2-40B4-BE49-F238E27FC236}">
                  <a16:creationId xmlns:a16="http://schemas.microsoft.com/office/drawing/2014/main" id="{154BB6ED-7110-0B83-1519-B76436C455CE}"/>
                </a:ext>
              </a:extLst>
            </p:cNvPr>
            <p:cNvSpPr txBox="1"/>
            <p:nvPr/>
          </p:nvSpPr>
          <p:spPr>
            <a:xfrm>
              <a:off x="3680324" y="4720416"/>
              <a:ext cx="1112223" cy="369332"/>
            </a:xfrm>
            <a:prstGeom prst="rect">
              <a:avLst/>
            </a:prstGeom>
            <a:noFill/>
          </p:spPr>
          <p:txBody>
            <a:bodyPr wrap="square">
              <a:spAutoFit/>
            </a:bodyPr>
            <a:lstStyle/>
            <a:p>
              <a:r>
                <a:rPr kumimoji="1" lang="en-US" altLang="zh-CN" dirty="0"/>
                <a:t>Lock </a:t>
              </a:r>
              <a:endParaRPr lang="zh-CN" altLang="en-US" dirty="0"/>
            </a:p>
          </p:txBody>
        </p:sp>
        <p:cxnSp>
          <p:nvCxnSpPr>
            <p:cNvPr id="24" name="直线箭头连接符 23">
              <a:extLst>
                <a:ext uri="{FF2B5EF4-FFF2-40B4-BE49-F238E27FC236}">
                  <a16:creationId xmlns:a16="http://schemas.microsoft.com/office/drawing/2014/main" id="{D1F3494E-4BF0-0668-FFB1-87B48C3846FA}"/>
                </a:ext>
              </a:extLst>
            </p:cNvPr>
            <p:cNvCxnSpPr>
              <a:cxnSpLocks/>
            </p:cNvCxnSpPr>
            <p:nvPr/>
          </p:nvCxnSpPr>
          <p:spPr>
            <a:xfrm flipV="1">
              <a:off x="4417640" y="4574130"/>
              <a:ext cx="699083" cy="276273"/>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grpSp>
      <p:sp>
        <p:nvSpPr>
          <p:cNvPr id="28" name="右大括号 27">
            <a:extLst>
              <a:ext uri="{FF2B5EF4-FFF2-40B4-BE49-F238E27FC236}">
                <a16:creationId xmlns:a16="http://schemas.microsoft.com/office/drawing/2014/main" id="{D61E186D-52FA-DBAA-85F4-7350EE5B0BDF}"/>
              </a:ext>
            </a:extLst>
          </p:cNvPr>
          <p:cNvSpPr/>
          <p:nvPr/>
        </p:nvSpPr>
        <p:spPr>
          <a:xfrm rot="16200000">
            <a:off x="6538334" y="2590927"/>
            <a:ext cx="283477" cy="2840643"/>
          </a:xfrm>
          <a:prstGeom prst="rightBrac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192907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67FF6-A6C9-B76F-5A35-527CB8F7EC6E}"/>
              </a:ext>
            </a:extLst>
          </p:cNvPr>
          <p:cNvSpPr>
            <a:spLocks noGrp="1"/>
          </p:cNvSpPr>
          <p:nvPr>
            <p:ph type="title"/>
          </p:nvPr>
        </p:nvSpPr>
        <p:spPr/>
        <p:txBody>
          <a:bodyPr/>
          <a:lstStyle/>
          <a:p>
            <a:r>
              <a:rPr kumimoji="1" lang="en-US" altLang="zh-CN" dirty="0"/>
              <a:t>Traditional solution #2: lock-free read? </a:t>
            </a:r>
            <a:endParaRPr kumimoji="1" lang="zh-CN" altLang="en-US" dirty="0"/>
          </a:p>
        </p:txBody>
      </p:sp>
      <p:sp>
        <p:nvSpPr>
          <p:cNvPr id="3" name="内容占位符 2">
            <a:extLst>
              <a:ext uri="{FF2B5EF4-FFF2-40B4-BE49-F238E27FC236}">
                <a16:creationId xmlns:a16="http://schemas.microsoft.com/office/drawing/2014/main" id="{12EEA123-6E65-CD66-32E3-FEFECE1F3301}"/>
              </a:ext>
            </a:extLst>
          </p:cNvPr>
          <p:cNvSpPr>
            <a:spLocks noGrp="1"/>
          </p:cNvSpPr>
          <p:nvPr>
            <p:ph idx="1"/>
          </p:nvPr>
        </p:nvSpPr>
        <p:spPr>
          <a:xfrm>
            <a:off x="302840" y="1129308"/>
            <a:ext cx="8229600" cy="4680520"/>
          </a:xfrm>
        </p:spPr>
        <p:txBody>
          <a:bodyPr>
            <a:normAutofit/>
          </a:bodyPr>
          <a:lstStyle/>
          <a:p>
            <a:r>
              <a:rPr kumimoji="1" lang="en-US" altLang="zh-CN" dirty="0"/>
              <a:t>High-level procedure of READ</a:t>
            </a:r>
          </a:p>
          <a:p>
            <a:pPr marL="417150" lvl="1" indent="-342900">
              <a:buFont typeface="+mj-ea"/>
              <a:buAutoNum type="circleNumDbPlain"/>
            </a:pPr>
            <a:r>
              <a:rPr kumimoji="1" lang="en-US" altLang="zh-CN" dirty="0"/>
              <a:t>Read the bucket version &amp; key &amp; lock (assume atomic) </a:t>
            </a:r>
          </a:p>
          <a:p>
            <a:pPr marL="857250" lvl="2" indent="0">
              <a:buNone/>
            </a:pPr>
            <a:r>
              <a:rPr kumimoji="1" lang="en-US" altLang="zh-CN" sz="1800" dirty="0"/>
              <a:t>Retry if the lock is held </a:t>
            </a:r>
          </a:p>
          <a:p>
            <a:pPr marL="417150" lvl="1" indent="-342900">
              <a:buFont typeface="+mj-ea"/>
              <a:buAutoNum type="circleNumDbPlain"/>
            </a:pPr>
            <a:r>
              <a:rPr kumimoji="1" lang="en-US" altLang="zh-CN" dirty="0"/>
              <a:t>Read the bucket value </a:t>
            </a:r>
          </a:p>
          <a:p>
            <a:pPr marL="417150" lvl="1" indent="-342900">
              <a:buFont typeface="+mj-ea"/>
              <a:buAutoNum type="circleNumDbPlain"/>
            </a:pPr>
            <a:r>
              <a:rPr kumimoji="1" lang="en-US" altLang="zh-CN" dirty="0"/>
              <a:t>Re-read the bucket version and lock </a:t>
            </a:r>
          </a:p>
          <a:p>
            <a:pPr marL="417150" lvl="1" indent="-342900">
              <a:buFont typeface="+mj-ea"/>
              <a:buAutoNum type="circleNumDbPlain"/>
            </a:pPr>
            <a:r>
              <a:rPr kumimoji="1" lang="en-US" altLang="zh-CN" dirty="0"/>
              <a:t>Retry (1) if the version doesn’t match or lock is held </a:t>
            </a:r>
          </a:p>
          <a:p>
            <a:pPr marL="417150" lvl="1" indent="-342900">
              <a:buFont typeface="+mj-ea"/>
              <a:buAutoNum type="circleNumDbPlain"/>
            </a:pPr>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9D9EA7AB-F878-A202-730E-2DAA6D6952DE}"/>
              </a:ext>
            </a:extLst>
          </p:cNvPr>
          <p:cNvSpPr>
            <a:spLocks noGrp="1"/>
          </p:cNvSpPr>
          <p:nvPr>
            <p:ph type="sldNum" sz="quarter" idx="12"/>
          </p:nvPr>
        </p:nvSpPr>
        <p:spPr/>
        <p:txBody>
          <a:bodyPr/>
          <a:lstStyle/>
          <a:p>
            <a:fld id="{ADE361C3-C043-4A6E-BDCE-8DA1E7D90A3B}" type="slidenum">
              <a:rPr lang="zh-CN" altLang="en-US" smtClean="0"/>
              <a:pPr/>
              <a:t>61</a:t>
            </a:fld>
            <a:endParaRPr lang="zh-CN" altLang="en-US" dirty="0"/>
          </a:p>
        </p:txBody>
      </p:sp>
      <p:grpSp>
        <p:nvGrpSpPr>
          <p:cNvPr id="5" name="组合 4">
            <a:extLst>
              <a:ext uri="{FF2B5EF4-FFF2-40B4-BE49-F238E27FC236}">
                <a16:creationId xmlns:a16="http://schemas.microsoft.com/office/drawing/2014/main" id="{80109C03-106B-9DFD-D5E7-2E3BCE284313}"/>
              </a:ext>
            </a:extLst>
          </p:cNvPr>
          <p:cNvGrpSpPr/>
          <p:nvPr/>
        </p:nvGrpSpPr>
        <p:grpSpPr>
          <a:xfrm>
            <a:off x="3680324" y="3404996"/>
            <a:ext cx="4996132" cy="1684752"/>
            <a:chOff x="3680324" y="3404996"/>
            <a:chExt cx="4996132" cy="1684752"/>
          </a:xfrm>
        </p:grpSpPr>
        <p:sp>
          <p:nvSpPr>
            <p:cNvPr id="6" name="矩形 5">
              <a:extLst>
                <a:ext uri="{FF2B5EF4-FFF2-40B4-BE49-F238E27FC236}">
                  <a16:creationId xmlns:a16="http://schemas.microsoft.com/office/drawing/2014/main" id="{CA2C61CF-4654-B1F4-C024-3A897E1FD7E3}"/>
                </a:ext>
              </a:extLst>
            </p:cNvPr>
            <p:cNvSpPr/>
            <p:nvPr/>
          </p:nvSpPr>
          <p:spPr>
            <a:xfrm>
              <a:off x="5977076" y="4309096"/>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7" name="矩形 6">
              <a:extLst>
                <a:ext uri="{FF2B5EF4-FFF2-40B4-BE49-F238E27FC236}">
                  <a16:creationId xmlns:a16="http://schemas.microsoft.com/office/drawing/2014/main" id="{7B2E6F2E-9398-441D-A80F-3ABCCAF5DE5D}"/>
                </a:ext>
              </a:extLst>
            </p:cNvPr>
            <p:cNvSpPr/>
            <p:nvPr/>
          </p:nvSpPr>
          <p:spPr>
            <a:xfrm>
              <a:off x="7020272" y="4309094"/>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8" name="文本框 7">
              <a:extLst>
                <a:ext uri="{FF2B5EF4-FFF2-40B4-BE49-F238E27FC236}">
                  <a16:creationId xmlns:a16="http://schemas.microsoft.com/office/drawing/2014/main" id="{4E4DB359-DB81-6363-5818-751FEBE40ED0}"/>
                </a:ext>
              </a:extLst>
            </p:cNvPr>
            <p:cNvSpPr txBox="1"/>
            <p:nvPr/>
          </p:nvSpPr>
          <p:spPr>
            <a:xfrm>
              <a:off x="6224578" y="3404996"/>
              <a:ext cx="1599626" cy="369332"/>
            </a:xfrm>
            <a:prstGeom prst="rect">
              <a:avLst/>
            </a:prstGeom>
            <a:noFill/>
          </p:spPr>
          <p:txBody>
            <a:bodyPr wrap="square">
              <a:spAutoFit/>
            </a:bodyPr>
            <a:lstStyle/>
            <a:p>
              <a:r>
                <a:rPr kumimoji="1" lang="en-US" altLang="zh-CN" b="1" dirty="0"/>
                <a:t>Bucket</a:t>
              </a:r>
            </a:p>
          </p:txBody>
        </p:sp>
        <p:sp>
          <p:nvSpPr>
            <p:cNvPr id="9" name="矩形 8">
              <a:extLst>
                <a:ext uri="{FF2B5EF4-FFF2-40B4-BE49-F238E27FC236}">
                  <a16:creationId xmlns:a16="http://schemas.microsoft.com/office/drawing/2014/main" id="{79DFD5C5-0B48-5186-A6A6-4D1BB2CA8BF6}"/>
                </a:ext>
              </a:extLst>
            </p:cNvPr>
            <p:cNvSpPr/>
            <p:nvPr/>
          </p:nvSpPr>
          <p:spPr>
            <a:xfrm>
              <a:off x="5563009" y="4298803"/>
              <a:ext cx="375973" cy="27580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10" name="文本框 9">
              <a:extLst>
                <a:ext uri="{FF2B5EF4-FFF2-40B4-BE49-F238E27FC236}">
                  <a16:creationId xmlns:a16="http://schemas.microsoft.com/office/drawing/2014/main" id="{A900CA5F-FEE5-3B04-E60C-684C91BE3142}"/>
                </a:ext>
              </a:extLst>
            </p:cNvPr>
            <p:cNvSpPr txBox="1"/>
            <p:nvPr/>
          </p:nvSpPr>
          <p:spPr>
            <a:xfrm>
              <a:off x="5172148" y="4720416"/>
              <a:ext cx="1112223" cy="369332"/>
            </a:xfrm>
            <a:prstGeom prst="rect">
              <a:avLst/>
            </a:prstGeom>
            <a:noFill/>
          </p:spPr>
          <p:txBody>
            <a:bodyPr wrap="square">
              <a:spAutoFit/>
            </a:bodyPr>
            <a:lstStyle/>
            <a:p>
              <a:r>
                <a:rPr kumimoji="1" lang="en-US" altLang="zh-CN" dirty="0"/>
                <a:t>Version </a:t>
              </a:r>
              <a:endParaRPr lang="zh-CN" altLang="en-US" dirty="0"/>
            </a:p>
          </p:txBody>
        </p:sp>
        <p:sp>
          <p:nvSpPr>
            <p:cNvPr id="11" name="文本框 10">
              <a:extLst>
                <a:ext uri="{FF2B5EF4-FFF2-40B4-BE49-F238E27FC236}">
                  <a16:creationId xmlns:a16="http://schemas.microsoft.com/office/drawing/2014/main" id="{D026156A-557B-F463-BFF3-BA4E53ED6925}"/>
                </a:ext>
              </a:extLst>
            </p:cNvPr>
            <p:cNvSpPr txBox="1"/>
            <p:nvPr/>
          </p:nvSpPr>
          <p:spPr>
            <a:xfrm>
              <a:off x="6431637" y="4720416"/>
              <a:ext cx="1112223" cy="369332"/>
            </a:xfrm>
            <a:prstGeom prst="rect">
              <a:avLst/>
            </a:prstGeom>
            <a:noFill/>
          </p:spPr>
          <p:txBody>
            <a:bodyPr wrap="square">
              <a:spAutoFit/>
            </a:bodyPr>
            <a:lstStyle/>
            <a:p>
              <a:r>
                <a:rPr kumimoji="1" lang="en-US" altLang="zh-CN" dirty="0"/>
                <a:t>Key </a:t>
              </a:r>
              <a:endParaRPr lang="zh-CN" altLang="en-US" dirty="0"/>
            </a:p>
          </p:txBody>
        </p:sp>
        <p:sp>
          <p:nvSpPr>
            <p:cNvPr id="12" name="文本框 11">
              <a:extLst>
                <a:ext uri="{FF2B5EF4-FFF2-40B4-BE49-F238E27FC236}">
                  <a16:creationId xmlns:a16="http://schemas.microsoft.com/office/drawing/2014/main" id="{5333FC57-2F40-6917-4A92-D228AD74C90F}"/>
                </a:ext>
              </a:extLst>
            </p:cNvPr>
            <p:cNvSpPr txBox="1"/>
            <p:nvPr/>
          </p:nvSpPr>
          <p:spPr>
            <a:xfrm>
              <a:off x="7564233" y="4720416"/>
              <a:ext cx="1112223" cy="369332"/>
            </a:xfrm>
            <a:prstGeom prst="rect">
              <a:avLst/>
            </a:prstGeom>
            <a:noFill/>
          </p:spPr>
          <p:txBody>
            <a:bodyPr wrap="square">
              <a:spAutoFit/>
            </a:bodyPr>
            <a:lstStyle/>
            <a:p>
              <a:r>
                <a:rPr kumimoji="1" lang="en-US" altLang="zh-CN" dirty="0"/>
                <a:t>Value </a:t>
              </a:r>
              <a:endParaRPr lang="zh-CN" altLang="en-US" dirty="0"/>
            </a:p>
          </p:txBody>
        </p:sp>
        <p:cxnSp>
          <p:nvCxnSpPr>
            <p:cNvPr id="13" name="直线箭头连接符 12">
              <a:extLst>
                <a:ext uri="{FF2B5EF4-FFF2-40B4-BE49-F238E27FC236}">
                  <a16:creationId xmlns:a16="http://schemas.microsoft.com/office/drawing/2014/main" id="{2EC18ABE-3DEE-F2AB-B596-D913239C3495}"/>
                </a:ext>
              </a:extLst>
            </p:cNvPr>
            <p:cNvCxnSpPr>
              <a:endCxn id="9" idx="2"/>
            </p:cNvCxnSpPr>
            <p:nvPr/>
          </p:nvCxnSpPr>
          <p:spPr>
            <a:xfrm flipV="1">
              <a:off x="5563009" y="4574603"/>
              <a:ext cx="187987" cy="145813"/>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6A8521FF-34BC-1AAB-EB2F-8509D74FC412}"/>
                </a:ext>
              </a:extLst>
            </p:cNvPr>
            <p:cNvCxnSpPr>
              <a:cxnSpLocks/>
            </p:cNvCxnSpPr>
            <p:nvPr/>
          </p:nvCxnSpPr>
          <p:spPr>
            <a:xfrm flipH="1" flipV="1">
              <a:off x="6327457" y="4551242"/>
              <a:ext cx="298962" cy="192533"/>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82DD3DCF-81DC-0680-5EE7-9FC1B77C2458}"/>
                </a:ext>
              </a:extLst>
            </p:cNvPr>
            <p:cNvCxnSpPr>
              <a:cxnSpLocks/>
            </p:cNvCxnSpPr>
            <p:nvPr/>
          </p:nvCxnSpPr>
          <p:spPr>
            <a:xfrm flipH="1" flipV="1">
              <a:off x="7562131" y="4567533"/>
              <a:ext cx="298962" cy="192533"/>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pic>
          <p:nvPicPr>
            <p:cNvPr id="16" name="图片 15">
              <a:extLst>
                <a:ext uri="{FF2B5EF4-FFF2-40B4-BE49-F238E27FC236}">
                  <a16:creationId xmlns:a16="http://schemas.microsoft.com/office/drawing/2014/main" id="{667FE4E6-0A9D-BE0A-26B3-3A206ADCACC0}"/>
                </a:ext>
              </a:extLst>
            </p:cNvPr>
            <p:cNvPicPr>
              <a:picLocks noChangeAspect="1"/>
            </p:cNvPicPr>
            <p:nvPr/>
          </p:nvPicPr>
          <p:blipFill>
            <a:blip r:embed="rId3"/>
            <a:stretch>
              <a:fillRect/>
            </a:stretch>
          </p:blipFill>
          <p:spPr>
            <a:xfrm>
              <a:off x="5128555" y="4231988"/>
              <a:ext cx="396360" cy="396360"/>
            </a:xfrm>
            <a:prstGeom prst="rect">
              <a:avLst/>
            </a:prstGeom>
          </p:spPr>
        </p:pic>
        <p:sp>
          <p:nvSpPr>
            <p:cNvPr id="17" name="文本框 16">
              <a:extLst>
                <a:ext uri="{FF2B5EF4-FFF2-40B4-BE49-F238E27FC236}">
                  <a16:creationId xmlns:a16="http://schemas.microsoft.com/office/drawing/2014/main" id="{C6346DF3-702E-48F5-938B-9166D8C24265}"/>
                </a:ext>
              </a:extLst>
            </p:cNvPr>
            <p:cNvSpPr txBox="1"/>
            <p:nvPr/>
          </p:nvSpPr>
          <p:spPr>
            <a:xfrm>
              <a:off x="3680324" y="4720416"/>
              <a:ext cx="1112223" cy="369332"/>
            </a:xfrm>
            <a:prstGeom prst="rect">
              <a:avLst/>
            </a:prstGeom>
            <a:noFill/>
          </p:spPr>
          <p:txBody>
            <a:bodyPr wrap="square">
              <a:spAutoFit/>
            </a:bodyPr>
            <a:lstStyle/>
            <a:p>
              <a:r>
                <a:rPr kumimoji="1" lang="en-US" altLang="zh-CN" dirty="0"/>
                <a:t>Lock </a:t>
              </a:r>
              <a:endParaRPr lang="zh-CN" altLang="en-US" dirty="0"/>
            </a:p>
          </p:txBody>
        </p:sp>
        <p:cxnSp>
          <p:nvCxnSpPr>
            <p:cNvPr id="18" name="直线箭头连接符 17">
              <a:extLst>
                <a:ext uri="{FF2B5EF4-FFF2-40B4-BE49-F238E27FC236}">
                  <a16:creationId xmlns:a16="http://schemas.microsoft.com/office/drawing/2014/main" id="{F2180967-6F76-88A9-83CB-A885C70FCEC1}"/>
                </a:ext>
              </a:extLst>
            </p:cNvPr>
            <p:cNvCxnSpPr>
              <a:cxnSpLocks/>
            </p:cNvCxnSpPr>
            <p:nvPr/>
          </p:nvCxnSpPr>
          <p:spPr>
            <a:xfrm flipV="1">
              <a:off x="4417640" y="4574130"/>
              <a:ext cx="699083" cy="276273"/>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grpSp>
      <p:sp>
        <p:nvSpPr>
          <p:cNvPr id="19" name="右大括号 18">
            <a:extLst>
              <a:ext uri="{FF2B5EF4-FFF2-40B4-BE49-F238E27FC236}">
                <a16:creationId xmlns:a16="http://schemas.microsoft.com/office/drawing/2014/main" id="{62767DE1-8EC3-29BE-DE39-E06795195676}"/>
              </a:ext>
            </a:extLst>
          </p:cNvPr>
          <p:cNvSpPr/>
          <p:nvPr/>
        </p:nvSpPr>
        <p:spPr>
          <a:xfrm rot="16200000">
            <a:off x="6538334" y="2590927"/>
            <a:ext cx="283477" cy="2840643"/>
          </a:xfrm>
          <a:prstGeom prst="rightBrac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0BB36A4D-BCFD-BAC8-8868-A02DAA812CAF}"/>
              </a:ext>
            </a:extLst>
          </p:cNvPr>
          <p:cNvSpPr/>
          <p:nvPr/>
        </p:nvSpPr>
        <p:spPr>
          <a:xfrm>
            <a:off x="179512" y="2641476"/>
            <a:ext cx="4613035" cy="432048"/>
          </a:xfrm>
          <a:prstGeom prst="rect">
            <a:avLst/>
          </a:prstGeom>
          <a:noFill/>
          <a:ln w="127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1" name="组合 20">
            <a:extLst>
              <a:ext uri="{FF2B5EF4-FFF2-40B4-BE49-F238E27FC236}">
                <a16:creationId xmlns:a16="http://schemas.microsoft.com/office/drawing/2014/main" id="{D4779847-F9A6-47CB-8D19-42E932DC86F7}"/>
              </a:ext>
            </a:extLst>
          </p:cNvPr>
          <p:cNvGrpSpPr/>
          <p:nvPr/>
        </p:nvGrpSpPr>
        <p:grpSpPr>
          <a:xfrm>
            <a:off x="5317235" y="2549594"/>
            <a:ext cx="3406074" cy="507724"/>
            <a:chOff x="954226" y="1107275"/>
            <a:chExt cx="628489" cy="507724"/>
          </a:xfrm>
        </p:grpSpPr>
        <p:sp>
          <p:nvSpPr>
            <p:cNvPr id="22" name="矩形 21">
              <a:extLst>
                <a:ext uri="{FF2B5EF4-FFF2-40B4-BE49-F238E27FC236}">
                  <a16:creationId xmlns:a16="http://schemas.microsoft.com/office/drawing/2014/main" id="{43A516E5-0B07-59BA-06BF-62B36BACBB09}"/>
                </a:ext>
              </a:extLst>
            </p:cNvPr>
            <p:cNvSpPr/>
            <p:nvPr/>
          </p:nvSpPr>
          <p:spPr>
            <a:xfrm>
              <a:off x="954226" y="1107275"/>
              <a:ext cx="628489" cy="507724"/>
            </a:xfrm>
            <a:prstGeom prst="rect">
              <a:avLst/>
            </a:prstGeom>
            <a:solidFill>
              <a:srgbClr val="CDF8CC"/>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F06E92BF-137C-C486-48CF-71C871D233AD}"/>
                </a:ext>
              </a:extLst>
            </p:cNvPr>
            <p:cNvSpPr/>
            <p:nvPr/>
          </p:nvSpPr>
          <p:spPr>
            <a:xfrm>
              <a:off x="957068" y="1170184"/>
              <a:ext cx="625647" cy="369332"/>
            </a:xfrm>
            <a:prstGeom prst="rect">
              <a:avLst/>
            </a:prstGeom>
          </p:spPr>
          <p:txBody>
            <a:bodyPr wrap="none">
              <a:spAutoFit/>
            </a:bodyPr>
            <a:lstStyle/>
            <a:p>
              <a:r>
                <a:rPr kumimoji="1" lang="en-US" altLang="zh-CN" dirty="0">
                  <a:cs typeface="Consolas" panose="020B0609020204030204" pitchFamily="49" charset="0"/>
                </a:rPr>
                <a:t>Similar to the validation in OCC</a:t>
              </a:r>
              <a:endParaRPr lang="zh-CN" altLang="en-US" dirty="0">
                <a:cs typeface="Consolas" panose="020B0609020204030204" pitchFamily="49" charset="0"/>
              </a:endParaRPr>
            </a:p>
          </p:txBody>
        </p:sp>
      </p:grpSp>
    </p:spTree>
    <p:extLst>
      <p:ext uri="{BB962C8B-B14F-4D97-AF65-F5344CB8AC3E}">
        <p14:creationId xmlns:p14="http://schemas.microsoft.com/office/powerpoint/2010/main" val="20633718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Lock-free READ in RDMA-based KVS </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62</a:t>
            </a:fld>
            <a:endParaRPr lang="zh-CN" altLang="en-US" dirty="0"/>
          </a:p>
        </p:txBody>
      </p:sp>
      <p:sp>
        <p:nvSpPr>
          <p:cNvPr id="7" name="文本框 6">
            <a:extLst>
              <a:ext uri="{FF2B5EF4-FFF2-40B4-BE49-F238E27FC236}">
                <a16:creationId xmlns:a16="http://schemas.microsoft.com/office/drawing/2014/main" id="{A9C0A1A5-0331-B684-8531-7FD96206CC8B}"/>
              </a:ext>
            </a:extLst>
          </p:cNvPr>
          <p:cNvSpPr txBox="1"/>
          <p:nvPr/>
        </p:nvSpPr>
        <p:spPr>
          <a:xfrm>
            <a:off x="323528" y="4096587"/>
            <a:ext cx="1815746" cy="369332"/>
          </a:xfrm>
          <a:prstGeom prst="rect">
            <a:avLst/>
          </a:prstGeom>
          <a:noFill/>
        </p:spPr>
        <p:txBody>
          <a:bodyPr wrap="square">
            <a:spAutoFit/>
          </a:bodyPr>
          <a:lstStyle/>
          <a:p>
            <a:r>
              <a:rPr kumimoji="1" lang="en-US" altLang="zh-CN" b="1" dirty="0"/>
              <a:t>Server</a:t>
            </a:r>
            <a:r>
              <a:rPr kumimoji="1" lang="zh-CN" altLang="en-US" b="1" dirty="0"/>
              <a:t> </a:t>
            </a:r>
            <a:r>
              <a:rPr kumimoji="1" lang="en-US" altLang="zh-CN" b="1" dirty="0"/>
              <a:t>CPU  </a:t>
            </a:r>
          </a:p>
        </p:txBody>
      </p: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4735543" y="4153644"/>
            <a:ext cx="913524" cy="546245"/>
            <a:chOff x="3920664" y="3923926"/>
            <a:chExt cx="913524"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001</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4716016" y="4922872"/>
            <a:ext cx="913524" cy="546245"/>
            <a:chOff x="3920664" y="3923926"/>
            <a:chExt cx="913524"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1" name="矩形 40">
            <a:extLst>
              <a:ext uri="{FF2B5EF4-FFF2-40B4-BE49-F238E27FC236}">
                <a16:creationId xmlns:a16="http://schemas.microsoft.com/office/drawing/2014/main" id="{BFFAE437-DEE0-F937-39EF-7AA96BC09234}"/>
              </a:ext>
            </a:extLst>
          </p:cNvPr>
          <p:cNvSpPr/>
          <p:nvPr/>
        </p:nvSpPr>
        <p:spPr>
          <a:xfrm>
            <a:off x="6409124" y="4166720"/>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452320" y="4166718"/>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97758" y="4935945"/>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440954" y="4935943"/>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9" name="矩形 48">
            <a:extLst>
              <a:ext uri="{FF2B5EF4-FFF2-40B4-BE49-F238E27FC236}">
                <a16:creationId xmlns:a16="http://schemas.microsoft.com/office/drawing/2014/main" id="{5DA903A6-FA33-86BA-0213-72A291383E70}"/>
              </a:ext>
            </a:extLst>
          </p:cNvPr>
          <p:cNvSpPr/>
          <p:nvPr/>
        </p:nvSpPr>
        <p:spPr>
          <a:xfrm>
            <a:off x="6397758" y="523131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50" name="矩形 49">
            <a:extLst>
              <a:ext uri="{FF2B5EF4-FFF2-40B4-BE49-F238E27FC236}">
                <a16:creationId xmlns:a16="http://schemas.microsoft.com/office/drawing/2014/main" id="{DDE00668-46A6-E94D-AAFA-05DEDCE17B4C}"/>
              </a:ext>
            </a:extLst>
          </p:cNvPr>
          <p:cNvSpPr/>
          <p:nvPr/>
        </p:nvSpPr>
        <p:spPr>
          <a:xfrm>
            <a:off x="7440954" y="5231310"/>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DE16F6A-4F53-DBD3-0C92-F975444C5F49}"/>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7E440712-F1F3-D36E-257F-C7E86E5CE16F}"/>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EB2CA164-FDBB-8D7F-7846-B6A12B94896D}"/>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1" name="文本框 10">
            <a:extLst>
              <a:ext uri="{FF2B5EF4-FFF2-40B4-BE49-F238E27FC236}">
                <a16:creationId xmlns:a16="http://schemas.microsoft.com/office/drawing/2014/main" id="{FA886D7B-7D66-5AF3-0FB3-1959FDD0EEA8}"/>
              </a:ext>
            </a:extLst>
          </p:cNvPr>
          <p:cNvSpPr txBox="1"/>
          <p:nvPr/>
        </p:nvSpPr>
        <p:spPr>
          <a:xfrm>
            <a:off x="4377426" y="1336350"/>
            <a:ext cx="1933938" cy="369332"/>
          </a:xfrm>
          <a:prstGeom prst="rect">
            <a:avLst/>
          </a:prstGeom>
          <a:noFill/>
        </p:spPr>
        <p:txBody>
          <a:bodyPr wrap="square">
            <a:spAutoFit/>
          </a:bodyPr>
          <a:lstStyle/>
          <a:p>
            <a:pPr algn="ctr"/>
            <a:r>
              <a:rPr kumimoji="1" lang="en-US" altLang="zh-CN" b="1" dirty="0"/>
              <a:t>Hash function 0</a:t>
            </a:r>
          </a:p>
        </p:txBody>
      </p:sp>
      <p:cxnSp>
        <p:nvCxnSpPr>
          <p:cNvPr id="12" name="直线箭头连接符 11">
            <a:extLst>
              <a:ext uri="{FF2B5EF4-FFF2-40B4-BE49-F238E27FC236}">
                <a16:creationId xmlns:a16="http://schemas.microsoft.com/office/drawing/2014/main" id="{77767166-A80F-524F-7161-8C92A71CD263}"/>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EAFF100-696E-D76A-398D-4E93DF130500}"/>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C134293-9B31-5F5D-5DF9-658D2FA41CC4}"/>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41CB2E-2EDE-DC08-BACF-D7636F746D91}"/>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38" name="矩形 37">
            <a:extLst>
              <a:ext uri="{FF2B5EF4-FFF2-40B4-BE49-F238E27FC236}">
                <a16:creationId xmlns:a16="http://schemas.microsoft.com/office/drawing/2014/main" id="{FA92EEC6-22FC-7ACF-E398-E44DA54640E4}"/>
              </a:ext>
            </a:extLst>
          </p:cNvPr>
          <p:cNvSpPr/>
          <p:nvPr/>
        </p:nvSpPr>
        <p:spPr>
          <a:xfrm>
            <a:off x="2304668" y="1924446"/>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pic>
        <p:nvPicPr>
          <p:cNvPr id="17" name="图片 16">
            <a:extLst>
              <a:ext uri="{FF2B5EF4-FFF2-40B4-BE49-F238E27FC236}">
                <a16:creationId xmlns:a16="http://schemas.microsoft.com/office/drawing/2014/main" id="{3C9ABC36-E519-E71D-2EFB-249B3F4E9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16" y="4671665"/>
            <a:ext cx="326020" cy="777432"/>
          </a:xfrm>
          <a:prstGeom prst="rect">
            <a:avLst/>
          </a:prstGeom>
        </p:spPr>
      </p:pic>
      <p:sp>
        <p:nvSpPr>
          <p:cNvPr id="20" name="椭圆 19">
            <a:extLst>
              <a:ext uri="{FF2B5EF4-FFF2-40B4-BE49-F238E27FC236}">
                <a16:creationId xmlns:a16="http://schemas.microsoft.com/office/drawing/2014/main" id="{4B235755-CE46-D76E-2AF0-80A2F6CF7473}"/>
              </a:ext>
            </a:extLst>
          </p:cNvPr>
          <p:cNvSpPr>
            <a:spLocks noChangeAspect="1"/>
          </p:cNvSpPr>
          <p:nvPr/>
        </p:nvSpPr>
        <p:spPr>
          <a:xfrm>
            <a:off x="1032619" y="5105898"/>
            <a:ext cx="216000" cy="216000"/>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BA5519A4-7164-8902-6624-8338AA6C1AE7}"/>
              </a:ext>
            </a:extLst>
          </p:cNvPr>
          <p:cNvSpPr/>
          <p:nvPr/>
        </p:nvSpPr>
        <p:spPr>
          <a:xfrm>
            <a:off x="6409124" y="447451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endParaRPr>
          </a:p>
        </p:txBody>
      </p:sp>
      <p:sp>
        <p:nvSpPr>
          <p:cNvPr id="23" name="矩形 22">
            <a:extLst>
              <a:ext uri="{FF2B5EF4-FFF2-40B4-BE49-F238E27FC236}">
                <a16:creationId xmlns:a16="http://schemas.microsoft.com/office/drawing/2014/main" id="{93E9D8E6-2782-956B-89A7-24CAA449D30B}"/>
              </a:ext>
            </a:extLst>
          </p:cNvPr>
          <p:cNvSpPr/>
          <p:nvPr/>
        </p:nvSpPr>
        <p:spPr>
          <a:xfrm>
            <a:off x="7452320" y="4474516"/>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dirty="0">
              <a:solidFill>
                <a:schemeClr val="tx1"/>
              </a:solidFill>
            </a:endParaRPr>
          </a:p>
        </p:txBody>
      </p:sp>
      <p:sp>
        <p:nvSpPr>
          <p:cNvPr id="26" name="矩形 25">
            <a:extLst>
              <a:ext uri="{FF2B5EF4-FFF2-40B4-BE49-F238E27FC236}">
                <a16:creationId xmlns:a16="http://schemas.microsoft.com/office/drawing/2014/main" id="{F883343B-DADA-C0AE-8AF2-4ED8B06E135D}"/>
              </a:ext>
            </a:extLst>
          </p:cNvPr>
          <p:cNvSpPr/>
          <p:nvPr/>
        </p:nvSpPr>
        <p:spPr>
          <a:xfrm>
            <a:off x="4222267" y="1907110"/>
            <a:ext cx="936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xxx</a:t>
            </a:r>
            <a:endParaRPr kumimoji="1" lang="zh-CN" altLang="en-US" sz="1200" dirty="0">
              <a:solidFill>
                <a:schemeClr val="tx1"/>
              </a:solidFill>
            </a:endParaRPr>
          </a:p>
        </p:txBody>
      </p:sp>
      <p:sp>
        <p:nvSpPr>
          <p:cNvPr id="40" name="矩形 39">
            <a:extLst>
              <a:ext uri="{FF2B5EF4-FFF2-40B4-BE49-F238E27FC236}">
                <a16:creationId xmlns:a16="http://schemas.microsoft.com/office/drawing/2014/main" id="{7D18FDEA-24FC-1FC3-000B-741920FECDC7}"/>
              </a:ext>
            </a:extLst>
          </p:cNvPr>
          <p:cNvSpPr/>
          <p:nvPr/>
        </p:nvSpPr>
        <p:spPr>
          <a:xfrm>
            <a:off x="5981409" y="4178682"/>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pic>
        <p:nvPicPr>
          <p:cNvPr id="42" name="图片 41">
            <a:extLst>
              <a:ext uri="{FF2B5EF4-FFF2-40B4-BE49-F238E27FC236}">
                <a16:creationId xmlns:a16="http://schemas.microsoft.com/office/drawing/2014/main" id="{19A6CA4A-27FE-BD10-C975-653330E9AC12}"/>
              </a:ext>
            </a:extLst>
          </p:cNvPr>
          <p:cNvPicPr>
            <a:picLocks noChangeAspect="1"/>
          </p:cNvPicPr>
          <p:nvPr/>
        </p:nvPicPr>
        <p:blipFill>
          <a:blip r:embed="rId5"/>
          <a:stretch>
            <a:fillRect/>
          </a:stretch>
        </p:blipFill>
        <p:spPr>
          <a:xfrm>
            <a:off x="5600527" y="4074373"/>
            <a:ext cx="396360" cy="396360"/>
          </a:xfrm>
          <a:prstGeom prst="rect">
            <a:avLst/>
          </a:prstGeom>
        </p:spPr>
      </p:pic>
      <p:sp>
        <p:nvSpPr>
          <p:cNvPr id="44" name="矩形 43">
            <a:extLst>
              <a:ext uri="{FF2B5EF4-FFF2-40B4-BE49-F238E27FC236}">
                <a16:creationId xmlns:a16="http://schemas.microsoft.com/office/drawing/2014/main" id="{811F850B-7A50-F37A-8CEC-8176298DC424}"/>
              </a:ext>
            </a:extLst>
          </p:cNvPr>
          <p:cNvSpPr/>
          <p:nvPr/>
        </p:nvSpPr>
        <p:spPr>
          <a:xfrm>
            <a:off x="5981409" y="4481669"/>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45" name="矩形 44">
            <a:extLst>
              <a:ext uri="{FF2B5EF4-FFF2-40B4-BE49-F238E27FC236}">
                <a16:creationId xmlns:a16="http://schemas.microsoft.com/office/drawing/2014/main" id="{8AFE0E4C-3F22-8328-7DCC-A53E02317B9C}"/>
              </a:ext>
            </a:extLst>
          </p:cNvPr>
          <p:cNvSpPr/>
          <p:nvPr/>
        </p:nvSpPr>
        <p:spPr>
          <a:xfrm>
            <a:off x="5983989" y="4945732"/>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48" name="矩形 47">
            <a:extLst>
              <a:ext uri="{FF2B5EF4-FFF2-40B4-BE49-F238E27FC236}">
                <a16:creationId xmlns:a16="http://schemas.microsoft.com/office/drawing/2014/main" id="{E2D9C152-0CB9-49BB-C728-105E9B3CF707}"/>
              </a:ext>
            </a:extLst>
          </p:cNvPr>
          <p:cNvSpPr/>
          <p:nvPr/>
        </p:nvSpPr>
        <p:spPr>
          <a:xfrm>
            <a:off x="5982868" y="5251240"/>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pic>
        <p:nvPicPr>
          <p:cNvPr id="51" name="图片 50">
            <a:extLst>
              <a:ext uri="{FF2B5EF4-FFF2-40B4-BE49-F238E27FC236}">
                <a16:creationId xmlns:a16="http://schemas.microsoft.com/office/drawing/2014/main" id="{85713551-BDDD-A7A4-AACC-4190239559AC}"/>
              </a:ext>
            </a:extLst>
          </p:cNvPr>
          <p:cNvPicPr>
            <a:picLocks noChangeAspect="1"/>
          </p:cNvPicPr>
          <p:nvPr/>
        </p:nvPicPr>
        <p:blipFill>
          <a:blip r:embed="rId5"/>
          <a:stretch>
            <a:fillRect/>
          </a:stretch>
        </p:blipFill>
        <p:spPr>
          <a:xfrm>
            <a:off x="5600527" y="4374670"/>
            <a:ext cx="396360" cy="396360"/>
          </a:xfrm>
          <a:prstGeom prst="rect">
            <a:avLst/>
          </a:prstGeom>
        </p:spPr>
      </p:pic>
      <p:pic>
        <p:nvPicPr>
          <p:cNvPr id="53" name="图片 52">
            <a:extLst>
              <a:ext uri="{FF2B5EF4-FFF2-40B4-BE49-F238E27FC236}">
                <a16:creationId xmlns:a16="http://schemas.microsoft.com/office/drawing/2014/main" id="{DE5FA690-A18C-4109-0E20-634F75715FF8}"/>
              </a:ext>
            </a:extLst>
          </p:cNvPr>
          <p:cNvPicPr>
            <a:picLocks noChangeAspect="1"/>
          </p:cNvPicPr>
          <p:nvPr/>
        </p:nvPicPr>
        <p:blipFill>
          <a:blip r:embed="rId5"/>
          <a:stretch>
            <a:fillRect/>
          </a:stretch>
        </p:blipFill>
        <p:spPr>
          <a:xfrm>
            <a:off x="5601314" y="4863655"/>
            <a:ext cx="396360" cy="396360"/>
          </a:xfrm>
          <a:prstGeom prst="rect">
            <a:avLst/>
          </a:prstGeom>
        </p:spPr>
      </p:pic>
      <p:pic>
        <p:nvPicPr>
          <p:cNvPr id="54" name="图片 53">
            <a:extLst>
              <a:ext uri="{FF2B5EF4-FFF2-40B4-BE49-F238E27FC236}">
                <a16:creationId xmlns:a16="http://schemas.microsoft.com/office/drawing/2014/main" id="{730F5315-B66F-A398-DD15-2CC75A7662CB}"/>
              </a:ext>
            </a:extLst>
          </p:cNvPr>
          <p:cNvPicPr>
            <a:picLocks noChangeAspect="1"/>
          </p:cNvPicPr>
          <p:nvPr/>
        </p:nvPicPr>
        <p:blipFill>
          <a:blip r:embed="rId5"/>
          <a:stretch>
            <a:fillRect/>
          </a:stretch>
        </p:blipFill>
        <p:spPr>
          <a:xfrm>
            <a:off x="5601314" y="5163952"/>
            <a:ext cx="396360" cy="396360"/>
          </a:xfrm>
          <a:prstGeom prst="rect">
            <a:avLst/>
          </a:prstGeom>
        </p:spPr>
      </p:pic>
      <p:sp>
        <p:nvSpPr>
          <p:cNvPr id="55" name="矩形 54">
            <a:extLst>
              <a:ext uri="{FF2B5EF4-FFF2-40B4-BE49-F238E27FC236}">
                <a16:creationId xmlns:a16="http://schemas.microsoft.com/office/drawing/2014/main" id="{532BD0A9-C544-064E-AFC0-A68430C53746}"/>
              </a:ext>
            </a:extLst>
          </p:cNvPr>
          <p:cNvSpPr/>
          <p:nvPr/>
        </p:nvSpPr>
        <p:spPr>
          <a:xfrm>
            <a:off x="1870462" y="1940510"/>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Tree>
    <p:extLst>
      <p:ext uri="{BB962C8B-B14F-4D97-AF65-F5344CB8AC3E}">
        <p14:creationId xmlns:p14="http://schemas.microsoft.com/office/powerpoint/2010/main" val="1540652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Lock-free READ in RDMA-based KVS </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63</a:t>
            </a:fld>
            <a:endParaRPr lang="zh-CN" altLang="en-US" dirty="0"/>
          </a:p>
        </p:txBody>
      </p:sp>
      <p:sp>
        <p:nvSpPr>
          <p:cNvPr id="7" name="文本框 6">
            <a:extLst>
              <a:ext uri="{FF2B5EF4-FFF2-40B4-BE49-F238E27FC236}">
                <a16:creationId xmlns:a16="http://schemas.microsoft.com/office/drawing/2014/main" id="{A9C0A1A5-0331-B684-8531-7FD96206CC8B}"/>
              </a:ext>
            </a:extLst>
          </p:cNvPr>
          <p:cNvSpPr txBox="1"/>
          <p:nvPr/>
        </p:nvSpPr>
        <p:spPr>
          <a:xfrm>
            <a:off x="323528" y="4096587"/>
            <a:ext cx="1815746" cy="369332"/>
          </a:xfrm>
          <a:prstGeom prst="rect">
            <a:avLst/>
          </a:prstGeom>
          <a:noFill/>
        </p:spPr>
        <p:txBody>
          <a:bodyPr wrap="square">
            <a:spAutoFit/>
          </a:bodyPr>
          <a:lstStyle/>
          <a:p>
            <a:r>
              <a:rPr kumimoji="1" lang="en-US" altLang="zh-CN" b="1" dirty="0"/>
              <a:t>Server</a:t>
            </a:r>
            <a:r>
              <a:rPr kumimoji="1" lang="zh-CN" altLang="en-US" b="1" dirty="0"/>
              <a:t> </a:t>
            </a:r>
            <a:r>
              <a:rPr kumimoji="1" lang="en-US" altLang="zh-CN" b="1" dirty="0"/>
              <a:t>CPU  </a:t>
            </a:r>
          </a:p>
        </p:txBody>
      </p: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4735543" y="4153644"/>
            <a:ext cx="913524" cy="546245"/>
            <a:chOff x="3920664" y="3923926"/>
            <a:chExt cx="913524"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001</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4716016" y="4922872"/>
            <a:ext cx="913524" cy="546245"/>
            <a:chOff x="3920664" y="3923926"/>
            <a:chExt cx="913524"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1" name="矩形 40">
            <a:extLst>
              <a:ext uri="{FF2B5EF4-FFF2-40B4-BE49-F238E27FC236}">
                <a16:creationId xmlns:a16="http://schemas.microsoft.com/office/drawing/2014/main" id="{BFFAE437-DEE0-F937-39EF-7AA96BC09234}"/>
              </a:ext>
            </a:extLst>
          </p:cNvPr>
          <p:cNvSpPr/>
          <p:nvPr/>
        </p:nvSpPr>
        <p:spPr>
          <a:xfrm>
            <a:off x="6409124" y="4166720"/>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452320" y="4166718"/>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97758" y="4935945"/>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440954" y="4935943"/>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DE16F6A-4F53-DBD3-0C92-F975444C5F49}"/>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7E440712-F1F3-D36E-257F-C7E86E5CE16F}"/>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EB2CA164-FDBB-8D7F-7846-B6A12B94896D}"/>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1" name="文本框 10">
            <a:extLst>
              <a:ext uri="{FF2B5EF4-FFF2-40B4-BE49-F238E27FC236}">
                <a16:creationId xmlns:a16="http://schemas.microsoft.com/office/drawing/2014/main" id="{FA886D7B-7D66-5AF3-0FB3-1959FDD0EEA8}"/>
              </a:ext>
            </a:extLst>
          </p:cNvPr>
          <p:cNvSpPr txBox="1"/>
          <p:nvPr/>
        </p:nvSpPr>
        <p:spPr>
          <a:xfrm>
            <a:off x="4377426" y="1336350"/>
            <a:ext cx="1933938" cy="369332"/>
          </a:xfrm>
          <a:prstGeom prst="rect">
            <a:avLst/>
          </a:prstGeom>
          <a:noFill/>
        </p:spPr>
        <p:txBody>
          <a:bodyPr wrap="square">
            <a:spAutoFit/>
          </a:bodyPr>
          <a:lstStyle/>
          <a:p>
            <a:pPr algn="ctr"/>
            <a:r>
              <a:rPr kumimoji="1" lang="en-US" altLang="zh-CN" b="1" dirty="0"/>
              <a:t>Hash function 0</a:t>
            </a:r>
          </a:p>
        </p:txBody>
      </p:sp>
      <p:cxnSp>
        <p:nvCxnSpPr>
          <p:cNvPr id="12" name="直线箭头连接符 11">
            <a:extLst>
              <a:ext uri="{FF2B5EF4-FFF2-40B4-BE49-F238E27FC236}">
                <a16:creationId xmlns:a16="http://schemas.microsoft.com/office/drawing/2014/main" id="{77767166-A80F-524F-7161-8C92A71CD263}"/>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EAFF100-696E-D76A-398D-4E93DF130500}"/>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C134293-9B31-5F5D-5DF9-658D2FA41CC4}"/>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41CB2E-2EDE-DC08-BACF-D7636F746D91}"/>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38" name="矩形 37">
            <a:extLst>
              <a:ext uri="{FF2B5EF4-FFF2-40B4-BE49-F238E27FC236}">
                <a16:creationId xmlns:a16="http://schemas.microsoft.com/office/drawing/2014/main" id="{FA92EEC6-22FC-7ACF-E398-E44DA54640E4}"/>
              </a:ext>
            </a:extLst>
          </p:cNvPr>
          <p:cNvSpPr/>
          <p:nvPr/>
        </p:nvSpPr>
        <p:spPr>
          <a:xfrm>
            <a:off x="2304668" y="1924446"/>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pic>
        <p:nvPicPr>
          <p:cNvPr id="17" name="图片 16">
            <a:extLst>
              <a:ext uri="{FF2B5EF4-FFF2-40B4-BE49-F238E27FC236}">
                <a16:creationId xmlns:a16="http://schemas.microsoft.com/office/drawing/2014/main" id="{3C9ABC36-E519-E71D-2EFB-249B3F4E9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16" y="4671665"/>
            <a:ext cx="326020" cy="777432"/>
          </a:xfrm>
          <a:prstGeom prst="rect">
            <a:avLst/>
          </a:prstGeom>
        </p:spPr>
      </p:pic>
      <p:sp>
        <p:nvSpPr>
          <p:cNvPr id="20" name="椭圆 19">
            <a:extLst>
              <a:ext uri="{FF2B5EF4-FFF2-40B4-BE49-F238E27FC236}">
                <a16:creationId xmlns:a16="http://schemas.microsoft.com/office/drawing/2014/main" id="{4B235755-CE46-D76E-2AF0-80A2F6CF7473}"/>
              </a:ext>
            </a:extLst>
          </p:cNvPr>
          <p:cNvSpPr>
            <a:spLocks noChangeAspect="1"/>
          </p:cNvSpPr>
          <p:nvPr/>
        </p:nvSpPr>
        <p:spPr>
          <a:xfrm>
            <a:off x="1032619" y="5105898"/>
            <a:ext cx="216000" cy="216000"/>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F883343B-DADA-C0AE-8AF2-4ED8B06E135D}"/>
              </a:ext>
            </a:extLst>
          </p:cNvPr>
          <p:cNvSpPr/>
          <p:nvPr/>
        </p:nvSpPr>
        <p:spPr>
          <a:xfrm>
            <a:off x="4222267" y="1907110"/>
            <a:ext cx="936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xxx</a:t>
            </a:r>
            <a:endParaRPr kumimoji="1" lang="zh-CN" altLang="en-US" sz="1200" dirty="0">
              <a:solidFill>
                <a:schemeClr val="tx1"/>
              </a:solidFill>
            </a:endParaRPr>
          </a:p>
        </p:txBody>
      </p:sp>
      <p:sp>
        <p:nvSpPr>
          <p:cNvPr id="40" name="矩形 39">
            <a:extLst>
              <a:ext uri="{FF2B5EF4-FFF2-40B4-BE49-F238E27FC236}">
                <a16:creationId xmlns:a16="http://schemas.microsoft.com/office/drawing/2014/main" id="{7D18FDEA-24FC-1FC3-000B-741920FECDC7}"/>
              </a:ext>
            </a:extLst>
          </p:cNvPr>
          <p:cNvSpPr/>
          <p:nvPr/>
        </p:nvSpPr>
        <p:spPr>
          <a:xfrm>
            <a:off x="5981409" y="4178682"/>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pic>
        <p:nvPicPr>
          <p:cNvPr id="42" name="图片 41">
            <a:extLst>
              <a:ext uri="{FF2B5EF4-FFF2-40B4-BE49-F238E27FC236}">
                <a16:creationId xmlns:a16="http://schemas.microsoft.com/office/drawing/2014/main" id="{19A6CA4A-27FE-BD10-C975-653330E9AC12}"/>
              </a:ext>
            </a:extLst>
          </p:cNvPr>
          <p:cNvPicPr>
            <a:picLocks noChangeAspect="1"/>
          </p:cNvPicPr>
          <p:nvPr/>
        </p:nvPicPr>
        <p:blipFill>
          <a:blip r:embed="rId5"/>
          <a:stretch>
            <a:fillRect/>
          </a:stretch>
        </p:blipFill>
        <p:spPr>
          <a:xfrm>
            <a:off x="5600527" y="4074373"/>
            <a:ext cx="396360" cy="396360"/>
          </a:xfrm>
          <a:prstGeom prst="rect">
            <a:avLst/>
          </a:prstGeom>
        </p:spPr>
      </p:pic>
      <p:sp>
        <p:nvSpPr>
          <p:cNvPr id="44" name="矩形 43">
            <a:extLst>
              <a:ext uri="{FF2B5EF4-FFF2-40B4-BE49-F238E27FC236}">
                <a16:creationId xmlns:a16="http://schemas.microsoft.com/office/drawing/2014/main" id="{811F850B-7A50-F37A-8CEC-8176298DC424}"/>
              </a:ext>
            </a:extLst>
          </p:cNvPr>
          <p:cNvSpPr/>
          <p:nvPr/>
        </p:nvSpPr>
        <p:spPr>
          <a:xfrm>
            <a:off x="5981409" y="4481669"/>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45" name="矩形 44">
            <a:extLst>
              <a:ext uri="{FF2B5EF4-FFF2-40B4-BE49-F238E27FC236}">
                <a16:creationId xmlns:a16="http://schemas.microsoft.com/office/drawing/2014/main" id="{8AFE0E4C-3F22-8328-7DCC-A53E02317B9C}"/>
              </a:ext>
            </a:extLst>
          </p:cNvPr>
          <p:cNvSpPr/>
          <p:nvPr/>
        </p:nvSpPr>
        <p:spPr>
          <a:xfrm>
            <a:off x="5983989" y="4945732"/>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48" name="矩形 47">
            <a:extLst>
              <a:ext uri="{FF2B5EF4-FFF2-40B4-BE49-F238E27FC236}">
                <a16:creationId xmlns:a16="http://schemas.microsoft.com/office/drawing/2014/main" id="{E2D9C152-0CB9-49BB-C728-105E9B3CF707}"/>
              </a:ext>
            </a:extLst>
          </p:cNvPr>
          <p:cNvSpPr/>
          <p:nvPr/>
        </p:nvSpPr>
        <p:spPr>
          <a:xfrm>
            <a:off x="5982868" y="5251240"/>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2</a:t>
            </a:r>
            <a:endParaRPr kumimoji="1" lang="zh-CN" altLang="en-US" sz="1200" b="1" dirty="0">
              <a:solidFill>
                <a:schemeClr val="bg1"/>
              </a:solidFill>
            </a:endParaRPr>
          </a:p>
        </p:txBody>
      </p:sp>
      <p:pic>
        <p:nvPicPr>
          <p:cNvPr id="51" name="图片 50">
            <a:extLst>
              <a:ext uri="{FF2B5EF4-FFF2-40B4-BE49-F238E27FC236}">
                <a16:creationId xmlns:a16="http://schemas.microsoft.com/office/drawing/2014/main" id="{85713551-BDDD-A7A4-AACC-4190239559AC}"/>
              </a:ext>
            </a:extLst>
          </p:cNvPr>
          <p:cNvPicPr>
            <a:picLocks noChangeAspect="1"/>
          </p:cNvPicPr>
          <p:nvPr/>
        </p:nvPicPr>
        <p:blipFill>
          <a:blip r:embed="rId5"/>
          <a:stretch>
            <a:fillRect/>
          </a:stretch>
        </p:blipFill>
        <p:spPr>
          <a:xfrm>
            <a:off x="5600527" y="4374670"/>
            <a:ext cx="396360" cy="396360"/>
          </a:xfrm>
          <a:prstGeom prst="rect">
            <a:avLst/>
          </a:prstGeom>
        </p:spPr>
      </p:pic>
      <p:pic>
        <p:nvPicPr>
          <p:cNvPr id="53" name="图片 52">
            <a:extLst>
              <a:ext uri="{FF2B5EF4-FFF2-40B4-BE49-F238E27FC236}">
                <a16:creationId xmlns:a16="http://schemas.microsoft.com/office/drawing/2014/main" id="{DE5FA690-A18C-4109-0E20-634F75715FF8}"/>
              </a:ext>
            </a:extLst>
          </p:cNvPr>
          <p:cNvPicPr>
            <a:picLocks noChangeAspect="1"/>
          </p:cNvPicPr>
          <p:nvPr/>
        </p:nvPicPr>
        <p:blipFill>
          <a:blip r:embed="rId5"/>
          <a:stretch>
            <a:fillRect/>
          </a:stretch>
        </p:blipFill>
        <p:spPr>
          <a:xfrm>
            <a:off x="5601314" y="4863655"/>
            <a:ext cx="396360" cy="396360"/>
          </a:xfrm>
          <a:prstGeom prst="rect">
            <a:avLst/>
          </a:prstGeom>
        </p:spPr>
      </p:pic>
      <p:pic>
        <p:nvPicPr>
          <p:cNvPr id="54" name="图片 53">
            <a:extLst>
              <a:ext uri="{FF2B5EF4-FFF2-40B4-BE49-F238E27FC236}">
                <a16:creationId xmlns:a16="http://schemas.microsoft.com/office/drawing/2014/main" id="{730F5315-B66F-A398-DD15-2CC75A7662CB}"/>
              </a:ext>
            </a:extLst>
          </p:cNvPr>
          <p:cNvPicPr>
            <a:picLocks noChangeAspect="1"/>
          </p:cNvPicPr>
          <p:nvPr/>
        </p:nvPicPr>
        <p:blipFill>
          <a:blip r:embed="rId5"/>
          <a:stretch>
            <a:fillRect/>
          </a:stretch>
        </p:blipFill>
        <p:spPr>
          <a:xfrm>
            <a:off x="5601314" y="5163952"/>
            <a:ext cx="396360" cy="396360"/>
          </a:xfrm>
          <a:prstGeom prst="rect">
            <a:avLst/>
          </a:prstGeom>
        </p:spPr>
      </p:pic>
      <p:sp>
        <p:nvSpPr>
          <p:cNvPr id="55" name="矩形 54">
            <a:extLst>
              <a:ext uri="{FF2B5EF4-FFF2-40B4-BE49-F238E27FC236}">
                <a16:creationId xmlns:a16="http://schemas.microsoft.com/office/drawing/2014/main" id="{532BD0A9-C544-064E-AFC0-A68430C53746}"/>
              </a:ext>
            </a:extLst>
          </p:cNvPr>
          <p:cNvSpPr/>
          <p:nvPr/>
        </p:nvSpPr>
        <p:spPr>
          <a:xfrm>
            <a:off x="1870462" y="1940510"/>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16" name="矩形 15">
            <a:extLst>
              <a:ext uri="{FF2B5EF4-FFF2-40B4-BE49-F238E27FC236}">
                <a16:creationId xmlns:a16="http://schemas.microsoft.com/office/drawing/2014/main" id="{1037DE74-9013-3EE1-4710-27EBB8F0A19E}"/>
              </a:ext>
            </a:extLst>
          </p:cNvPr>
          <p:cNvSpPr/>
          <p:nvPr/>
        </p:nvSpPr>
        <p:spPr>
          <a:xfrm>
            <a:off x="1892041" y="4483889"/>
            <a:ext cx="2962367" cy="96520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52CFCB6A-70F2-4DCD-F384-76942EF8F5D9}"/>
              </a:ext>
            </a:extLst>
          </p:cNvPr>
          <p:cNvCxnSpPr>
            <a:cxnSpLocks/>
          </p:cNvCxnSpPr>
          <p:nvPr/>
        </p:nvCxnSpPr>
        <p:spPr>
          <a:xfrm flipV="1">
            <a:off x="1248619" y="4483889"/>
            <a:ext cx="643423" cy="73000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3604A117-392F-3DFD-A228-30825C2DB5AC}"/>
              </a:ext>
            </a:extLst>
          </p:cNvPr>
          <p:cNvCxnSpPr>
            <a:cxnSpLocks/>
          </p:cNvCxnSpPr>
          <p:nvPr/>
        </p:nvCxnSpPr>
        <p:spPr>
          <a:xfrm>
            <a:off x="1216987" y="5290266"/>
            <a:ext cx="675055" cy="15882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84BA347C-4BF7-900C-3DD0-AB8A0A467A64}"/>
              </a:ext>
            </a:extLst>
          </p:cNvPr>
          <p:cNvSpPr txBox="1"/>
          <p:nvPr/>
        </p:nvSpPr>
        <p:spPr>
          <a:xfrm>
            <a:off x="1866487" y="4554618"/>
            <a:ext cx="3077547" cy="646331"/>
          </a:xfrm>
          <a:prstGeom prst="rect">
            <a:avLst/>
          </a:prstGeom>
          <a:noFill/>
        </p:spPr>
        <p:txBody>
          <a:bodyPr wrap="square">
            <a:spAutoFit/>
          </a:bodyPr>
          <a:lstStyle/>
          <a:p>
            <a:r>
              <a:rPr kumimoji="1" lang="en-US" altLang="zh-CN" dirty="0">
                <a:latin typeface="Consolas" panose="020B0609020204030204" pitchFamily="49" charset="0"/>
                <a:cs typeface="Consolas" panose="020B0609020204030204" pitchFamily="49" charset="0"/>
              </a:rPr>
              <a:t>Put(Wei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xxx)</a:t>
            </a:r>
          </a:p>
          <a:p>
            <a:r>
              <a:rPr kumimoji="1" lang="en-US" altLang="zh-CN" dirty="0">
                <a:latin typeface="Consolas" panose="020B0609020204030204" pitchFamily="49" charset="0"/>
                <a:cs typeface="Consolas" panose="020B0609020204030204" pitchFamily="49" charset="0"/>
              </a:rPr>
              <a:t>Hash(Wei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 153</a:t>
            </a:r>
          </a:p>
        </p:txBody>
      </p:sp>
      <p:sp>
        <p:nvSpPr>
          <p:cNvPr id="28" name="矩形 27">
            <a:extLst>
              <a:ext uri="{FF2B5EF4-FFF2-40B4-BE49-F238E27FC236}">
                <a16:creationId xmlns:a16="http://schemas.microsoft.com/office/drawing/2014/main" id="{7AD0A601-A9B9-6F3E-3DDD-34C31F5E28E8}"/>
              </a:ext>
            </a:extLst>
          </p:cNvPr>
          <p:cNvSpPr/>
          <p:nvPr/>
        </p:nvSpPr>
        <p:spPr>
          <a:xfrm>
            <a:off x="6397758" y="523131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Wei </a:t>
            </a:r>
            <a:r>
              <a:rPr kumimoji="1" lang="en-US" altLang="zh-CN" sz="1200" dirty="0" err="1">
                <a:solidFill>
                  <a:schemeClr val="tx1"/>
                </a:solidFill>
              </a:rPr>
              <a:t>Xingda</a:t>
            </a:r>
            <a:endParaRPr kumimoji="1" lang="zh-CN" altLang="en-US" sz="1200" dirty="0">
              <a:solidFill>
                <a:schemeClr val="tx1"/>
              </a:solidFill>
            </a:endParaRPr>
          </a:p>
        </p:txBody>
      </p:sp>
      <p:sp>
        <p:nvSpPr>
          <p:cNvPr id="29" name="矩形 28">
            <a:extLst>
              <a:ext uri="{FF2B5EF4-FFF2-40B4-BE49-F238E27FC236}">
                <a16:creationId xmlns:a16="http://schemas.microsoft.com/office/drawing/2014/main" id="{AD69B852-EF09-308F-A72F-3E2A575C0041}"/>
              </a:ext>
            </a:extLst>
          </p:cNvPr>
          <p:cNvSpPr/>
          <p:nvPr/>
        </p:nvSpPr>
        <p:spPr>
          <a:xfrm>
            <a:off x="7440954" y="5231310"/>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xxx</a:t>
            </a:r>
            <a:endParaRPr kumimoji="1" lang="zh-CN" altLang="en-US" sz="1200" dirty="0">
              <a:solidFill>
                <a:schemeClr val="tx1"/>
              </a:solidFill>
            </a:endParaRPr>
          </a:p>
        </p:txBody>
      </p:sp>
      <p:sp>
        <p:nvSpPr>
          <p:cNvPr id="30" name="矩形 29">
            <a:extLst>
              <a:ext uri="{FF2B5EF4-FFF2-40B4-BE49-F238E27FC236}">
                <a16:creationId xmlns:a16="http://schemas.microsoft.com/office/drawing/2014/main" id="{470A94DA-F4D5-B44A-F153-1135B56C937D}"/>
              </a:ext>
            </a:extLst>
          </p:cNvPr>
          <p:cNvSpPr/>
          <p:nvPr/>
        </p:nvSpPr>
        <p:spPr>
          <a:xfrm>
            <a:off x="6409124" y="447451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31" name="矩形 30">
            <a:extLst>
              <a:ext uri="{FF2B5EF4-FFF2-40B4-BE49-F238E27FC236}">
                <a16:creationId xmlns:a16="http://schemas.microsoft.com/office/drawing/2014/main" id="{A110E6FD-FA9C-83DD-A286-D5DB44795FF4}"/>
              </a:ext>
            </a:extLst>
          </p:cNvPr>
          <p:cNvSpPr/>
          <p:nvPr/>
        </p:nvSpPr>
        <p:spPr>
          <a:xfrm>
            <a:off x="7452320" y="4474516"/>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Tree>
    <p:extLst>
      <p:ext uri="{BB962C8B-B14F-4D97-AF65-F5344CB8AC3E}">
        <p14:creationId xmlns:p14="http://schemas.microsoft.com/office/powerpoint/2010/main" val="3822240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Lock-free READ in RDMA-based KVS </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64</a:t>
            </a:fld>
            <a:endParaRPr lang="zh-CN" altLang="en-US" dirty="0"/>
          </a:p>
        </p:txBody>
      </p:sp>
      <p:sp>
        <p:nvSpPr>
          <p:cNvPr id="7" name="文本框 6">
            <a:extLst>
              <a:ext uri="{FF2B5EF4-FFF2-40B4-BE49-F238E27FC236}">
                <a16:creationId xmlns:a16="http://schemas.microsoft.com/office/drawing/2014/main" id="{A9C0A1A5-0331-B684-8531-7FD96206CC8B}"/>
              </a:ext>
            </a:extLst>
          </p:cNvPr>
          <p:cNvSpPr txBox="1"/>
          <p:nvPr/>
        </p:nvSpPr>
        <p:spPr>
          <a:xfrm>
            <a:off x="323528" y="4096587"/>
            <a:ext cx="1815746" cy="369332"/>
          </a:xfrm>
          <a:prstGeom prst="rect">
            <a:avLst/>
          </a:prstGeom>
          <a:noFill/>
        </p:spPr>
        <p:txBody>
          <a:bodyPr wrap="square">
            <a:spAutoFit/>
          </a:bodyPr>
          <a:lstStyle/>
          <a:p>
            <a:r>
              <a:rPr kumimoji="1" lang="en-US" altLang="zh-CN" b="1" dirty="0"/>
              <a:t>Server</a:t>
            </a:r>
            <a:r>
              <a:rPr kumimoji="1" lang="zh-CN" altLang="en-US" b="1" dirty="0"/>
              <a:t> </a:t>
            </a:r>
            <a:r>
              <a:rPr kumimoji="1" lang="en-US" altLang="zh-CN" b="1" dirty="0"/>
              <a:t>CPU  </a:t>
            </a:r>
          </a:p>
        </p:txBody>
      </p: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4735543" y="4153644"/>
            <a:ext cx="913524" cy="546245"/>
            <a:chOff x="3920664" y="3923926"/>
            <a:chExt cx="913524"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001</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4716016" y="4922872"/>
            <a:ext cx="913524" cy="546245"/>
            <a:chOff x="3920664" y="3923926"/>
            <a:chExt cx="913524"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1" name="矩形 40">
            <a:extLst>
              <a:ext uri="{FF2B5EF4-FFF2-40B4-BE49-F238E27FC236}">
                <a16:creationId xmlns:a16="http://schemas.microsoft.com/office/drawing/2014/main" id="{BFFAE437-DEE0-F937-39EF-7AA96BC09234}"/>
              </a:ext>
            </a:extLst>
          </p:cNvPr>
          <p:cNvSpPr/>
          <p:nvPr/>
        </p:nvSpPr>
        <p:spPr>
          <a:xfrm>
            <a:off x="6409124" y="4166720"/>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452320" y="4166718"/>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97758" y="4935945"/>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440954" y="4935943"/>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DE16F6A-4F53-DBD3-0C92-F975444C5F49}"/>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7E440712-F1F3-D36E-257F-C7E86E5CE16F}"/>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EB2CA164-FDBB-8D7F-7846-B6A12B94896D}"/>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1" name="文本框 10">
            <a:extLst>
              <a:ext uri="{FF2B5EF4-FFF2-40B4-BE49-F238E27FC236}">
                <a16:creationId xmlns:a16="http://schemas.microsoft.com/office/drawing/2014/main" id="{FA886D7B-7D66-5AF3-0FB3-1959FDD0EEA8}"/>
              </a:ext>
            </a:extLst>
          </p:cNvPr>
          <p:cNvSpPr txBox="1"/>
          <p:nvPr/>
        </p:nvSpPr>
        <p:spPr>
          <a:xfrm>
            <a:off x="4377426" y="1336350"/>
            <a:ext cx="1933938" cy="369332"/>
          </a:xfrm>
          <a:prstGeom prst="rect">
            <a:avLst/>
          </a:prstGeom>
          <a:noFill/>
        </p:spPr>
        <p:txBody>
          <a:bodyPr wrap="square">
            <a:spAutoFit/>
          </a:bodyPr>
          <a:lstStyle/>
          <a:p>
            <a:pPr algn="ctr"/>
            <a:r>
              <a:rPr kumimoji="1" lang="en-US" altLang="zh-CN" b="1" dirty="0"/>
              <a:t>Hash function 0</a:t>
            </a:r>
          </a:p>
        </p:txBody>
      </p:sp>
      <p:cxnSp>
        <p:nvCxnSpPr>
          <p:cNvPr id="12" name="直线箭头连接符 11">
            <a:extLst>
              <a:ext uri="{FF2B5EF4-FFF2-40B4-BE49-F238E27FC236}">
                <a16:creationId xmlns:a16="http://schemas.microsoft.com/office/drawing/2014/main" id="{77767166-A80F-524F-7161-8C92A71CD263}"/>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EAFF100-696E-D76A-398D-4E93DF130500}"/>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C134293-9B31-5F5D-5DF9-658D2FA41CC4}"/>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41CB2E-2EDE-DC08-BACF-D7636F746D91}"/>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38" name="矩形 37">
            <a:extLst>
              <a:ext uri="{FF2B5EF4-FFF2-40B4-BE49-F238E27FC236}">
                <a16:creationId xmlns:a16="http://schemas.microsoft.com/office/drawing/2014/main" id="{FA92EEC6-22FC-7ACF-E398-E44DA54640E4}"/>
              </a:ext>
            </a:extLst>
          </p:cNvPr>
          <p:cNvSpPr/>
          <p:nvPr/>
        </p:nvSpPr>
        <p:spPr>
          <a:xfrm>
            <a:off x="2304668" y="1924446"/>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pic>
        <p:nvPicPr>
          <p:cNvPr id="17" name="图片 16">
            <a:extLst>
              <a:ext uri="{FF2B5EF4-FFF2-40B4-BE49-F238E27FC236}">
                <a16:creationId xmlns:a16="http://schemas.microsoft.com/office/drawing/2014/main" id="{3C9ABC36-E519-E71D-2EFB-249B3F4E9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16" y="4671665"/>
            <a:ext cx="326020" cy="777432"/>
          </a:xfrm>
          <a:prstGeom prst="rect">
            <a:avLst/>
          </a:prstGeom>
        </p:spPr>
      </p:pic>
      <p:sp>
        <p:nvSpPr>
          <p:cNvPr id="20" name="椭圆 19">
            <a:extLst>
              <a:ext uri="{FF2B5EF4-FFF2-40B4-BE49-F238E27FC236}">
                <a16:creationId xmlns:a16="http://schemas.microsoft.com/office/drawing/2014/main" id="{4B235755-CE46-D76E-2AF0-80A2F6CF7473}"/>
              </a:ext>
            </a:extLst>
          </p:cNvPr>
          <p:cNvSpPr>
            <a:spLocks noChangeAspect="1"/>
          </p:cNvSpPr>
          <p:nvPr/>
        </p:nvSpPr>
        <p:spPr>
          <a:xfrm>
            <a:off x="1032619" y="5105898"/>
            <a:ext cx="216000" cy="216000"/>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F883343B-DADA-C0AE-8AF2-4ED8B06E135D}"/>
              </a:ext>
            </a:extLst>
          </p:cNvPr>
          <p:cNvSpPr/>
          <p:nvPr/>
        </p:nvSpPr>
        <p:spPr>
          <a:xfrm>
            <a:off x="4222267" y="1907110"/>
            <a:ext cx="936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xxx</a:t>
            </a:r>
            <a:endParaRPr kumimoji="1" lang="zh-CN" altLang="en-US" sz="1200" dirty="0">
              <a:solidFill>
                <a:schemeClr val="tx1"/>
              </a:solidFill>
            </a:endParaRPr>
          </a:p>
        </p:txBody>
      </p:sp>
      <p:sp>
        <p:nvSpPr>
          <p:cNvPr id="40" name="矩形 39">
            <a:extLst>
              <a:ext uri="{FF2B5EF4-FFF2-40B4-BE49-F238E27FC236}">
                <a16:creationId xmlns:a16="http://schemas.microsoft.com/office/drawing/2014/main" id="{7D18FDEA-24FC-1FC3-000B-741920FECDC7}"/>
              </a:ext>
            </a:extLst>
          </p:cNvPr>
          <p:cNvSpPr/>
          <p:nvPr/>
        </p:nvSpPr>
        <p:spPr>
          <a:xfrm>
            <a:off x="5981409" y="4178682"/>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pic>
        <p:nvPicPr>
          <p:cNvPr id="42" name="图片 41">
            <a:extLst>
              <a:ext uri="{FF2B5EF4-FFF2-40B4-BE49-F238E27FC236}">
                <a16:creationId xmlns:a16="http://schemas.microsoft.com/office/drawing/2014/main" id="{19A6CA4A-27FE-BD10-C975-653330E9AC12}"/>
              </a:ext>
            </a:extLst>
          </p:cNvPr>
          <p:cNvPicPr>
            <a:picLocks noChangeAspect="1"/>
          </p:cNvPicPr>
          <p:nvPr/>
        </p:nvPicPr>
        <p:blipFill>
          <a:blip r:embed="rId5"/>
          <a:stretch>
            <a:fillRect/>
          </a:stretch>
        </p:blipFill>
        <p:spPr>
          <a:xfrm>
            <a:off x="5600527" y="4074373"/>
            <a:ext cx="396360" cy="396360"/>
          </a:xfrm>
          <a:prstGeom prst="rect">
            <a:avLst/>
          </a:prstGeom>
        </p:spPr>
      </p:pic>
      <p:sp>
        <p:nvSpPr>
          <p:cNvPr id="44" name="矩形 43">
            <a:extLst>
              <a:ext uri="{FF2B5EF4-FFF2-40B4-BE49-F238E27FC236}">
                <a16:creationId xmlns:a16="http://schemas.microsoft.com/office/drawing/2014/main" id="{811F850B-7A50-F37A-8CEC-8176298DC424}"/>
              </a:ext>
            </a:extLst>
          </p:cNvPr>
          <p:cNvSpPr/>
          <p:nvPr/>
        </p:nvSpPr>
        <p:spPr>
          <a:xfrm>
            <a:off x="5981409" y="4481669"/>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45" name="矩形 44">
            <a:extLst>
              <a:ext uri="{FF2B5EF4-FFF2-40B4-BE49-F238E27FC236}">
                <a16:creationId xmlns:a16="http://schemas.microsoft.com/office/drawing/2014/main" id="{8AFE0E4C-3F22-8328-7DCC-A53E02317B9C}"/>
              </a:ext>
            </a:extLst>
          </p:cNvPr>
          <p:cNvSpPr/>
          <p:nvPr/>
        </p:nvSpPr>
        <p:spPr>
          <a:xfrm>
            <a:off x="5983989" y="4945732"/>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48" name="矩形 47">
            <a:extLst>
              <a:ext uri="{FF2B5EF4-FFF2-40B4-BE49-F238E27FC236}">
                <a16:creationId xmlns:a16="http://schemas.microsoft.com/office/drawing/2014/main" id="{E2D9C152-0CB9-49BB-C728-105E9B3CF707}"/>
              </a:ext>
            </a:extLst>
          </p:cNvPr>
          <p:cNvSpPr/>
          <p:nvPr/>
        </p:nvSpPr>
        <p:spPr>
          <a:xfrm>
            <a:off x="5982868" y="5251240"/>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2</a:t>
            </a:r>
            <a:endParaRPr kumimoji="1" lang="zh-CN" altLang="en-US" sz="1200" b="1" dirty="0">
              <a:solidFill>
                <a:schemeClr val="bg1"/>
              </a:solidFill>
            </a:endParaRPr>
          </a:p>
        </p:txBody>
      </p:sp>
      <p:pic>
        <p:nvPicPr>
          <p:cNvPr id="51" name="图片 50">
            <a:extLst>
              <a:ext uri="{FF2B5EF4-FFF2-40B4-BE49-F238E27FC236}">
                <a16:creationId xmlns:a16="http://schemas.microsoft.com/office/drawing/2014/main" id="{85713551-BDDD-A7A4-AACC-4190239559AC}"/>
              </a:ext>
            </a:extLst>
          </p:cNvPr>
          <p:cNvPicPr>
            <a:picLocks noChangeAspect="1"/>
          </p:cNvPicPr>
          <p:nvPr/>
        </p:nvPicPr>
        <p:blipFill>
          <a:blip r:embed="rId5"/>
          <a:stretch>
            <a:fillRect/>
          </a:stretch>
        </p:blipFill>
        <p:spPr>
          <a:xfrm>
            <a:off x="5600527" y="4374670"/>
            <a:ext cx="396360" cy="396360"/>
          </a:xfrm>
          <a:prstGeom prst="rect">
            <a:avLst/>
          </a:prstGeom>
        </p:spPr>
      </p:pic>
      <p:pic>
        <p:nvPicPr>
          <p:cNvPr id="53" name="图片 52">
            <a:extLst>
              <a:ext uri="{FF2B5EF4-FFF2-40B4-BE49-F238E27FC236}">
                <a16:creationId xmlns:a16="http://schemas.microsoft.com/office/drawing/2014/main" id="{DE5FA690-A18C-4109-0E20-634F75715FF8}"/>
              </a:ext>
            </a:extLst>
          </p:cNvPr>
          <p:cNvPicPr>
            <a:picLocks noChangeAspect="1"/>
          </p:cNvPicPr>
          <p:nvPr/>
        </p:nvPicPr>
        <p:blipFill>
          <a:blip r:embed="rId5"/>
          <a:stretch>
            <a:fillRect/>
          </a:stretch>
        </p:blipFill>
        <p:spPr>
          <a:xfrm>
            <a:off x="5601314" y="4863655"/>
            <a:ext cx="396360" cy="396360"/>
          </a:xfrm>
          <a:prstGeom prst="rect">
            <a:avLst/>
          </a:prstGeom>
        </p:spPr>
      </p:pic>
      <p:pic>
        <p:nvPicPr>
          <p:cNvPr id="54" name="图片 53">
            <a:extLst>
              <a:ext uri="{FF2B5EF4-FFF2-40B4-BE49-F238E27FC236}">
                <a16:creationId xmlns:a16="http://schemas.microsoft.com/office/drawing/2014/main" id="{730F5315-B66F-A398-DD15-2CC75A7662CB}"/>
              </a:ext>
            </a:extLst>
          </p:cNvPr>
          <p:cNvPicPr>
            <a:picLocks noChangeAspect="1"/>
          </p:cNvPicPr>
          <p:nvPr/>
        </p:nvPicPr>
        <p:blipFill>
          <a:blip r:embed="rId5"/>
          <a:stretch>
            <a:fillRect/>
          </a:stretch>
        </p:blipFill>
        <p:spPr>
          <a:xfrm>
            <a:off x="5601314" y="5163952"/>
            <a:ext cx="396360" cy="396360"/>
          </a:xfrm>
          <a:prstGeom prst="rect">
            <a:avLst/>
          </a:prstGeom>
        </p:spPr>
      </p:pic>
      <p:sp>
        <p:nvSpPr>
          <p:cNvPr id="55" name="矩形 54">
            <a:extLst>
              <a:ext uri="{FF2B5EF4-FFF2-40B4-BE49-F238E27FC236}">
                <a16:creationId xmlns:a16="http://schemas.microsoft.com/office/drawing/2014/main" id="{532BD0A9-C544-064E-AFC0-A68430C53746}"/>
              </a:ext>
            </a:extLst>
          </p:cNvPr>
          <p:cNvSpPr/>
          <p:nvPr/>
        </p:nvSpPr>
        <p:spPr>
          <a:xfrm>
            <a:off x="1870462" y="1940510"/>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16" name="矩形 15">
            <a:extLst>
              <a:ext uri="{FF2B5EF4-FFF2-40B4-BE49-F238E27FC236}">
                <a16:creationId xmlns:a16="http://schemas.microsoft.com/office/drawing/2014/main" id="{1037DE74-9013-3EE1-4710-27EBB8F0A19E}"/>
              </a:ext>
            </a:extLst>
          </p:cNvPr>
          <p:cNvSpPr/>
          <p:nvPr/>
        </p:nvSpPr>
        <p:spPr>
          <a:xfrm>
            <a:off x="1892041" y="4483889"/>
            <a:ext cx="2962367" cy="96520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52CFCB6A-70F2-4DCD-F384-76942EF8F5D9}"/>
              </a:ext>
            </a:extLst>
          </p:cNvPr>
          <p:cNvCxnSpPr>
            <a:cxnSpLocks/>
          </p:cNvCxnSpPr>
          <p:nvPr/>
        </p:nvCxnSpPr>
        <p:spPr>
          <a:xfrm flipV="1">
            <a:off x="1248619" y="4483889"/>
            <a:ext cx="643423" cy="73000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3604A117-392F-3DFD-A228-30825C2DB5AC}"/>
              </a:ext>
            </a:extLst>
          </p:cNvPr>
          <p:cNvCxnSpPr>
            <a:cxnSpLocks/>
          </p:cNvCxnSpPr>
          <p:nvPr/>
        </p:nvCxnSpPr>
        <p:spPr>
          <a:xfrm>
            <a:off x="1216987" y="5290266"/>
            <a:ext cx="675055" cy="15882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84BA347C-4BF7-900C-3DD0-AB8A0A467A64}"/>
              </a:ext>
            </a:extLst>
          </p:cNvPr>
          <p:cNvSpPr txBox="1"/>
          <p:nvPr/>
        </p:nvSpPr>
        <p:spPr>
          <a:xfrm>
            <a:off x="1866487" y="4554618"/>
            <a:ext cx="3077547" cy="646331"/>
          </a:xfrm>
          <a:prstGeom prst="rect">
            <a:avLst/>
          </a:prstGeom>
          <a:noFill/>
        </p:spPr>
        <p:txBody>
          <a:bodyPr wrap="square">
            <a:spAutoFit/>
          </a:bodyPr>
          <a:lstStyle/>
          <a:p>
            <a:r>
              <a:rPr kumimoji="1" lang="en-US" altLang="zh-CN" dirty="0">
                <a:latin typeface="Consolas" panose="020B0609020204030204" pitchFamily="49" charset="0"/>
                <a:cs typeface="Consolas" panose="020B0609020204030204" pitchFamily="49" charset="0"/>
              </a:rPr>
              <a:t>Put(Wei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xxx)</a:t>
            </a:r>
          </a:p>
          <a:p>
            <a:r>
              <a:rPr kumimoji="1" lang="en-US" altLang="zh-CN" dirty="0">
                <a:latin typeface="Consolas" panose="020B0609020204030204" pitchFamily="49" charset="0"/>
                <a:cs typeface="Consolas" panose="020B0609020204030204" pitchFamily="49" charset="0"/>
              </a:rPr>
              <a:t>Hash(Wei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 153</a:t>
            </a:r>
          </a:p>
        </p:txBody>
      </p:sp>
      <p:sp>
        <p:nvSpPr>
          <p:cNvPr id="28" name="矩形 27">
            <a:extLst>
              <a:ext uri="{FF2B5EF4-FFF2-40B4-BE49-F238E27FC236}">
                <a16:creationId xmlns:a16="http://schemas.microsoft.com/office/drawing/2014/main" id="{7AD0A601-A9B9-6F3E-3DDD-34C31F5E28E8}"/>
              </a:ext>
            </a:extLst>
          </p:cNvPr>
          <p:cNvSpPr/>
          <p:nvPr/>
        </p:nvSpPr>
        <p:spPr>
          <a:xfrm>
            <a:off x="6397758" y="523131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Wei </a:t>
            </a:r>
            <a:r>
              <a:rPr kumimoji="1" lang="en-US" altLang="zh-CN" sz="1200" dirty="0" err="1">
                <a:solidFill>
                  <a:schemeClr val="tx1"/>
                </a:solidFill>
              </a:rPr>
              <a:t>Xingda</a:t>
            </a:r>
            <a:endParaRPr kumimoji="1" lang="zh-CN" altLang="en-US" sz="1200" dirty="0">
              <a:solidFill>
                <a:schemeClr val="tx1"/>
              </a:solidFill>
            </a:endParaRPr>
          </a:p>
        </p:txBody>
      </p:sp>
      <p:sp>
        <p:nvSpPr>
          <p:cNvPr id="29" name="矩形 28">
            <a:extLst>
              <a:ext uri="{FF2B5EF4-FFF2-40B4-BE49-F238E27FC236}">
                <a16:creationId xmlns:a16="http://schemas.microsoft.com/office/drawing/2014/main" id="{AD69B852-EF09-308F-A72F-3E2A575C0041}"/>
              </a:ext>
            </a:extLst>
          </p:cNvPr>
          <p:cNvSpPr/>
          <p:nvPr/>
        </p:nvSpPr>
        <p:spPr>
          <a:xfrm>
            <a:off x="7440954" y="5231310"/>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xxx</a:t>
            </a:r>
            <a:endParaRPr kumimoji="1" lang="zh-CN" altLang="en-US" sz="1200" dirty="0">
              <a:solidFill>
                <a:schemeClr val="tx1"/>
              </a:solidFill>
            </a:endParaRPr>
          </a:p>
        </p:txBody>
      </p:sp>
      <p:sp>
        <p:nvSpPr>
          <p:cNvPr id="30" name="矩形 29">
            <a:extLst>
              <a:ext uri="{FF2B5EF4-FFF2-40B4-BE49-F238E27FC236}">
                <a16:creationId xmlns:a16="http://schemas.microsoft.com/office/drawing/2014/main" id="{470A94DA-F4D5-B44A-F153-1135B56C937D}"/>
              </a:ext>
            </a:extLst>
          </p:cNvPr>
          <p:cNvSpPr/>
          <p:nvPr/>
        </p:nvSpPr>
        <p:spPr>
          <a:xfrm>
            <a:off x="6409124" y="447451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31" name="矩形 30">
            <a:extLst>
              <a:ext uri="{FF2B5EF4-FFF2-40B4-BE49-F238E27FC236}">
                <a16:creationId xmlns:a16="http://schemas.microsoft.com/office/drawing/2014/main" id="{A110E6FD-FA9C-83DD-A286-D5DB44795FF4}"/>
              </a:ext>
            </a:extLst>
          </p:cNvPr>
          <p:cNvSpPr/>
          <p:nvPr/>
        </p:nvSpPr>
        <p:spPr>
          <a:xfrm>
            <a:off x="7452320" y="4474516"/>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cxnSp>
        <p:nvCxnSpPr>
          <p:cNvPr id="21" name="直线箭头连接符 20">
            <a:extLst>
              <a:ext uri="{FF2B5EF4-FFF2-40B4-BE49-F238E27FC236}">
                <a16:creationId xmlns:a16="http://schemas.microsoft.com/office/drawing/2014/main" id="{1963AA42-7C8C-71E5-C5E3-269FA6B6C230}"/>
              </a:ext>
            </a:extLst>
          </p:cNvPr>
          <p:cNvCxnSpPr>
            <a:cxnSpLocks/>
          </p:cNvCxnSpPr>
          <p:nvPr/>
        </p:nvCxnSpPr>
        <p:spPr>
          <a:xfrm>
            <a:off x="3401407" y="197961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1648F60F-0072-8167-78FA-0EF4D672440D}"/>
              </a:ext>
            </a:extLst>
          </p:cNvPr>
          <p:cNvCxnSpPr>
            <a:cxnSpLocks/>
          </p:cNvCxnSpPr>
          <p:nvPr/>
        </p:nvCxnSpPr>
        <p:spPr>
          <a:xfrm flipV="1">
            <a:off x="3876374" y="201616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E23138F-3F86-4E1C-4507-B6E2E307625F}"/>
              </a:ext>
            </a:extLst>
          </p:cNvPr>
          <p:cNvSpPr txBox="1"/>
          <p:nvPr/>
        </p:nvSpPr>
        <p:spPr>
          <a:xfrm>
            <a:off x="2339471" y="235068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Tree>
    <p:extLst>
      <p:ext uri="{BB962C8B-B14F-4D97-AF65-F5344CB8AC3E}">
        <p14:creationId xmlns:p14="http://schemas.microsoft.com/office/powerpoint/2010/main" val="41093947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Lock-free READ in RDMA-based KVS </a:t>
            </a:r>
            <a:endParaRPr kumimoji="1" lang="zh-CN" altLang="en-US" dirty="0">
              <a:cs typeface="Consolas" panose="020B0609020204030204" pitchFamily="49" charset="0"/>
            </a:endParaRPr>
          </a:p>
        </p:txBody>
      </p:sp>
      <p:sp>
        <p:nvSpPr>
          <p:cNvPr id="4" name="灯片编号占位符 3">
            <a:extLst>
              <a:ext uri="{FF2B5EF4-FFF2-40B4-BE49-F238E27FC236}">
                <a16:creationId xmlns:a16="http://schemas.microsoft.com/office/drawing/2014/main" id="{802BB0B3-44DD-821E-6E98-5F8D0CBA14A2}"/>
              </a:ext>
            </a:extLst>
          </p:cNvPr>
          <p:cNvSpPr>
            <a:spLocks noGrp="1"/>
          </p:cNvSpPr>
          <p:nvPr>
            <p:ph type="sldNum" sz="quarter" idx="12"/>
          </p:nvPr>
        </p:nvSpPr>
        <p:spPr/>
        <p:txBody>
          <a:bodyPr/>
          <a:lstStyle/>
          <a:p>
            <a:fld id="{ADE361C3-C043-4A6E-BDCE-8DA1E7D90A3B}" type="slidenum">
              <a:rPr lang="zh-CN" altLang="en-US" smtClean="0"/>
              <a:pPr/>
              <a:t>65</a:t>
            </a:fld>
            <a:endParaRPr lang="zh-CN" altLang="en-US" dirty="0"/>
          </a:p>
        </p:txBody>
      </p:sp>
      <p:sp>
        <p:nvSpPr>
          <p:cNvPr id="7" name="文本框 6">
            <a:extLst>
              <a:ext uri="{FF2B5EF4-FFF2-40B4-BE49-F238E27FC236}">
                <a16:creationId xmlns:a16="http://schemas.microsoft.com/office/drawing/2014/main" id="{A9C0A1A5-0331-B684-8531-7FD96206CC8B}"/>
              </a:ext>
            </a:extLst>
          </p:cNvPr>
          <p:cNvSpPr txBox="1"/>
          <p:nvPr/>
        </p:nvSpPr>
        <p:spPr>
          <a:xfrm>
            <a:off x="323528" y="4096587"/>
            <a:ext cx="1815746" cy="369332"/>
          </a:xfrm>
          <a:prstGeom prst="rect">
            <a:avLst/>
          </a:prstGeom>
          <a:noFill/>
        </p:spPr>
        <p:txBody>
          <a:bodyPr wrap="square">
            <a:spAutoFit/>
          </a:bodyPr>
          <a:lstStyle/>
          <a:p>
            <a:r>
              <a:rPr kumimoji="1" lang="en-US" altLang="zh-CN" b="1" dirty="0"/>
              <a:t>Server</a:t>
            </a:r>
            <a:r>
              <a:rPr kumimoji="1" lang="zh-CN" altLang="en-US" b="1" dirty="0"/>
              <a:t> </a:t>
            </a:r>
            <a:r>
              <a:rPr kumimoji="1" lang="en-US" altLang="zh-CN" b="1" dirty="0"/>
              <a:t>CPU  </a:t>
            </a:r>
          </a:p>
        </p:txBody>
      </p:sp>
      <p:sp>
        <p:nvSpPr>
          <p:cNvPr id="18" name="文本框 17">
            <a:extLst>
              <a:ext uri="{FF2B5EF4-FFF2-40B4-BE49-F238E27FC236}">
                <a16:creationId xmlns:a16="http://schemas.microsoft.com/office/drawing/2014/main" id="{33F8023E-6CCC-B8A3-E999-8F01F18C58C5}"/>
              </a:ext>
            </a:extLst>
          </p:cNvPr>
          <p:cNvSpPr txBox="1"/>
          <p:nvPr/>
        </p:nvSpPr>
        <p:spPr>
          <a:xfrm>
            <a:off x="4142041" y="3475803"/>
            <a:ext cx="1147950" cy="369332"/>
          </a:xfrm>
          <a:prstGeom prst="rect">
            <a:avLst/>
          </a:prstGeom>
          <a:noFill/>
        </p:spPr>
        <p:txBody>
          <a:bodyPr wrap="square">
            <a:spAutoFit/>
          </a:bodyPr>
          <a:lstStyle/>
          <a:p>
            <a:r>
              <a:rPr kumimoji="1" lang="en-US" altLang="zh-CN" b="1" dirty="0"/>
              <a:t>buckets  </a:t>
            </a:r>
          </a:p>
        </p:txBody>
      </p:sp>
      <p:sp>
        <p:nvSpPr>
          <p:cNvPr id="19" name="文本框 18">
            <a:extLst>
              <a:ext uri="{FF2B5EF4-FFF2-40B4-BE49-F238E27FC236}">
                <a16:creationId xmlns:a16="http://schemas.microsoft.com/office/drawing/2014/main" id="{50B640E1-5C77-D38C-34B9-2CFF760157F9}"/>
              </a:ext>
            </a:extLst>
          </p:cNvPr>
          <p:cNvSpPr txBox="1"/>
          <p:nvPr/>
        </p:nvSpPr>
        <p:spPr>
          <a:xfrm>
            <a:off x="6876256" y="3470156"/>
            <a:ext cx="1147950" cy="369332"/>
          </a:xfrm>
          <a:prstGeom prst="rect">
            <a:avLst/>
          </a:prstGeom>
          <a:noFill/>
        </p:spPr>
        <p:txBody>
          <a:bodyPr wrap="square">
            <a:spAutoFit/>
          </a:bodyPr>
          <a:lstStyle/>
          <a:p>
            <a:r>
              <a:rPr kumimoji="1" lang="en-US" altLang="zh-CN" b="1" dirty="0"/>
              <a:t>entries</a:t>
            </a:r>
          </a:p>
        </p:txBody>
      </p:sp>
      <p:grpSp>
        <p:nvGrpSpPr>
          <p:cNvPr id="34" name="组合 33">
            <a:extLst>
              <a:ext uri="{FF2B5EF4-FFF2-40B4-BE49-F238E27FC236}">
                <a16:creationId xmlns:a16="http://schemas.microsoft.com/office/drawing/2014/main" id="{1E4BCF97-7458-D9CA-3587-0B970639021B}"/>
              </a:ext>
            </a:extLst>
          </p:cNvPr>
          <p:cNvGrpSpPr/>
          <p:nvPr/>
        </p:nvGrpSpPr>
        <p:grpSpPr>
          <a:xfrm>
            <a:off x="4735543" y="4153644"/>
            <a:ext cx="913524" cy="546245"/>
            <a:chOff x="3920664" y="3923926"/>
            <a:chExt cx="913524" cy="546245"/>
          </a:xfrm>
        </p:grpSpPr>
        <p:sp>
          <p:nvSpPr>
            <p:cNvPr id="24" name="矩形 23">
              <a:extLst>
                <a:ext uri="{FF2B5EF4-FFF2-40B4-BE49-F238E27FC236}">
                  <a16:creationId xmlns:a16="http://schemas.microsoft.com/office/drawing/2014/main" id="{AE7C7047-3524-BD5A-4EC3-701F48691AD6}"/>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000</a:t>
              </a:r>
            </a:p>
          </p:txBody>
        </p:sp>
        <p:sp>
          <p:nvSpPr>
            <p:cNvPr id="33" name="矩形 32">
              <a:extLst>
                <a:ext uri="{FF2B5EF4-FFF2-40B4-BE49-F238E27FC236}">
                  <a16:creationId xmlns:a16="http://schemas.microsoft.com/office/drawing/2014/main" id="{7A87FFA7-CB7F-F67C-B08C-20F1B22AB31B}"/>
                </a:ext>
              </a:extLst>
            </p:cNvPr>
            <p:cNvSpPr/>
            <p:nvPr/>
          </p:nvSpPr>
          <p:spPr>
            <a:xfrm>
              <a:off x="3920664" y="4214952"/>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001</a:t>
              </a:r>
            </a:p>
          </p:txBody>
        </p:sp>
      </p:grpSp>
      <p:grpSp>
        <p:nvGrpSpPr>
          <p:cNvPr id="35" name="组合 34">
            <a:extLst>
              <a:ext uri="{FF2B5EF4-FFF2-40B4-BE49-F238E27FC236}">
                <a16:creationId xmlns:a16="http://schemas.microsoft.com/office/drawing/2014/main" id="{768CD3CE-F4CA-D48F-1BB7-CA4EE597DE91}"/>
              </a:ext>
            </a:extLst>
          </p:cNvPr>
          <p:cNvGrpSpPr/>
          <p:nvPr/>
        </p:nvGrpSpPr>
        <p:grpSpPr>
          <a:xfrm>
            <a:off x="4716016" y="4922872"/>
            <a:ext cx="913524" cy="546245"/>
            <a:chOff x="3920664" y="3923926"/>
            <a:chExt cx="913524" cy="546245"/>
          </a:xfrm>
        </p:grpSpPr>
        <p:sp>
          <p:nvSpPr>
            <p:cNvPr id="36" name="矩形 35">
              <a:extLst>
                <a:ext uri="{FF2B5EF4-FFF2-40B4-BE49-F238E27FC236}">
                  <a16:creationId xmlns:a16="http://schemas.microsoft.com/office/drawing/2014/main" id="{5F0A24E3-BA7C-E5D7-6EE2-CD0425078564}"/>
                </a:ext>
              </a:extLst>
            </p:cNvPr>
            <p:cNvSpPr/>
            <p:nvPr/>
          </p:nvSpPr>
          <p:spPr>
            <a:xfrm>
              <a:off x="3920664" y="3923926"/>
              <a:ext cx="913524" cy="255219"/>
            </a:xfrm>
            <a:prstGeom prst="rect">
              <a:avLst/>
            </a:prstGeom>
            <a:solidFill>
              <a:srgbClr val="CDF8CC"/>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152</a:t>
              </a:r>
            </a:p>
          </p:txBody>
        </p:sp>
        <p:sp>
          <p:nvSpPr>
            <p:cNvPr id="39" name="矩形 38">
              <a:extLst>
                <a:ext uri="{FF2B5EF4-FFF2-40B4-BE49-F238E27FC236}">
                  <a16:creationId xmlns:a16="http://schemas.microsoft.com/office/drawing/2014/main" id="{15982539-BBD1-BB3F-CCBF-43DA92E8873D}"/>
                </a:ext>
              </a:extLst>
            </p:cNvPr>
            <p:cNvSpPr/>
            <p:nvPr/>
          </p:nvSpPr>
          <p:spPr>
            <a:xfrm>
              <a:off x="3920664" y="4214952"/>
              <a:ext cx="913524" cy="255219"/>
            </a:xfrm>
            <a:prstGeom prst="rect">
              <a:avLst/>
            </a:prstGeom>
            <a:solidFill>
              <a:srgbClr val="C00000"/>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b="1" dirty="0">
                  <a:solidFill>
                    <a:schemeClr val="bg1"/>
                  </a:solidFill>
                </a:rPr>
                <a:t>153</a:t>
              </a:r>
            </a:p>
          </p:txBody>
        </p:sp>
      </p:grpSp>
      <p:sp>
        <p:nvSpPr>
          <p:cNvPr id="41" name="矩形 40">
            <a:extLst>
              <a:ext uri="{FF2B5EF4-FFF2-40B4-BE49-F238E27FC236}">
                <a16:creationId xmlns:a16="http://schemas.microsoft.com/office/drawing/2014/main" id="{BFFAE437-DEE0-F937-39EF-7AA96BC09234}"/>
              </a:ext>
            </a:extLst>
          </p:cNvPr>
          <p:cNvSpPr/>
          <p:nvPr/>
        </p:nvSpPr>
        <p:spPr>
          <a:xfrm>
            <a:off x="6409124" y="4166720"/>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John Smith</a:t>
            </a:r>
            <a:endParaRPr kumimoji="1" lang="zh-CN" altLang="en-US" sz="1200" dirty="0">
              <a:solidFill>
                <a:schemeClr val="tx1"/>
              </a:solidFill>
            </a:endParaRPr>
          </a:p>
        </p:txBody>
      </p:sp>
      <p:sp>
        <p:nvSpPr>
          <p:cNvPr id="43" name="矩形 42">
            <a:extLst>
              <a:ext uri="{FF2B5EF4-FFF2-40B4-BE49-F238E27FC236}">
                <a16:creationId xmlns:a16="http://schemas.microsoft.com/office/drawing/2014/main" id="{94B31BC3-3FF6-EC61-1A79-A7BF2307A286}"/>
              </a:ext>
            </a:extLst>
          </p:cNvPr>
          <p:cNvSpPr/>
          <p:nvPr/>
        </p:nvSpPr>
        <p:spPr>
          <a:xfrm>
            <a:off x="7452320" y="4166718"/>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46" name="矩形 45">
            <a:extLst>
              <a:ext uri="{FF2B5EF4-FFF2-40B4-BE49-F238E27FC236}">
                <a16:creationId xmlns:a16="http://schemas.microsoft.com/office/drawing/2014/main" id="{0C8B7AD5-2DBF-16AC-B858-2934ADBD0969}"/>
              </a:ext>
            </a:extLst>
          </p:cNvPr>
          <p:cNvSpPr/>
          <p:nvPr/>
        </p:nvSpPr>
        <p:spPr>
          <a:xfrm>
            <a:off x="6397758" y="4935945"/>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47" name="矩形 46">
            <a:extLst>
              <a:ext uri="{FF2B5EF4-FFF2-40B4-BE49-F238E27FC236}">
                <a16:creationId xmlns:a16="http://schemas.microsoft.com/office/drawing/2014/main" id="{42B8C2CD-9D58-4424-A272-5185CC6477E9}"/>
              </a:ext>
            </a:extLst>
          </p:cNvPr>
          <p:cNvSpPr/>
          <p:nvPr/>
        </p:nvSpPr>
        <p:spPr>
          <a:xfrm>
            <a:off x="7440954" y="4935943"/>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DE16F6A-4F53-DBD3-0C92-F975444C5F49}"/>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7E440712-F1F3-D36E-257F-C7E86E5CE16F}"/>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EB2CA164-FDBB-8D7F-7846-B6A12B94896D}"/>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1" name="文本框 10">
            <a:extLst>
              <a:ext uri="{FF2B5EF4-FFF2-40B4-BE49-F238E27FC236}">
                <a16:creationId xmlns:a16="http://schemas.microsoft.com/office/drawing/2014/main" id="{FA886D7B-7D66-5AF3-0FB3-1959FDD0EEA8}"/>
              </a:ext>
            </a:extLst>
          </p:cNvPr>
          <p:cNvSpPr txBox="1"/>
          <p:nvPr/>
        </p:nvSpPr>
        <p:spPr>
          <a:xfrm>
            <a:off x="4377426" y="1336350"/>
            <a:ext cx="1933938" cy="369332"/>
          </a:xfrm>
          <a:prstGeom prst="rect">
            <a:avLst/>
          </a:prstGeom>
          <a:noFill/>
        </p:spPr>
        <p:txBody>
          <a:bodyPr wrap="square">
            <a:spAutoFit/>
          </a:bodyPr>
          <a:lstStyle/>
          <a:p>
            <a:pPr algn="ctr"/>
            <a:r>
              <a:rPr kumimoji="1" lang="en-US" altLang="zh-CN" b="1" dirty="0"/>
              <a:t>Hash function 0</a:t>
            </a:r>
          </a:p>
        </p:txBody>
      </p:sp>
      <p:cxnSp>
        <p:nvCxnSpPr>
          <p:cNvPr id="12" name="直线箭头连接符 11">
            <a:extLst>
              <a:ext uri="{FF2B5EF4-FFF2-40B4-BE49-F238E27FC236}">
                <a16:creationId xmlns:a16="http://schemas.microsoft.com/office/drawing/2014/main" id="{77767166-A80F-524F-7161-8C92A71CD263}"/>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EAFF100-696E-D76A-398D-4E93DF130500}"/>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C134293-9B31-5F5D-5DF9-658D2FA41CC4}"/>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41CB2E-2EDE-DC08-BACF-D7636F746D91}"/>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38" name="矩形 37">
            <a:extLst>
              <a:ext uri="{FF2B5EF4-FFF2-40B4-BE49-F238E27FC236}">
                <a16:creationId xmlns:a16="http://schemas.microsoft.com/office/drawing/2014/main" id="{FA92EEC6-22FC-7ACF-E398-E44DA54640E4}"/>
              </a:ext>
            </a:extLst>
          </p:cNvPr>
          <p:cNvSpPr/>
          <p:nvPr/>
        </p:nvSpPr>
        <p:spPr>
          <a:xfrm>
            <a:off x="2304668" y="1924446"/>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pic>
        <p:nvPicPr>
          <p:cNvPr id="17" name="图片 16">
            <a:extLst>
              <a:ext uri="{FF2B5EF4-FFF2-40B4-BE49-F238E27FC236}">
                <a16:creationId xmlns:a16="http://schemas.microsoft.com/office/drawing/2014/main" id="{3C9ABC36-E519-E71D-2EFB-249B3F4E99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116" y="4671665"/>
            <a:ext cx="326020" cy="777432"/>
          </a:xfrm>
          <a:prstGeom prst="rect">
            <a:avLst/>
          </a:prstGeom>
        </p:spPr>
      </p:pic>
      <p:sp>
        <p:nvSpPr>
          <p:cNvPr id="20" name="椭圆 19">
            <a:extLst>
              <a:ext uri="{FF2B5EF4-FFF2-40B4-BE49-F238E27FC236}">
                <a16:creationId xmlns:a16="http://schemas.microsoft.com/office/drawing/2014/main" id="{4B235755-CE46-D76E-2AF0-80A2F6CF7473}"/>
              </a:ext>
            </a:extLst>
          </p:cNvPr>
          <p:cNvSpPr>
            <a:spLocks noChangeAspect="1"/>
          </p:cNvSpPr>
          <p:nvPr/>
        </p:nvSpPr>
        <p:spPr>
          <a:xfrm>
            <a:off x="1032619" y="5105898"/>
            <a:ext cx="216000" cy="216000"/>
          </a:xfrm>
          <a:prstGeom prst="ellipse">
            <a:avLst/>
          </a:prstGeom>
          <a:solidFill>
            <a:srgbClr val="C00000"/>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a:extLst>
              <a:ext uri="{FF2B5EF4-FFF2-40B4-BE49-F238E27FC236}">
                <a16:creationId xmlns:a16="http://schemas.microsoft.com/office/drawing/2014/main" id="{F883343B-DADA-C0AE-8AF2-4ED8B06E135D}"/>
              </a:ext>
            </a:extLst>
          </p:cNvPr>
          <p:cNvSpPr/>
          <p:nvPr/>
        </p:nvSpPr>
        <p:spPr>
          <a:xfrm>
            <a:off x="4222267" y="1907110"/>
            <a:ext cx="936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xxx</a:t>
            </a:r>
            <a:endParaRPr kumimoji="1" lang="zh-CN" altLang="en-US" sz="1200" dirty="0">
              <a:solidFill>
                <a:schemeClr val="tx1"/>
              </a:solidFill>
            </a:endParaRPr>
          </a:p>
        </p:txBody>
      </p:sp>
      <p:sp>
        <p:nvSpPr>
          <p:cNvPr id="40" name="矩形 39">
            <a:extLst>
              <a:ext uri="{FF2B5EF4-FFF2-40B4-BE49-F238E27FC236}">
                <a16:creationId xmlns:a16="http://schemas.microsoft.com/office/drawing/2014/main" id="{7D18FDEA-24FC-1FC3-000B-741920FECDC7}"/>
              </a:ext>
            </a:extLst>
          </p:cNvPr>
          <p:cNvSpPr/>
          <p:nvPr/>
        </p:nvSpPr>
        <p:spPr>
          <a:xfrm>
            <a:off x="5981409" y="4178682"/>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pic>
        <p:nvPicPr>
          <p:cNvPr id="42" name="图片 41">
            <a:extLst>
              <a:ext uri="{FF2B5EF4-FFF2-40B4-BE49-F238E27FC236}">
                <a16:creationId xmlns:a16="http://schemas.microsoft.com/office/drawing/2014/main" id="{19A6CA4A-27FE-BD10-C975-653330E9AC12}"/>
              </a:ext>
            </a:extLst>
          </p:cNvPr>
          <p:cNvPicPr>
            <a:picLocks noChangeAspect="1"/>
          </p:cNvPicPr>
          <p:nvPr/>
        </p:nvPicPr>
        <p:blipFill>
          <a:blip r:embed="rId5"/>
          <a:stretch>
            <a:fillRect/>
          </a:stretch>
        </p:blipFill>
        <p:spPr>
          <a:xfrm>
            <a:off x="5600527" y="4074373"/>
            <a:ext cx="396360" cy="396360"/>
          </a:xfrm>
          <a:prstGeom prst="rect">
            <a:avLst/>
          </a:prstGeom>
        </p:spPr>
      </p:pic>
      <p:sp>
        <p:nvSpPr>
          <p:cNvPr id="44" name="矩形 43">
            <a:extLst>
              <a:ext uri="{FF2B5EF4-FFF2-40B4-BE49-F238E27FC236}">
                <a16:creationId xmlns:a16="http://schemas.microsoft.com/office/drawing/2014/main" id="{811F850B-7A50-F37A-8CEC-8176298DC424}"/>
              </a:ext>
            </a:extLst>
          </p:cNvPr>
          <p:cNvSpPr/>
          <p:nvPr/>
        </p:nvSpPr>
        <p:spPr>
          <a:xfrm>
            <a:off x="5981409" y="4481669"/>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45" name="矩形 44">
            <a:extLst>
              <a:ext uri="{FF2B5EF4-FFF2-40B4-BE49-F238E27FC236}">
                <a16:creationId xmlns:a16="http://schemas.microsoft.com/office/drawing/2014/main" id="{8AFE0E4C-3F22-8328-7DCC-A53E02317B9C}"/>
              </a:ext>
            </a:extLst>
          </p:cNvPr>
          <p:cNvSpPr/>
          <p:nvPr/>
        </p:nvSpPr>
        <p:spPr>
          <a:xfrm>
            <a:off x="5983989" y="4945732"/>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48" name="矩形 47">
            <a:extLst>
              <a:ext uri="{FF2B5EF4-FFF2-40B4-BE49-F238E27FC236}">
                <a16:creationId xmlns:a16="http://schemas.microsoft.com/office/drawing/2014/main" id="{E2D9C152-0CB9-49BB-C728-105E9B3CF707}"/>
              </a:ext>
            </a:extLst>
          </p:cNvPr>
          <p:cNvSpPr/>
          <p:nvPr/>
        </p:nvSpPr>
        <p:spPr>
          <a:xfrm>
            <a:off x="5982868" y="5251240"/>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2</a:t>
            </a:r>
            <a:endParaRPr kumimoji="1" lang="zh-CN" altLang="en-US" sz="1200" b="1" dirty="0">
              <a:solidFill>
                <a:schemeClr val="bg1"/>
              </a:solidFill>
            </a:endParaRPr>
          </a:p>
        </p:txBody>
      </p:sp>
      <p:pic>
        <p:nvPicPr>
          <p:cNvPr id="51" name="图片 50">
            <a:extLst>
              <a:ext uri="{FF2B5EF4-FFF2-40B4-BE49-F238E27FC236}">
                <a16:creationId xmlns:a16="http://schemas.microsoft.com/office/drawing/2014/main" id="{85713551-BDDD-A7A4-AACC-4190239559AC}"/>
              </a:ext>
            </a:extLst>
          </p:cNvPr>
          <p:cNvPicPr>
            <a:picLocks noChangeAspect="1"/>
          </p:cNvPicPr>
          <p:nvPr/>
        </p:nvPicPr>
        <p:blipFill>
          <a:blip r:embed="rId5"/>
          <a:stretch>
            <a:fillRect/>
          </a:stretch>
        </p:blipFill>
        <p:spPr>
          <a:xfrm>
            <a:off x="5600527" y="4374670"/>
            <a:ext cx="396360" cy="396360"/>
          </a:xfrm>
          <a:prstGeom prst="rect">
            <a:avLst/>
          </a:prstGeom>
        </p:spPr>
      </p:pic>
      <p:pic>
        <p:nvPicPr>
          <p:cNvPr id="53" name="图片 52">
            <a:extLst>
              <a:ext uri="{FF2B5EF4-FFF2-40B4-BE49-F238E27FC236}">
                <a16:creationId xmlns:a16="http://schemas.microsoft.com/office/drawing/2014/main" id="{DE5FA690-A18C-4109-0E20-634F75715FF8}"/>
              </a:ext>
            </a:extLst>
          </p:cNvPr>
          <p:cNvPicPr>
            <a:picLocks noChangeAspect="1"/>
          </p:cNvPicPr>
          <p:nvPr/>
        </p:nvPicPr>
        <p:blipFill>
          <a:blip r:embed="rId5"/>
          <a:stretch>
            <a:fillRect/>
          </a:stretch>
        </p:blipFill>
        <p:spPr>
          <a:xfrm>
            <a:off x="5601314" y="4863655"/>
            <a:ext cx="396360" cy="396360"/>
          </a:xfrm>
          <a:prstGeom prst="rect">
            <a:avLst/>
          </a:prstGeom>
        </p:spPr>
      </p:pic>
      <p:pic>
        <p:nvPicPr>
          <p:cNvPr id="54" name="图片 53">
            <a:extLst>
              <a:ext uri="{FF2B5EF4-FFF2-40B4-BE49-F238E27FC236}">
                <a16:creationId xmlns:a16="http://schemas.microsoft.com/office/drawing/2014/main" id="{730F5315-B66F-A398-DD15-2CC75A7662CB}"/>
              </a:ext>
            </a:extLst>
          </p:cNvPr>
          <p:cNvPicPr>
            <a:picLocks noChangeAspect="1"/>
          </p:cNvPicPr>
          <p:nvPr/>
        </p:nvPicPr>
        <p:blipFill>
          <a:blip r:embed="rId5"/>
          <a:stretch>
            <a:fillRect/>
          </a:stretch>
        </p:blipFill>
        <p:spPr>
          <a:xfrm>
            <a:off x="5601314" y="5163952"/>
            <a:ext cx="396360" cy="396360"/>
          </a:xfrm>
          <a:prstGeom prst="rect">
            <a:avLst/>
          </a:prstGeom>
        </p:spPr>
      </p:pic>
      <p:sp>
        <p:nvSpPr>
          <p:cNvPr id="55" name="矩形 54">
            <a:extLst>
              <a:ext uri="{FF2B5EF4-FFF2-40B4-BE49-F238E27FC236}">
                <a16:creationId xmlns:a16="http://schemas.microsoft.com/office/drawing/2014/main" id="{532BD0A9-C544-064E-AFC0-A68430C53746}"/>
              </a:ext>
            </a:extLst>
          </p:cNvPr>
          <p:cNvSpPr/>
          <p:nvPr/>
        </p:nvSpPr>
        <p:spPr>
          <a:xfrm>
            <a:off x="1870462" y="1940510"/>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sp>
        <p:nvSpPr>
          <p:cNvPr id="16" name="矩形 15">
            <a:extLst>
              <a:ext uri="{FF2B5EF4-FFF2-40B4-BE49-F238E27FC236}">
                <a16:creationId xmlns:a16="http://schemas.microsoft.com/office/drawing/2014/main" id="{1037DE74-9013-3EE1-4710-27EBB8F0A19E}"/>
              </a:ext>
            </a:extLst>
          </p:cNvPr>
          <p:cNvSpPr/>
          <p:nvPr/>
        </p:nvSpPr>
        <p:spPr>
          <a:xfrm>
            <a:off x="1892041" y="4483889"/>
            <a:ext cx="2962367" cy="965205"/>
          </a:xfrm>
          <a:prstGeom prst="rect">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a:extLst>
              <a:ext uri="{FF2B5EF4-FFF2-40B4-BE49-F238E27FC236}">
                <a16:creationId xmlns:a16="http://schemas.microsoft.com/office/drawing/2014/main" id="{52CFCB6A-70F2-4DCD-F384-76942EF8F5D9}"/>
              </a:ext>
            </a:extLst>
          </p:cNvPr>
          <p:cNvCxnSpPr>
            <a:cxnSpLocks/>
          </p:cNvCxnSpPr>
          <p:nvPr/>
        </p:nvCxnSpPr>
        <p:spPr>
          <a:xfrm flipV="1">
            <a:off x="1248619" y="4483889"/>
            <a:ext cx="643423" cy="730009"/>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3604A117-392F-3DFD-A228-30825C2DB5AC}"/>
              </a:ext>
            </a:extLst>
          </p:cNvPr>
          <p:cNvCxnSpPr>
            <a:cxnSpLocks/>
          </p:cNvCxnSpPr>
          <p:nvPr/>
        </p:nvCxnSpPr>
        <p:spPr>
          <a:xfrm>
            <a:off x="1216987" y="5290266"/>
            <a:ext cx="675055" cy="158828"/>
          </a:xfrm>
          <a:prstGeom prst="lin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84BA347C-4BF7-900C-3DD0-AB8A0A467A64}"/>
              </a:ext>
            </a:extLst>
          </p:cNvPr>
          <p:cNvSpPr txBox="1"/>
          <p:nvPr/>
        </p:nvSpPr>
        <p:spPr>
          <a:xfrm>
            <a:off x="1866487" y="4554618"/>
            <a:ext cx="3077547" cy="646331"/>
          </a:xfrm>
          <a:prstGeom prst="rect">
            <a:avLst/>
          </a:prstGeom>
          <a:noFill/>
        </p:spPr>
        <p:txBody>
          <a:bodyPr wrap="square">
            <a:spAutoFit/>
          </a:bodyPr>
          <a:lstStyle/>
          <a:p>
            <a:r>
              <a:rPr kumimoji="1" lang="en-US" altLang="zh-CN" dirty="0">
                <a:latin typeface="Consolas" panose="020B0609020204030204" pitchFamily="49" charset="0"/>
                <a:cs typeface="Consolas" panose="020B0609020204030204" pitchFamily="49" charset="0"/>
              </a:rPr>
              <a:t>Put(Wei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xxx)</a:t>
            </a:r>
          </a:p>
          <a:p>
            <a:r>
              <a:rPr kumimoji="1" lang="en-US" altLang="zh-CN" dirty="0">
                <a:latin typeface="Consolas" panose="020B0609020204030204" pitchFamily="49" charset="0"/>
                <a:cs typeface="Consolas" panose="020B0609020204030204" pitchFamily="49" charset="0"/>
              </a:rPr>
              <a:t>Hash(Wei </a:t>
            </a:r>
            <a:r>
              <a:rPr kumimoji="1" lang="en-US" altLang="zh-CN" dirty="0" err="1">
                <a:latin typeface="Consolas" panose="020B0609020204030204" pitchFamily="49" charset="0"/>
                <a:cs typeface="Consolas" panose="020B0609020204030204" pitchFamily="49" charset="0"/>
              </a:rPr>
              <a:t>Xingda</a:t>
            </a:r>
            <a:r>
              <a:rPr kumimoji="1" lang="en-US" altLang="zh-CN" dirty="0">
                <a:latin typeface="Consolas" panose="020B0609020204030204" pitchFamily="49" charset="0"/>
                <a:cs typeface="Consolas" panose="020B0609020204030204" pitchFamily="49" charset="0"/>
              </a:rPr>
              <a:t>) = 153</a:t>
            </a:r>
          </a:p>
        </p:txBody>
      </p:sp>
      <p:sp>
        <p:nvSpPr>
          <p:cNvPr id="28" name="矩形 27">
            <a:extLst>
              <a:ext uri="{FF2B5EF4-FFF2-40B4-BE49-F238E27FC236}">
                <a16:creationId xmlns:a16="http://schemas.microsoft.com/office/drawing/2014/main" id="{7AD0A601-A9B9-6F3E-3DDD-34C31F5E28E8}"/>
              </a:ext>
            </a:extLst>
          </p:cNvPr>
          <p:cNvSpPr/>
          <p:nvPr/>
        </p:nvSpPr>
        <p:spPr>
          <a:xfrm>
            <a:off x="6397758" y="5231312"/>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Wei </a:t>
            </a:r>
            <a:r>
              <a:rPr kumimoji="1" lang="en-US" altLang="zh-CN" sz="1200" dirty="0" err="1">
                <a:solidFill>
                  <a:schemeClr val="tx1"/>
                </a:solidFill>
              </a:rPr>
              <a:t>Xingda</a:t>
            </a:r>
            <a:endParaRPr kumimoji="1" lang="zh-CN" altLang="en-US" sz="1200" dirty="0">
              <a:solidFill>
                <a:schemeClr val="tx1"/>
              </a:solidFill>
            </a:endParaRPr>
          </a:p>
        </p:txBody>
      </p:sp>
      <p:sp>
        <p:nvSpPr>
          <p:cNvPr id="29" name="矩形 28">
            <a:extLst>
              <a:ext uri="{FF2B5EF4-FFF2-40B4-BE49-F238E27FC236}">
                <a16:creationId xmlns:a16="http://schemas.microsoft.com/office/drawing/2014/main" id="{AD69B852-EF09-308F-A72F-3E2A575C0041}"/>
              </a:ext>
            </a:extLst>
          </p:cNvPr>
          <p:cNvSpPr/>
          <p:nvPr/>
        </p:nvSpPr>
        <p:spPr>
          <a:xfrm>
            <a:off x="7440954" y="5231310"/>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xxx</a:t>
            </a:r>
            <a:endParaRPr kumimoji="1" lang="zh-CN" altLang="en-US" sz="1200" dirty="0">
              <a:solidFill>
                <a:schemeClr val="tx1"/>
              </a:solidFill>
            </a:endParaRPr>
          </a:p>
        </p:txBody>
      </p:sp>
      <p:sp>
        <p:nvSpPr>
          <p:cNvPr id="30" name="矩形 29">
            <a:extLst>
              <a:ext uri="{FF2B5EF4-FFF2-40B4-BE49-F238E27FC236}">
                <a16:creationId xmlns:a16="http://schemas.microsoft.com/office/drawing/2014/main" id="{470A94DA-F4D5-B44A-F153-1135B56C937D}"/>
              </a:ext>
            </a:extLst>
          </p:cNvPr>
          <p:cNvSpPr/>
          <p:nvPr/>
        </p:nvSpPr>
        <p:spPr>
          <a:xfrm>
            <a:off x="6409124" y="4474518"/>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31" name="矩形 30">
            <a:extLst>
              <a:ext uri="{FF2B5EF4-FFF2-40B4-BE49-F238E27FC236}">
                <a16:creationId xmlns:a16="http://schemas.microsoft.com/office/drawing/2014/main" id="{A110E6FD-FA9C-83DD-A286-D5DB44795FF4}"/>
              </a:ext>
            </a:extLst>
          </p:cNvPr>
          <p:cNvSpPr/>
          <p:nvPr/>
        </p:nvSpPr>
        <p:spPr>
          <a:xfrm>
            <a:off x="7452320" y="4474516"/>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cxnSp>
        <p:nvCxnSpPr>
          <p:cNvPr id="21" name="直线箭头连接符 20">
            <a:extLst>
              <a:ext uri="{FF2B5EF4-FFF2-40B4-BE49-F238E27FC236}">
                <a16:creationId xmlns:a16="http://schemas.microsoft.com/office/drawing/2014/main" id="{1963AA42-7C8C-71E5-C5E3-269FA6B6C230}"/>
              </a:ext>
            </a:extLst>
          </p:cNvPr>
          <p:cNvCxnSpPr>
            <a:cxnSpLocks/>
          </p:cNvCxnSpPr>
          <p:nvPr/>
        </p:nvCxnSpPr>
        <p:spPr>
          <a:xfrm>
            <a:off x="3401407" y="197961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1648F60F-0072-8167-78FA-0EF4D672440D}"/>
              </a:ext>
            </a:extLst>
          </p:cNvPr>
          <p:cNvCxnSpPr>
            <a:cxnSpLocks/>
          </p:cNvCxnSpPr>
          <p:nvPr/>
        </p:nvCxnSpPr>
        <p:spPr>
          <a:xfrm flipV="1">
            <a:off x="3876374" y="201616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E23138F-3F86-4E1C-4507-B6E2E307625F}"/>
              </a:ext>
            </a:extLst>
          </p:cNvPr>
          <p:cNvSpPr txBox="1"/>
          <p:nvPr/>
        </p:nvSpPr>
        <p:spPr>
          <a:xfrm>
            <a:off x="2339471" y="235068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cxnSp>
        <p:nvCxnSpPr>
          <p:cNvPr id="52" name="直线箭头连接符 51">
            <a:extLst>
              <a:ext uri="{FF2B5EF4-FFF2-40B4-BE49-F238E27FC236}">
                <a16:creationId xmlns:a16="http://schemas.microsoft.com/office/drawing/2014/main" id="{2124B65F-2A30-A56D-5A87-30115BCA024F}"/>
              </a:ext>
            </a:extLst>
          </p:cNvPr>
          <p:cNvCxnSpPr>
            <a:cxnSpLocks/>
          </p:cNvCxnSpPr>
          <p:nvPr/>
        </p:nvCxnSpPr>
        <p:spPr>
          <a:xfrm>
            <a:off x="5509583" y="197961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801CF150-6A74-5F5F-3F8E-6D05E9343969}"/>
              </a:ext>
            </a:extLst>
          </p:cNvPr>
          <p:cNvCxnSpPr>
            <a:cxnSpLocks/>
          </p:cNvCxnSpPr>
          <p:nvPr/>
        </p:nvCxnSpPr>
        <p:spPr>
          <a:xfrm flipV="1">
            <a:off x="5984550" y="201616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9BC80309-EBF2-BA35-A446-687722E4E2BF}"/>
              </a:ext>
            </a:extLst>
          </p:cNvPr>
          <p:cNvSpPr txBox="1"/>
          <p:nvPr/>
        </p:nvSpPr>
        <p:spPr>
          <a:xfrm>
            <a:off x="4447647" y="235068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pic>
        <p:nvPicPr>
          <p:cNvPr id="58" name="图片 57">
            <a:extLst>
              <a:ext uri="{FF2B5EF4-FFF2-40B4-BE49-F238E27FC236}">
                <a16:creationId xmlns:a16="http://schemas.microsoft.com/office/drawing/2014/main" id="{0F45743A-489A-D528-700F-1D6E45BC7E9B}"/>
              </a:ext>
            </a:extLst>
          </p:cNvPr>
          <p:cNvPicPr>
            <a:picLocks noChangeAspect="1"/>
          </p:cNvPicPr>
          <p:nvPr/>
        </p:nvPicPr>
        <p:blipFill>
          <a:blip r:embed="rId5"/>
          <a:stretch>
            <a:fillRect/>
          </a:stretch>
        </p:blipFill>
        <p:spPr>
          <a:xfrm>
            <a:off x="6199388" y="1817315"/>
            <a:ext cx="396360" cy="396360"/>
          </a:xfrm>
          <a:prstGeom prst="rect">
            <a:avLst/>
          </a:prstGeom>
        </p:spPr>
      </p:pic>
      <p:sp>
        <p:nvSpPr>
          <p:cNvPr id="59" name="矩形 58">
            <a:extLst>
              <a:ext uri="{FF2B5EF4-FFF2-40B4-BE49-F238E27FC236}">
                <a16:creationId xmlns:a16="http://schemas.microsoft.com/office/drawing/2014/main" id="{2BB07691-B077-B989-3F7E-39C1CDDC1554}"/>
              </a:ext>
            </a:extLst>
          </p:cNvPr>
          <p:cNvSpPr/>
          <p:nvPr/>
        </p:nvSpPr>
        <p:spPr>
          <a:xfrm>
            <a:off x="6562727" y="1906385"/>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2</a:t>
            </a:r>
            <a:endParaRPr kumimoji="1" lang="zh-CN" altLang="en-US" sz="1200" b="1" dirty="0">
              <a:solidFill>
                <a:schemeClr val="bg1"/>
              </a:solidFill>
            </a:endParaRPr>
          </a:p>
        </p:txBody>
      </p:sp>
      <p:pic>
        <p:nvPicPr>
          <p:cNvPr id="60" name="图片 59">
            <a:extLst>
              <a:ext uri="{FF2B5EF4-FFF2-40B4-BE49-F238E27FC236}">
                <a16:creationId xmlns:a16="http://schemas.microsoft.com/office/drawing/2014/main" id="{6972C4E0-6A11-C0C7-1E18-847D3C0673CF}"/>
              </a:ext>
            </a:extLst>
          </p:cNvPr>
          <p:cNvPicPr>
            <a:picLocks noChangeAspect="1"/>
          </p:cNvPicPr>
          <p:nvPr/>
        </p:nvPicPr>
        <p:blipFill>
          <a:blip r:embed="rId5"/>
          <a:stretch>
            <a:fillRect/>
          </a:stretch>
        </p:blipFill>
        <p:spPr>
          <a:xfrm>
            <a:off x="1544122" y="1788711"/>
            <a:ext cx="396360" cy="396360"/>
          </a:xfrm>
          <a:prstGeom prst="rect">
            <a:avLst/>
          </a:prstGeom>
        </p:spPr>
      </p:pic>
      <p:sp>
        <p:nvSpPr>
          <p:cNvPr id="61" name="椭圆 60">
            <a:extLst>
              <a:ext uri="{FF2B5EF4-FFF2-40B4-BE49-F238E27FC236}">
                <a16:creationId xmlns:a16="http://schemas.microsoft.com/office/drawing/2014/main" id="{F018C2EE-6E29-EA2E-801E-A6CEBF1C5F73}"/>
              </a:ext>
            </a:extLst>
          </p:cNvPr>
          <p:cNvSpPr/>
          <p:nvPr/>
        </p:nvSpPr>
        <p:spPr>
          <a:xfrm>
            <a:off x="1516377" y="1738242"/>
            <a:ext cx="764862" cy="651887"/>
          </a:xfrm>
          <a:prstGeom prst="ellipse">
            <a:avLst/>
          </a:prstGeom>
          <a:noFill/>
          <a:ln w="127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E8DE376D-9A39-F645-56FD-1C03F83D8C1F}"/>
              </a:ext>
            </a:extLst>
          </p:cNvPr>
          <p:cNvSpPr/>
          <p:nvPr/>
        </p:nvSpPr>
        <p:spPr>
          <a:xfrm>
            <a:off x="6462608" y="1738242"/>
            <a:ext cx="764862" cy="651887"/>
          </a:xfrm>
          <a:prstGeom prst="ellipse">
            <a:avLst/>
          </a:prstGeom>
          <a:noFill/>
          <a:ln w="127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文本框 62">
            <a:extLst>
              <a:ext uri="{FF2B5EF4-FFF2-40B4-BE49-F238E27FC236}">
                <a16:creationId xmlns:a16="http://schemas.microsoft.com/office/drawing/2014/main" id="{B7886C5A-C456-78CA-F79F-A1DE58259D74}"/>
              </a:ext>
            </a:extLst>
          </p:cNvPr>
          <p:cNvSpPr txBox="1"/>
          <p:nvPr/>
        </p:nvSpPr>
        <p:spPr>
          <a:xfrm>
            <a:off x="7332407" y="1808738"/>
            <a:ext cx="1247705" cy="369332"/>
          </a:xfrm>
          <a:prstGeom prst="rect">
            <a:avLst/>
          </a:prstGeom>
          <a:solidFill>
            <a:schemeClr val="bg1"/>
          </a:solidFill>
        </p:spPr>
        <p:txBody>
          <a:bodyPr wrap="square">
            <a:spAutoFit/>
          </a:bodyPr>
          <a:lstStyle/>
          <a:p>
            <a:pPr algn="ctr"/>
            <a:r>
              <a:rPr kumimoji="1" lang="en-US" altLang="zh-CN" b="1" dirty="0">
                <a:solidFill>
                  <a:srgbClr val="C00000"/>
                </a:solidFill>
              </a:rPr>
              <a:t>Retry…</a:t>
            </a:r>
          </a:p>
        </p:txBody>
      </p:sp>
    </p:spTree>
    <p:extLst>
      <p:ext uri="{BB962C8B-B14F-4D97-AF65-F5344CB8AC3E}">
        <p14:creationId xmlns:p14="http://schemas.microsoft.com/office/powerpoint/2010/main" val="27732796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3B5C7B-330B-EA41-A072-CC2A10BAC7B5}"/>
              </a:ext>
            </a:extLst>
          </p:cNvPr>
          <p:cNvSpPr>
            <a:spLocks noGrp="1"/>
          </p:cNvSpPr>
          <p:nvPr>
            <p:ph type="title"/>
          </p:nvPr>
        </p:nvSpPr>
        <p:spPr/>
        <p:txBody>
          <a:bodyPr/>
          <a:lstStyle/>
          <a:p>
            <a:r>
              <a:rPr kumimoji="1" lang="en-US" altLang="zh-CN" dirty="0"/>
              <a:t>Problem</a:t>
            </a:r>
            <a:r>
              <a:rPr kumimoji="1" lang="zh-CN" altLang="en-US" dirty="0"/>
              <a:t> </a:t>
            </a:r>
            <a:r>
              <a:rPr kumimoji="1" lang="en-US" altLang="zh-CN" dirty="0"/>
              <a:t>still:</a:t>
            </a:r>
            <a:r>
              <a:rPr kumimoji="1" lang="zh-CN" altLang="en-US" dirty="0"/>
              <a:t> </a:t>
            </a:r>
            <a:r>
              <a:rPr kumimoji="1" lang="en-US" altLang="zh-CN" dirty="0"/>
              <a:t>Extra roundtrips </a:t>
            </a:r>
            <a:endParaRPr kumimoji="1" lang="zh-CN" altLang="en-US" dirty="0">
              <a:cs typeface="Consolas" panose="020B0609020204030204" pitchFamily="49" charset="0"/>
            </a:endParaRPr>
          </a:p>
        </p:txBody>
      </p:sp>
      <p:sp>
        <p:nvSpPr>
          <p:cNvPr id="3" name="文本框 2">
            <a:extLst>
              <a:ext uri="{FF2B5EF4-FFF2-40B4-BE49-F238E27FC236}">
                <a16:creationId xmlns:a16="http://schemas.microsoft.com/office/drawing/2014/main" id="{3092C61D-2747-EF12-49DE-F7591987976C}"/>
              </a:ext>
            </a:extLst>
          </p:cNvPr>
          <p:cNvSpPr txBox="1"/>
          <p:nvPr/>
        </p:nvSpPr>
        <p:spPr>
          <a:xfrm>
            <a:off x="539750" y="1273324"/>
            <a:ext cx="863898" cy="369332"/>
          </a:xfrm>
          <a:prstGeom prst="rect">
            <a:avLst/>
          </a:prstGeom>
          <a:noFill/>
        </p:spPr>
        <p:txBody>
          <a:bodyPr wrap="square">
            <a:spAutoFit/>
          </a:bodyPr>
          <a:lstStyle/>
          <a:p>
            <a:r>
              <a:rPr kumimoji="1" lang="en-US" altLang="zh-CN" b="1" dirty="0"/>
              <a:t>Client </a:t>
            </a:r>
          </a:p>
        </p:txBody>
      </p:sp>
      <p:cxnSp>
        <p:nvCxnSpPr>
          <p:cNvPr id="5" name="直线连接符 4">
            <a:extLst>
              <a:ext uri="{FF2B5EF4-FFF2-40B4-BE49-F238E27FC236}">
                <a16:creationId xmlns:a16="http://schemas.microsoft.com/office/drawing/2014/main" id="{E072B0A0-355C-CF60-838C-B5D85367917D}"/>
              </a:ext>
            </a:extLst>
          </p:cNvPr>
          <p:cNvCxnSpPr>
            <a:cxnSpLocks/>
          </p:cNvCxnSpPr>
          <p:nvPr/>
        </p:nvCxnSpPr>
        <p:spPr>
          <a:xfrm>
            <a:off x="359532" y="1993404"/>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cxnSp>
        <p:nvCxnSpPr>
          <p:cNvPr id="6" name="直线连接符 5">
            <a:extLst>
              <a:ext uri="{FF2B5EF4-FFF2-40B4-BE49-F238E27FC236}">
                <a16:creationId xmlns:a16="http://schemas.microsoft.com/office/drawing/2014/main" id="{A400EA50-0AD1-05DA-02FD-75EE86A0E091}"/>
              </a:ext>
            </a:extLst>
          </p:cNvPr>
          <p:cNvCxnSpPr>
            <a:cxnSpLocks/>
          </p:cNvCxnSpPr>
          <p:nvPr/>
        </p:nvCxnSpPr>
        <p:spPr>
          <a:xfrm>
            <a:off x="359532" y="3361556"/>
            <a:ext cx="8424936" cy="0"/>
          </a:xfrm>
          <a:prstGeom prst="line">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DE16F6A-4F53-DBD3-0C92-F975444C5F49}"/>
              </a:ext>
            </a:extLst>
          </p:cNvPr>
          <p:cNvSpPr txBox="1"/>
          <p:nvPr/>
        </p:nvSpPr>
        <p:spPr>
          <a:xfrm>
            <a:off x="1962808" y="1343257"/>
            <a:ext cx="1404341" cy="369332"/>
          </a:xfrm>
          <a:prstGeom prst="rect">
            <a:avLst/>
          </a:prstGeom>
          <a:noFill/>
        </p:spPr>
        <p:txBody>
          <a:bodyPr wrap="square">
            <a:spAutoFit/>
          </a:bodyPr>
          <a:lstStyle/>
          <a:p>
            <a:pPr algn="ctr"/>
            <a:r>
              <a:rPr kumimoji="1" lang="en-US" altLang="zh-CN" dirty="0" err="1">
                <a:solidFill>
                  <a:schemeClr val="tx1"/>
                </a:solidFill>
              </a:rPr>
              <a:t>Xingda</a:t>
            </a:r>
            <a:r>
              <a:rPr kumimoji="1" lang="en-US" altLang="zh-CN" dirty="0">
                <a:solidFill>
                  <a:schemeClr val="tx1"/>
                </a:solidFill>
              </a:rPr>
              <a:t> Wei</a:t>
            </a:r>
            <a:endParaRPr lang="zh-CN" altLang="en-US" dirty="0"/>
          </a:p>
        </p:txBody>
      </p:sp>
      <p:pic>
        <p:nvPicPr>
          <p:cNvPr id="9" name="图片 8">
            <a:extLst>
              <a:ext uri="{FF2B5EF4-FFF2-40B4-BE49-F238E27FC236}">
                <a16:creationId xmlns:a16="http://schemas.microsoft.com/office/drawing/2014/main" id="{7E440712-F1F3-D36E-257F-C7E86E5CE16F}"/>
              </a:ext>
            </a:extLst>
          </p:cNvPr>
          <p:cNvPicPr>
            <a:picLocks noChangeAspect="1"/>
          </p:cNvPicPr>
          <p:nvPr/>
        </p:nvPicPr>
        <p:blipFill>
          <a:blip r:embed="rId3"/>
          <a:stretch>
            <a:fillRect/>
          </a:stretch>
        </p:blipFill>
        <p:spPr>
          <a:xfrm>
            <a:off x="3763532" y="1306765"/>
            <a:ext cx="556429" cy="556429"/>
          </a:xfrm>
          <a:prstGeom prst="rect">
            <a:avLst/>
          </a:prstGeom>
          <a:solidFill>
            <a:schemeClr val="bg1"/>
          </a:solidFill>
          <a:ln>
            <a:solidFill>
              <a:schemeClr val="tx1"/>
            </a:solidFill>
          </a:ln>
        </p:spPr>
      </p:pic>
      <p:sp>
        <p:nvSpPr>
          <p:cNvPr id="10" name="文本框 9">
            <a:extLst>
              <a:ext uri="{FF2B5EF4-FFF2-40B4-BE49-F238E27FC236}">
                <a16:creationId xmlns:a16="http://schemas.microsoft.com/office/drawing/2014/main" id="{EB2CA164-FDBB-8D7F-7846-B6A12B94896D}"/>
              </a:ext>
            </a:extLst>
          </p:cNvPr>
          <p:cNvSpPr txBox="1"/>
          <p:nvPr/>
        </p:nvSpPr>
        <p:spPr>
          <a:xfrm>
            <a:off x="1963556" y="1036269"/>
            <a:ext cx="1147950" cy="369332"/>
          </a:xfrm>
          <a:prstGeom prst="rect">
            <a:avLst/>
          </a:prstGeom>
          <a:noFill/>
        </p:spPr>
        <p:txBody>
          <a:bodyPr wrap="square">
            <a:spAutoFit/>
          </a:bodyPr>
          <a:lstStyle/>
          <a:p>
            <a:pPr algn="ctr"/>
            <a:r>
              <a:rPr kumimoji="1" lang="en-US" altLang="zh-CN" b="1" dirty="0"/>
              <a:t>keys</a:t>
            </a:r>
          </a:p>
        </p:txBody>
      </p:sp>
      <p:sp>
        <p:nvSpPr>
          <p:cNvPr id="11" name="文本框 10">
            <a:extLst>
              <a:ext uri="{FF2B5EF4-FFF2-40B4-BE49-F238E27FC236}">
                <a16:creationId xmlns:a16="http://schemas.microsoft.com/office/drawing/2014/main" id="{FA886D7B-7D66-5AF3-0FB3-1959FDD0EEA8}"/>
              </a:ext>
            </a:extLst>
          </p:cNvPr>
          <p:cNvSpPr txBox="1"/>
          <p:nvPr/>
        </p:nvSpPr>
        <p:spPr>
          <a:xfrm>
            <a:off x="4377426" y="1336350"/>
            <a:ext cx="1933938" cy="369332"/>
          </a:xfrm>
          <a:prstGeom prst="rect">
            <a:avLst/>
          </a:prstGeom>
          <a:noFill/>
        </p:spPr>
        <p:txBody>
          <a:bodyPr wrap="square">
            <a:spAutoFit/>
          </a:bodyPr>
          <a:lstStyle/>
          <a:p>
            <a:pPr algn="ctr"/>
            <a:r>
              <a:rPr kumimoji="1" lang="en-US" altLang="zh-CN" b="1" dirty="0"/>
              <a:t>Hash function 0</a:t>
            </a:r>
          </a:p>
        </p:txBody>
      </p:sp>
      <p:cxnSp>
        <p:nvCxnSpPr>
          <p:cNvPr id="12" name="直线箭头连接符 11">
            <a:extLst>
              <a:ext uri="{FF2B5EF4-FFF2-40B4-BE49-F238E27FC236}">
                <a16:creationId xmlns:a16="http://schemas.microsoft.com/office/drawing/2014/main" id="{77767166-A80F-524F-7161-8C92A71CD263}"/>
              </a:ext>
            </a:extLst>
          </p:cNvPr>
          <p:cNvCxnSpPr>
            <a:cxnSpLocks/>
          </p:cNvCxnSpPr>
          <p:nvPr/>
        </p:nvCxnSpPr>
        <p:spPr>
          <a:xfrm flipV="1">
            <a:off x="3348633" y="1568277"/>
            <a:ext cx="323406" cy="4881"/>
          </a:xfrm>
          <a:prstGeom prst="straightConnector1">
            <a:avLst/>
          </a:prstGeom>
          <a:ln w="28575">
            <a:solidFill>
              <a:srgbClr val="C0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7EAFF100-696E-D76A-398D-4E93DF130500}"/>
              </a:ext>
            </a:extLst>
          </p:cNvPr>
          <p:cNvCxnSpPr>
            <a:cxnSpLocks/>
          </p:cNvCxnSpPr>
          <p:nvPr/>
        </p:nvCxnSpPr>
        <p:spPr>
          <a:xfrm>
            <a:off x="1061936" y="199340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2C134293-9B31-5F5D-5DF9-658D2FA41CC4}"/>
              </a:ext>
            </a:extLst>
          </p:cNvPr>
          <p:cNvCxnSpPr>
            <a:cxnSpLocks/>
          </p:cNvCxnSpPr>
          <p:nvPr/>
        </p:nvCxnSpPr>
        <p:spPr>
          <a:xfrm flipV="1">
            <a:off x="1536903" y="202995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C41CB2E-2EDE-DC08-BACF-D7636F746D91}"/>
              </a:ext>
            </a:extLst>
          </p:cNvPr>
          <p:cNvSpPr txBox="1"/>
          <p:nvPr/>
        </p:nvSpPr>
        <p:spPr>
          <a:xfrm>
            <a:off x="0" y="236447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sp>
        <p:nvSpPr>
          <p:cNvPr id="38" name="矩形 37">
            <a:extLst>
              <a:ext uri="{FF2B5EF4-FFF2-40B4-BE49-F238E27FC236}">
                <a16:creationId xmlns:a16="http://schemas.microsoft.com/office/drawing/2014/main" id="{FA92EEC6-22FC-7ACF-E398-E44DA54640E4}"/>
              </a:ext>
            </a:extLst>
          </p:cNvPr>
          <p:cNvSpPr/>
          <p:nvPr/>
        </p:nvSpPr>
        <p:spPr>
          <a:xfrm>
            <a:off x="2304668" y="1924446"/>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Xingda</a:t>
            </a:r>
            <a:r>
              <a:rPr kumimoji="1" lang="en-US" altLang="zh-CN" sz="1200" dirty="0">
                <a:solidFill>
                  <a:schemeClr val="tx1"/>
                </a:solidFill>
              </a:rPr>
              <a:t> Wei</a:t>
            </a:r>
            <a:endParaRPr kumimoji="1" lang="zh-CN" altLang="en-US" sz="1200" dirty="0">
              <a:solidFill>
                <a:schemeClr val="tx1"/>
              </a:solidFill>
            </a:endParaRPr>
          </a:p>
        </p:txBody>
      </p:sp>
      <p:sp>
        <p:nvSpPr>
          <p:cNvPr id="26" name="矩形 25">
            <a:extLst>
              <a:ext uri="{FF2B5EF4-FFF2-40B4-BE49-F238E27FC236}">
                <a16:creationId xmlns:a16="http://schemas.microsoft.com/office/drawing/2014/main" id="{F883343B-DADA-C0AE-8AF2-4ED8B06E135D}"/>
              </a:ext>
            </a:extLst>
          </p:cNvPr>
          <p:cNvSpPr/>
          <p:nvPr/>
        </p:nvSpPr>
        <p:spPr>
          <a:xfrm>
            <a:off x="4222267" y="1907110"/>
            <a:ext cx="936000"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xxx</a:t>
            </a:r>
            <a:endParaRPr kumimoji="1" lang="zh-CN" altLang="en-US" sz="1200" dirty="0">
              <a:solidFill>
                <a:schemeClr val="tx1"/>
              </a:solidFill>
            </a:endParaRPr>
          </a:p>
        </p:txBody>
      </p:sp>
      <p:sp>
        <p:nvSpPr>
          <p:cNvPr id="55" name="矩形 54">
            <a:extLst>
              <a:ext uri="{FF2B5EF4-FFF2-40B4-BE49-F238E27FC236}">
                <a16:creationId xmlns:a16="http://schemas.microsoft.com/office/drawing/2014/main" id="{532BD0A9-C544-064E-AFC0-A68430C53746}"/>
              </a:ext>
            </a:extLst>
          </p:cNvPr>
          <p:cNvSpPr/>
          <p:nvPr/>
        </p:nvSpPr>
        <p:spPr>
          <a:xfrm>
            <a:off x="1870462" y="1940510"/>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1</a:t>
            </a:r>
            <a:endParaRPr kumimoji="1" lang="zh-CN" altLang="en-US" sz="1200" b="1" dirty="0">
              <a:solidFill>
                <a:schemeClr val="bg1"/>
              </a:solidFill>
            </a:endParaRPr>
          </a:p>
        </p:txBody>
      </p:sp>
      <p:cxnSp>
        <p:nvCxnSpPr>
          <p:cNvPr id="21" name="直线箭头连接符 20">
            <a:extLst>
              <a:ext uri="{FF2B5EF4-FFF2-40B4-BE49-F238E27FC236}">
                <a16:creationId xmlns:a16="http://schemas.microsoft.com/office/drawing/2014/main" id="{1963AA42-7C8C-71E5-C5E3-269FA6B6C230}"/>
              </a:ext>
            </a:extLst>
          </p:cNvPr>
          <p:cNvCxnSpPr>
            <a:cxnSpLocks/>
          </p:cNvCxnSpPr>
          <p:nvPr/>
        </p:nvCxnSpPr>
        <p:spPr>
          <a:xfrm>
            <a:off x="3401407" y="1979614"/>
            <a:ext cx="457497" cy="1368152"/>
          </a:xfrm>
          <a:prstGeom prst="straightConnector1">
            <a:avLst/>
          </a:prstGeom>
          <a:ln w="28575">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1648F60F-0072-8167-78FA-0EF4D672440D}"/>
              </a:ext>
            </a:extLst>
          </p:cNvPr>
          <p:cNvCxnSpPr>
            <a:cxnSpLocks/>
          </p:cNvCxnSpPr>
          <p:nvPr/>
        </p:nvCxnSpPr>
        <p:spPr>
          <a:xfrm flipV="1">
            <a:off x="3876374" y="2016169"/>
            <a:ext cx="228749" cy="1344039"/>
          </a:xfrm>
          <a:prstGeom prst="straightConnector1">
            <a:avLst/>
          </a:prstGeom>
          <a:ln w="28575">
            <a:solidFill>
              <a:schemeClr val="tx1"/>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EE23138F-3F86-4E1C-4507-B6E2E307625F}"/>
              </a:ext>
            </a:extLst>
          </p:cNvPr>
          <p:cNvSpPr txBox="1"/>
          <p:nvPr/>
        </p:nvSpPr>
        <p:spPr>
          <a:xfrm>
            <a:off x="2339471" y="235068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cxnSp>
        <p:nvCxnSpPr>
          <p:cNvPr id="52" name="直线箭头连接符 51">
            <a:extLst>
              <a:ext uri="{FF2B5EF4-FFF2-40B4-BE49-F238E27FC236}">
                <a16:creationId xmlns:a16="http://schemas.microsoft.com/office/drawing/2014/main" id="{2124B65F-2A30-A56D-5A87-30115BCA024F}"/>
              </a:ext>
            </a:extLst>
          </p:cNvPr>
          <p:cNvCxnSpPr>
            <a:cxnSpLocks/>
          </p:cNvCxnSpPr>
          <p:nvPr/>
        </p:nvCxnSpPr>
        <p:spPr>
          <a:xfrm>
            <a:off x="5509583" y="1979614"/>
            <a:ext cx="457497" cy="1368152"/>
          </a:xfrm>
          <a:prstGeom prst="straightConnector1">
            <a:avLst/>
          </a:prstGeom>
          <a:ln w="28575">
            <a:solidFill>
              <a:srgbClr val="C00000"/>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56" name="直线箭头连接符 55">
            <a:extLst>
              <a:ext uri="{FF2B5EF4-FFF2-40B4-BE49-F238E27FC236}">
                <a16:creationId xmlns:a16="http://schemas.microsoft.com/office/drawing/2014/main" id="{801CF150-6A74-5F5F-3F8E-6D05E9343969}"/>
              </a:ext>
            </a:extLst>
          </p:cNvPr>
          <p:cNvCxnSpPr>
            <a:cxnSpLocks/>
          </p:cNvCxnSpPr>
          <p:nvPr/>
        </p:nvCxnSpPr>
        <p:spPr>
          <a:xfrm flipV="1">
            <a:off x="5984550" y="2016169"/>
            <a:ext cx="228749" cy="1344039"/>
          </a:xfrm>
          <a:prstGeom prst="straightConnector1">
            <a:avLst/>
          </a:prstGeom>
          <a:ln w="28575">
            <a:solidFill>
              <a:srgbClr val="C00000"/>
            </a:solidFill>
            <a:headEnd type="none" w="lg" len="lg"/>
            <a:tailEnd type="arrow" w="lg" len="lg"/>
          </a:ln>
        </p:spPr>
        <p:style>
          <a:lnRef idx="1">
            <a:schemeClr val="accent1"/>
          </a:lnRef>
          <a:fillRef idx="0">
            <a:schemeClr val="accent1"/>
          </a:fillRef>
          <a:effectRef idx="0">
            <a:schemeClr val="accent1"/>
          </a:effectRef>
          <a:fontRef idx="minor">
            <a:schemeClr val="tx1"/>
          </a:fontRef>
        </p:style>
      </p:cxnSp>
      <p:sp>
        <p:nvSpPr>
          <p:cNvPr id="57" name="文本框 56">
            <a:extLst>
              <a:ext uri="{FF2B5EF4-FFF2-40B4-BE49-F238E27FC236}">
                <a16:creationId xmlns:a16="http://schemas.microsoft.com/office/drawing/2014/main" id="{9BC80309-EBF2-BA35-A446-687722E4E2BF}"/>
              </a:ext>
            </a:extLst>
          </p:cNvPr>
          <p:cNvSpPr txBox="1"/>
          <p:nvPr/>
        </p:nvSpPr>
        <p:spPr>
          <a:xfrm>
            <a:off x="4447647" y="2350686"/>
            <a:ext cx="2281238" cy="646331"/>
          </a:xfrm>
          <a:prstGeom prst="rect">
            <a:avLst/>
          </a:prstGeom>
          <a:solidFill>
            <a:schemeClr val="bg1"/>
          </a:solidFill>
        </p:spPr>
        <p:txBody>
          <a:bodyPr wrap="square">
            <a:spAutoFit/>
          </a:bodyPr>
          <a:lstStyle/>
          <a:p>
            <a:pPr algn="ctr"/>
            <a:r>
              <a:rPr kumimoji="1" lang="en-US" altLang="zh-CN" dirty="0"/>
              <a:t>One-sided RDMA: </a:t>
            </a:r>
          </a:p>
          <a:p>
            <a:pPr algn="ctr"/>
            <a:r>
              <a:rPr kumimoji="1" lang="en-US" altLang="zh-CN" dirty="0"/>
              <a:t>READ (153)</a:t>
            </a:r>
          </a:p>
        </p:txBody>
      </p:sp>
      <p:pic>
        <p:nvPicPr>
          <p:cNvPr id="58" name="图片 57">
            <a:extLst>
              <a:ext uri="{FF2B5EF4-FFF2-40B4-BE49-F238E27FC236}">
                <a16:creationId xmlns:a16="http://schemas.microsoft.com/office/drawing/2014/main" id="{0F45743A-489A-D528-700F-1D6E45BC7E9B}"/>
              </a:ext>
            </a:extLst>
          </p:cNvPr>
          <p:cNvPicPr>
            <a:picLocks noChangeAspect="1"/>
          </p:cNvPicPr>
          <p:nvPr/>
        </p:nvPicPr>
        <p:blipFill>
          <a:blip r:embed="rId4"/>
          <a:stretch>
            <a:fillRect/>
          </a:stretch>
        </p:blipFill>
        <p:spPr>
          <a:xfrm>
            <a:off x="6199388" y="1817315"/>
            <a:ext cx="396360" cy="396360"/>
          </a:xfrm>
          <a:prstGeom prst="rect">
            <a:avLst/>
          </a:prstGeom>
        </p:spPr>
      </p:pic>
      <p:sp>
        <p:nvSpPr>
          <p:cNvPr id="59" name="矩形 58">
            <a:extLst>
              <a:ext uri="{FF2B5EF4-FFF2-40B4-BE49-F238E27FC236}">
                <a16:creationId xmlns:a16="http://schemas.microsoft.com/office/drawing/2014/main" id="{2BB07691-B077-B989-3F7E-39C1CDDC1554}"/>
              </a:ext>
            </a:extLst>
          </p:cNvPr>
          <p:cNvSpPr/>
          <p:nvPr/>
        </p:nvSpPr>
        <p:spPr>
          <a:xfrm>
            <a:off x="6562727" y="1906385"/>
            <a:ext cx="375973" cy="218220"/>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2</a:t>
            </a:r>
            <a:endParaRPr kumimoji="1" lang="zh-CN" altLang="en-US" sz="1200" b="1" dirty="0">
              <a:solidFill>
                <a:schemeClr val="bg1"/>
              </a:solidFill>
            </a:endParaRPr>
          </a:p>
        </p:txBody>
      </p:sp>
      <p:pic>
        <p:nvPicPr>
          <p:cNvPr id="60" name="图片 59">
            <a:extLst>
              <a:ext uri="{FF2B5EF4-FFF2-40B4-BE49-F238E27FC236}">
                <a16:creationId xmlns:a16="http://schemas.microsoft.com/office/drawing/2014/main" id="{6972C4E0-6A11-C0C7-1E18-847D3C0673CF}"/>
              </a:ext>
            </a:extLst>
          </p:cNvPr>
          <p:cNvPicPr>
            <a:picLocks noChangeAspect="1"/>
          </p:cNvPicPr>
          <p:nvPr/>
        </p:nvPicPr>
        <p:blipFill>
          <a:blip r:embed="rId4"/>
          <a:stretch>
            <a:fillRect/>
          </a:stretch>
        </p:blipFill>
        <p:spPr>
          <a:xfrm>
            <a:off x="1544122" y="1788711"/>
            <a:ext cx="396360" cy="396360"/>
          </a:xfrm>
          <a:prstGeom prst="rect">
            <a:avLst/>
          </a:prstGeom>
        </p:spPr>
      </p:pic>
      <p:sp>
        <p:nvSpPr>
          <p:cNvPr id="63" name="文本框 62">
            <a:extLst>
              <a:ext uri="{FF2B5EF4-FFF2-40B4-BE49-F238E27FC236}">
                <a16:creationId xmlns:a16="http://schemas.microsoft.com/office/drawing/2014/main" id="{B7886C5A-C456-78CA-F79F-A1DE58259D74}"/>
              </a:ext>
            </a:extLst>
          </p:cNvPr>
          <p:cNvSpPr txBox="1"/>
          <p:nvPr/>
        </p:nvSpPr>
        <p:spPr>
          <a:xfrm>
            <a:off x="7332407" y="1808738"/>
            <a:ext cx="1247705" cy="369332"/>
          </a:xfrm>
          <a:prstGeom prst="rect">
            <a:avLst/>
          </a:prstGeom>
          <a:solidFill>
            <a:schemeClr val="bg1"/>
          </a:solidFill>
        </p:spPr>
        <p:txBody>
          <a:bodyPr wrap="square">
            <a:spAutoFit/>
          </a:bodyPr>
          <a:lstStyle/>
          <a:p>
            <a:pPr algn="ctr"/>
            <a:r>
              <a:rPr kumimoji="1" lang="en-US" altLang="zh-CN" b="1" dirty="0">
                <a:solidFill>
                  <a:srgbClr val="C00000"/>
                </a:solidFill>
              </a:rPr>
              <a:t>Retry…</a:t>
            </a:r>
          </a:p>
        </p:txBody>
      </p:sp>
      <p:grpSp>
        <p:nvGrpSpPr>
          <p:cNvPr id="37" name="组合 36">
            <a:extLst>
              <a:ext uri="{FF2B5EF4-FFF2-40B4-BE49-F238E27FC236}">
                <a16:creationId xmlns:a16="http://schemas.microsoft.com/office/drawing/2014/main" id="{FEB446FF-9815-659C-69F0-97469087B3E8}"/>
              </a:ext>
            </a:extLst>
          </p:cNvPr>
          <p:cNvGrpSpPr/>
          <p:nvPr/>
        </p:nvGrpSpPr>
        <p:grpSpPr>
          <a:xfrm>
            <a:off x="1488976" y="4585692"/>
            <a:ext cx="6131024" cy="507724"/>
            <a:chOff x="954226" y="1107275"/>
            <a:chExt cx="1131297" cy="507724"/>
          </a:xfrm>
        </p:grpSpPr>
        <p:sp>
          <p:nvSpPr>
            <p:cNvPr id="49" name="矩形 48">
              <a:extLst>
                <a:ext uri="{FF2B5EF4-FFF2-40B4-BE49-F238E27FC236}">
                  <a16:creationId xmlns:a16="http://schemas.microsoft.com/office/drawing/2014/main" id="{ECFC6E4E-A9BA-EDBA-FBA2-21671A4D3D4C}"/>
                </a:ext>
              </a:extLst>
            </p:cNvPr>
            <p:cNvSpPr/>
            <p:nvPr/>
          </p:nvSpPr>
          <p:spPr>
            <a:xfrm>
              <a:off x="954226" y="1107275"/>
              <a:ext cx="1131297" cy="507724"/>
            </a:xfrm>
            <a:prstGeom prst="rect">
              <a:avLst/>
            </a:prstGeom>
            <a:solidFill>
              <a:srgbClr val="FFE6FE"/>
            </a:solidFill>
            <a:ln w="12700">
              <a:solidFill>
                <a:schemeClr val="tx1"/>
              </a:solidFill>
              <a:tailEnd type="arrow" w="lg" len="lg"/>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B2E30617-7B23-7D9A-F24F-6059E1D3B8F8}"/>
                </a:ext>
              </a:extLst>
            </p:cNvPr>
            <p:cNvSpPr/>
            <p:nvPr/>
          </p:nvSpPr>
          <p:spPr>
            <a:xfrm>
              <a:off x="1182192" y="1143002"/>
              <a:ext cx="699002" cy="369332"/>
            </a:xfrm>
            <a:prstGeom prst="rect">
              <a:avLst/>
            </a:prstGeom>
          </p:spPr>
          <p:txBody>
            <a:bodyPr wrap="none">
              <a:spAutoFit/>
            </a:bodyPr>
            <a:lstStyle/>
            <a:p>
              <a:r>
                <a:rPr kumimoji="1" lang="en-US" altLang="zh-CN" dirty="0">
                  <a:cs typeface="Consolas" panose="020B0609020204030204" pitchFamily="49" charset="0"/>
                </a:rPr>
                <a:t>Single-machine solution not fit well </a:t>
              </a:r>
              <a:endParaRPr lang="zh-CN" altLang="en-US" dirty="0">
                <a:cs typeface="Consolas" panose="020B0609020204030204" pitchFamily="49" charset="0"/>
              </a:endParaRPr>
            </a:p>
          </p:txBody>
        </p:sp>
      </p:grpSp>
    </p:spTree>
    <p:extLst>
      <p:ext uri="{BB962C8B-B14F-4D97-AF65-F5344CB8AC3E}">
        <p14:creationId xmlns:p14="http://schemas.microsoft.com/office/powerpoint/2010/main" val="2349933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CFB69A-6D5C-97C0-E5B1-7D8564C9463F}"/>
              </a:ext>
            </a:extLst>
          </p:cNvPr>
          <p:cNvSpPr>
            <a:spLocks noGrp="1"/>
          </p:cNvSpPr>
          <p:nvPr>
            <p:ph type="title"/>
          </p:nvPr>
        </p:nvSpPr>
        <p:spPr/>
        <p:txBody>
          <a:bodyPr/>
          <a:lstStyle/>
          <a:p>
            <a:r>
              <a:rPr kumimoji="1" lang="en-US" altLang="zh-CN" dirty="0"/>
              <a:t>Self-verify data structure </a:t>
            </a:r>
            <a:endParaRPr kumimoji="1" lang="zh-CN" altLang="en-US" dirty="0"/>
          </a:p>
        </p:txBody>
      </p:sp>
      <p:sp>
        <p:nvSpPr>
          <p:cNvPr id="3" name="内容占位符 2">
            <a:extLst>
              <a:ext uri="{FF2B5EF4-FFF2-40B4-BE49-F238E27FC236}">
                <a16:creationId xmlns:a16="http://schemas.microsoft.com/office/drawing/2014/main" id="{EAD9DD1B-3905-355A-CE49-E036F576B435}"/>
              </a:ext>
            </a:extLst>
          </p:cNvPr>
          <p:cNvSpPr>
            <a:spLocks noGrp="1"/>
          </p:cNvSpPr>
          <p:nvPr>
            <p:ph idx="1"/>
          </p:nvPr>
        </p:nvSpPr>
        <p:spPr/>
        <p:txBody>
          <a:bodyPr/>
          <a:lstStyle/>
          <a:p>
            <a:r>
              <a:rPr kumimoji="1" lang="en-US" altLang="zh-CN" dirty="0"/>
              <a:t>Goal: detect incorrect data structure accesses due to</a:t>
            </a:r>
            <a:r>
              <a:rPr kumimoji="1" lang="zh-CN" altLang="en-US" dirty="0"/>
              <a:t> </a:t>
            </a:r>
            <a:r>
              <a:rPr kumimoji="1" lang="en-US" altLang="zh-CN" dirty="0"/>
              <a:t>read/write races</a:t>
            </a:r>
          </a:p>
          <a:p>
            <a:pPr lvl="1"/>
            <a:r>
              <a:rPr kumimoji="1" lang="en-US" altLang="zh-CN" dirty="0"/>
              <a:t>Without  issuing more network RTTs </a:t>
            </a:r>
          </a:p>
          <a:p>
            <a:pPr lvl="2"/>
            <a:r>
              <a:rPr kumimoji="1" lang="en-US" altLang="zh-CN" sz="1800" dirty="0"/>
              <a:t>E.g., lock or read validations </a:t>
            </a:r>
          </a:p>
          <a:p>
            <a:r>
              <a:rPr kumimoji="1" lang="en-US" altLang="zh-CN" sz="1600" dirty="0"/>
              <a:t>Idea: </a:t>
            </a:r>
          </a:p>
          <a:p>
            <a:pPr lvl="1"/>
            <a:r>
              <a:rPr kumimoji="1" lang="en-US" altLang="zh-CN" dirty="0"/>
              <a:t>Use some kind of checksum to ensure the integrity of the data </a:t>
            </a:r>
          </a:p>
          <a:p>
            <a:pPr lvl="2"/>
            <a:r>
              <a:rPr kumimoji="1" lang="en-US" altLang="zh-CN" sz="1800" dirty="0"/>
              <a:t>i.e.,  the value belong to the value </a:t>
            </a:r>
            <a:endParaRPr kumimoji="1" lang="zh-CN" altLang="en-US" sz="1800" dirty="0"/>
          </a:p>
        </p:txBody>
      </p:sp>
      <p:sp>
        <p:nvSpPr>
          <p:cNvPr id="4" name="灯片编号占位符 3">
            <a:extLst>
              <a:ext uri="{FF2B5EF4-FFF2-40B4-BE49-F238E27FC236}">
                <a16:creationId xmlns:a16="http://schemas.microsoft.com/office/drawing/2014/main" id="{FC241DFF-67F2-E90A-C5FA-8C87E5601046}"/>
              </a:ext>
            </a:extLst>
          </p:cNvPr>
          <p:cNvSpPr>
            <a:spLocks noGrp="1"/>
          </p:cNvSpPr>
          <p:nvPr>
            <p:ph type="sldNum" sz="quarter" idx="12"/>
          </p:nvPr>
        </p:nvSpPr>
        <p:spPr/>
        <p:txBody>
          <a:bodyPr/>
          <a:lstStyle/>
          <a:p>
            <a:fld id="{ADE361C3-C043-4A6E-BDCE-8DA1E7D90A3B}" type="slidenum">
              <a:rPr lang="zh-CN" altLang="en-US" smtClean="0"/>
              <a:pPr/>
              <a:t>67</a:t>
            </a:fld>
            <a:endParaRPr lang="zh-CN" altLang="en-US" dirty="0"/>
          </a:p>
        </p:txBody>
      </p:sp>
      <p:grpSp>
        <p:nvGrpSpPr>
          <p:cNvPr id="19" name="组合 18">
            <a:extLst>
              <a:ext uri="{FF2B5EF4-FFF2-40B4-BE49-F238E27FC236}">
                <a16:creationId xmlns:a16="http://schemas.microsoft.com/office/drawing/2014/main" id="{9F70D473-305B-783C-4CE4-05D17079CF66}"/>
              </a:ext>
            </a:extLst>
          </p:cNvPr>
          <p:cNvGrpSpPr/>
          <p:nvPr/>
        </p:nvGrpSpPr>
        <p:grpSpPr>
          <a:xfrm>
            <a:off x="1763688" y="3801382"/>
            <a:ext cx="4996132" cy="1684752"/>
            <a:chOff x="3680324" y="3404996"/>
            <a:chExt cx="4996132" cy="1684752"/>
          </a:xfrm>
        </p:grpSpPr>
        <p:sp>
          <p:nvSpPr>
            <p:cNvPr id="20" name="矩形 19">
              <a:extLst>
                <a:ext uri="{FF2B5EF4-FFF2-40B4-BE49-F238E27FC236}">
                  <a16:creationId xmlns:a16="http://schemas.microsoft.com/office/drawing/2014/main" id="{BCF60DD2-391B-FE16-EF3D-9E0223DA086A}"/>
                </a:ext>
              </a:extLst>
            </p:cNvPr>
            <p:cNvSpPr/>
            <p:nvPr/>
          </p:nvSpPr>
          <p:spPr>
            <a:xfrm>
              <a:off x="5977076" y="4309096"/>
              <a:ext cx="1043196"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err="1">
                  <a:solidFill>
                    <a:schemeClr val="tx1"/>
                  </a:solidFill>
                </a:rPr>
                <a:t>Yubin</a:t>
              </a:r>
              <a:r>
                <a:rPr kumimoji="1" lang="en-US" altLang="zh-CN" sz="1200" dirty="0">
                  <a:solidFill>
                    <a:schemeClr val="tx1"/>
                  </a:solidFill>
                </a:rPr>
                <a:t> Xia</a:t>
              </a:r>
              <a:endParaRPr kumimoji="1" lang="zh-CN" altLang="en-US" sz="1200" dirty="0">
                <a:solidFill>
                  <a:schemeClr val="tx1"/>
                </a:solidFill>
              </a:endParaRPr>
            </a:p>
          </p:txBody>
        </p:sp>
        <p:sp>
          <p:nvSpPr>
            <p:cNvPr id="21" name="矩形 20">
              <a:extLst>
                <a:ext uri="{FF2B5EF4-FFF2-40B4-BE49-F238E27FC236}">
                  <a16:creationId xmlns:a16="http://schemas.microsoft.com/office/drawing/2014/main" id="{35FDA2F3-A040-B354-F834-77C7C6D6657B}"/>
                </a:ext>
              </a:extLst>
            </p:cNvPr>
            <p:cNvSpPr/>
            <p:nvPr/>
          </p:nvSpPr>
          <p:spPr>
            <a:xfrm>
              <a:off x="7020272" y="4309094"/>
              <a:ext cx="1296144" cy="242148"/>
            </a:xfrm>
            <a:prstGeom prst="rect">
              <a:avLst/>
            </a:prstGeom>
            <a:solidFill>
              <a:srgbClr val="FFE6FE"/>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tx1"/>
                  </a:solidFill>
                </a:rPr>
                <a:t>123-456</a:t>
              </a:r>
              <a:endParaRPr kumimoji="1" lang="zh-CN" altLang="en-US" sz="1200" dirty="0">
                <a:solidFill>
                  <a:schemeClr val="tx1"/>
                </a:solidFill>
              </a:endParaRPr>
            </a:p>
          </p:txBody>
        </p:sp>
        <p:sp>
          <p:nvSpPr>
            <p:cNvPr id="22" name="文本框 21">
              <a:extLst>
                <a:ext uri="{FF2B5EF4-FFF2-40B4-BE49-F238E27FC236}">
                  <a16:creationId xmlns:a16="http://schemas.microsoft.com/office/drawing/2014/main" id="{F1ABE9FB-4324-D347-421B-138DF5A9129C}"/>
                </a:ext>
              </a:extLst>
            </p:cNvPr>
            <p:cNvSpPr txBox="1"/>
            <p:nvPr/>
          </p:nvSpPr>
          <p:spPr>
            <a:xfrm>
              <a:off x="6224578" y="3404996"/>
              <a:ext cx="1599626" cy="369332"/>
            </a:xfrm>
            <a:prstGeom prst="rect">
              <a:avLst/>
            </a:prstGeom>
            <a:noFill/>
          </p:spPr>
          <p:txBody>
            <a:bodyPr wrap="square">
              <a:spAutoFit/>
            </a:bodyPr>
            <a:lstStyle/>
            <a:p>
              <a:r>
                <a:rPr kumimoji="1" lang="en-US" altLang="zh-CN" b="1" dirty="0"/>
                <a:t>Bucket</a:t>
              </a:r>
            </a:p>
          </p:txBody>
        </p:sp>
        <p:sp>
          <p:nvSpPr>
            <p:cNvPr id="25" name="文本框 24">
              <a:extLst>
                <a:ext uri="{FF2B5EF4-FFF2-40B4-BE49-F238E27FC236}">
                  <a16:creationId xmlns:a16="http://schemas.microsoft.com/office/drawing/2014/main" id="{940EAFE4-824F-2E2C-3B7F-CEF4700B9BE6}"/>
                </a:ext>
              </a:extLst>
            </p:cNvPr>
            <p:cNvSpPr txBox="1"/>
            <p:nvPr/>
          </p:nvSpPr>
          <p:spPr>
            <a:xfrm>
              <a:off x="5617529" y="4720416"/>
              <a:ext cx="1112223" cy="369332"/>
            </a:xfrm>
            <a:prstGeom prst="rect">
              <a:avLst/>
            </a:prstGeom>
            <a:noFill/>
          </p:spPr>
          <p:txBody>
            <a:bodyPr wrap="square">
              <a:spAutoFit/>
            </a:bodyPr>
            <a:lstStyle/>
            <a:p>
              <a:r>
                <a:rPr kumimoji="1" lang="en-US" altLang="zh-CN" dirty="0"/>
                <a:t>Key </a:t>
              </a:r>
              <a:endParaRPr lang="zh-CN" altLang="en-US" dirty="0"/>
            </a:p>
          </p:txBody>
        </p:sp>
        <p:sp>
          <p:nvSpPr>
            <p:cNvPr id="26" name="文本框 25">
              <a:extLst>
                <a:ext uri="{FF2B5EF4-FFF2-40B4-BE49-F238E27FC236}">
                  <a16:creationId xmlns:a16="http://schemas.microsoft.com/office/drawing/2014/main" id="{F9EC90C2-2D7D-CBE8-EDC4-ECA3FEBD5534}"/>
                </a:ext>
              </a:extLst>
            </p:cNvPr>
            <p:cNvSpPr txBox="1"/>
            <p:nvPr/>
          </p:nvSpPr>
          <p:spPr>
            <a:xfrm>
              <a:off x="7564233" y="4720416"/>
              <a:ext cx="1112223" cy="369332"/>
            </a:xfrm>
            <a:prstGeom prst="rect">
              <a:avLst/>
            </a:prstGeom>
            <a:noFill/>
          </p:spPr>
          <p:txBody>
            <a:bodyPr wrap="square">
              <a:spAutoFit/>
            </a:bodyPr>
            <a:lstStyle/>
            <a:p>
              <a:r>
                <a:rPr kumimoji="1" lang="en-US" altLang="zh-CN" dirty="0"/>
                <a:t>Value </a:t>
              </a:r>
              <a:endParaRPr lang="zh-CN" altLang="en-US" dirty="0"/>
            </a:p>
          </p:txBody>
        </p:sp>
        <p:cxnSp>
          <p:nvCxnSpPr>
            <p:cNvPr id="28" name="直线箭头连接符 27">
              <a:extLst>
                <a:ext uri="{FF2B5EF4-FFF2-40B4-BE49-F238E27FC236}">
                  <a16:creationId xmlns:a16="http://schemas.microsoft.com/office/drawing/2014/main" id="{B277D0F7-BD6C-4415-7718-33A5A9DC1224}"/>
                </a:ext>
              </a:extLst>
            </p:cNvPr>
            <p:cNvCxnSpPr>
              <a:cxnSpLocks/>
              <a:stCxn id="25" idx="0"/>
            </p:cNvCxnSpPr>
            <p:nvPr/>
          </p:nvCxnSpPr>
          <p:spPr>
            <a:xfrm flipV="1">
              <a:off x="6173641" y="4551242"/>
              <a:ext cx="153816" cy="169174"/>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B6A18FF-C18C-6247-AF6E-D77EB0315692}"/>
                </a:ext>
              </a:extLst>
            </p:cNvPr>
            <p:cNvCxnSpPr>
              <a:cxnSpLocks/>
            </p:cNvCxnSpPr>
            <p:nvPr/>
          </p:nvCxnSpPr>
          <p:spPr>
            <a:xfrm flipH="1" flipV="1">
              <a:off x="7562131" y="4567533"/>
              <a:ext cx="298962" cy="192533"/>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17E42937-75BA-42B0-2BEF-8A727531C971}"/>
                </a:ext>
              </a:extLst>
            </p:cNvPr>
            <p:cNvPicPr>
              <a:picLocks noChangeAspect="1"/>
            </p:cNvPicPr>
            <p:nvPr/>
          </p:nvPicPr>
          <p:blipFill>
            <a:blip r:embed="rId3"/>
            <a:stretch>
              <a:fillRect/>
            </a:stretch>
          </p:blipFill>
          <p:spPr>
            <a:xfrm>
              <a:off x="5128555" y="4231988"/>
              <a:ext cx="396360" cy="396360"/>
            </a:xfrm>
            <a:prstGeom prst="rect">
              <a:avLst/>
            </a:prstGeom>
          </p:spPr>
        </p:pic>
        <p:sp>
          <p:nvSpPr>
            <p:cNvPr id="31" name="文本框 30">
              <a:extLst>
                <a:ext uri="{FF2B5EF4-FFF2-40B4-BE49-F238E27FC236}">
                  <a16:creationId xmlns:a16="http://schemas.microsoft.com/office/drawing/2014/main" id="{7956C0FE-E66B-95F8-0CA4-3C387EF723E2}"/>
                </a:ext>
              </a:extLst>
            </p:cNvPr>
            <p:cNvSpPr txBox="1"/>
            <p:nvPr/>
          </p:nvSpPr>
          <p:spPr>
            <a:xfrm>
              <a:off x="3680324" y="4720416"/>
              <a:ext cx="1112223" cy="369332"/>
            </a:xfrm>
            <a:prstGeom prst="rect">
              <a:avLst/>
            </a:prstGeom>
            <a:noFill/>
          </p:spPr>
          <p:txBody>
            <a:bodyPr wrap="square">
              <a:spAutoFit/>
            </a:bodyPr>
            <a:lstStyle/>
            <a:p>
              <a:r>
                <a:rPr kumimoji="1" lang="en-US" altLang="zh-CN" dirty="0"/>
                <a:t>Lock </a:t>
              </a:r>
              <a:endParaRPr lang="zh-CN" altLang="en-US" dirty="0"/>
            </a:p>
          </p:txBody>
        </p:sp>
        <p:cxnSp>
          <p:nvCxnSpPr>
            <p:cNvPr id="32" name="直线箭头连接符 31">
              <a:extLst>
                <a:ext uri="{FF2B5EF4-FFF2-40B4-BE49-F238E27FC236}">
                  <a16:creationId xmlns:a16="http://schemas.microsoft.com/office/drawing/2014/main" id="{EEEA3B31-6A2C-03F3-7586-71831CC646D8}"/>
                </a:ext>
              </a:extLst>
            </p:cNvPr>
            <p:cNvCxnSpPr>
              <a:cxnSpLocks/>
            </p:cNvCxnSpPr>
            <p:nvPr/>
          </p:nvCxnSpPr>
          <p:spPr>
            <a:xfrm flipV="1">
              <a:off x="4417640" y="4574130"/>
              <a:ext cx="699083" cy="276273"/>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grpSp>
      <p:sp>
        <p:nvSpPr>
          <p:cNvPr id="33" name="右大括号 32">
            <a:extLst>
              <a:ext uri="{FF2B5EF4-FFF2-40B4-BE49-F238E27FC236}">
                <a16:creationId xmlns:a16="http://schemas.microsoft.com/office/drawing/2014/main" id="{971D062B-102F-55BE-E609-DEA6E234AD4B}"/>
              </a:ext>
            </a:extLst>
          </p:cNvPr>
          <p:cNvSpPr/>
          <p:nvPr/>
        </p:nvSpPr>
        <p:spPr>
          <a:xfrm rot="16200000">
            <a:off x="4939605" y="2669406"/>
            <a:ext cx="223726" cy="3416705"/>
          </a:xfrm>
          <a:prstGeom prst="rightBrace">
            <a:avLst/>
          </a:prstGeom>
          <a:ln w="12700">
            <a:solidFill>
              <a:schemeClr val="tx1"/>
            </a:solidFill>
            <a:headEnd type="none" w="lg" len="lg"/>
            <a:tailEnd type="non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0" name="矩形 49">
            <a:extLst>
              <a:ext uri="{FF2B5EF4-FFF2-40B4-BE49-F238E27FC236}">
                <a16:creationId xmlns:a16="http://schemas.microsoft.com/office/drawing/2014/main" id="{3D783ED6-25B6-0E58-A41A-691AB90B5C85}"/>
              </a:ext>
            </a:extLst>
          </p:cNvPr>
          <p:cNvSpPr/>
          <p:nvPr/>
        </p:nvSpPr>
        <p:spPr>
          <a:xfrm>
            <a:off x="6411006" y="4705600"/>
            <a:ext cx="375973" cy="242028"/>
          </a:xfrm>
          <a:prstGeom prst="rect">
            <a:avLst/>
          </a:prstGeom>
          <a:solidFill>
            <a:srgbClr val="0432FF"/>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b="1" dirty="0">
                <a:solidFill>
                  <a:schemeClr val="bg1"/>
                </a:solidFill>
              </a:rPr>
              <a:t>C</a:t>
            </a:r>
            <a:endParaRPr kumimoji="1" lang="zh-CN" altLang="en-US" sz="1200" b="1" dirty="0">
              <a:solidFill>
                <a:schemeClr val="bg1"/>
              </a:solidFill>
            </a:endParaRPr>
          </a:p>
        </p:txBody>
      </p:sp>
      <p:sp>
        <p:nvSpPr>
          <p:cNvPr id="51" name="文本框 50">
            <a:extLst>
              <a:ext uri="{FF2B5EF4-FFF2-40B4-BE49-F238E27FC236}">
                <a16:creationId xmlns:a16="http://schemas.microsoft.com/office/drawing/2014/main" id="{8247B873-29FF-277F-8FE3-7C38E8672348}"/>
              </a:ext>
            </a:extLst>
          </p:cNvPr>
          <p:cNvSpPr txBox="1"/>
          <p:nvPr/>
        </p:nvSpPr>
        <p:spPr>
          <a:xfrm>
            <a:off x="6835192" y="5112296"/>
            <a:ext cx="1409216" cy="369332"/>
          </a:xfrm>
          <a:prstGeom prst="rect">
            <a:avLst/>
          </a:prstGeom>
          <a:noFill/>
        </p:spPr>
        <p:txBody>
          <a:bodyPr wrap="square">
            <a:spAutoFit/>
          </a:bodyPr>
          <a:lstStyle/>
          <a:p>
            <a:r>
              <a:rPr kumimoji="1" lang="en-US" altLang="zh-CN" dirty="0"/>
              <a:t>Checksum</a:t>
            </a:r>
            <a:endParaRPr lang="zh-CN" altLang="en-US" dirty="0"/>
          </a:p>
        </p:txBody>
      </p:sp>
      <p:cxnSp>
        <p:nvCxnSpPr>
          <p:cNvPr id="52" name="直线箭头连接符 51">
            <a:extLst>
              <a:ext uri="{FF2B5EF4-FFF2-40B4-BE49-F238E27FC236}">
                <a16:creationId xmlns:a16="http://schemas.microsoft.com/office/drawing/2014/main" id="{FED42DE1-C7C6-E2F1-5D54-EDB680CECA13}"/>
              </a:ext>
            </a:extLst>
          </p:cNvPr>
          <p:cNvCxnSpPr>
            <a:cxnSpLocks/>
          </p:cNvCxnSpPr>
          <p:nvPr/>
        </p:nvCxnSpPr>
        <p:spPr>
          <a:xfrm flipH="1" flipV="1">
            <a:off x="6709213" y="4905436"/>
            <a:ext cx="298962" cy="192533"/>
          </a:xfrm>
          <a:prstGeom prst="straightConnector1">
            <a:avLst/>
          </a:prstGeom>
          <a:ln w="28575">
            <a:solidFill>
              <a:schemeClr val="tx1"/>
            </a:solidFill>
            <a:headEnd type="none" w="lg" len="lg"/>
            <a:tailEnd type="arrow" w="med" len="med"/>
          </a:ln>
        </p:spPr>
        <p:style>
          <a:lnRef idx="1">
            <a:schemeClr val="accent1"/>
          </a:lnRef>
          <a:fillRef idx="0">
            <a:schemeClr val="accent1"/>
          </a:fillRef>
          <a:effectRef idx="0">
            <a:schemeClr val="accent1"/>
          </a:effectRef>
          <a:fontRef idx="minor">
            <a:schemeClr val="tx1"/>
          </a:fontRef>
        </p:style>
      </p:cxnSp>
      <p:sp>
        <p:nvSpPr>
          <p:cNvPr id="53" name="任意形状 52">
            <a:extLst>
              <a:ext uri="{FF2B5EF4-FFF2-40B4-BE49-F238E27FC236}">
                <a16:creationId xmlns:a16="http://schemas.microsoft.com/office/drawing/2014/main" id="{8D0C7C8F-3FF2-52ED-AC61-2A540BD150EB}"/>
              </a:ext>
            </a:extLst>
          </p:cNvPr>
          <p:cNvSpPr/>
          <p:nvPr/>
        </p:nvSpPr>
        <p:spPr>
          <a:xfrm>
            <a:off x="4917688" y="4114762"/>
            <a:ext cx="1669971" cy="546448"/>
          </a:xfrm>
          <a:custGeom>
            <a:avLst/>
            <a:gdLst>
              <a:gd name="connsiteX0" fmla="*/ 1538868 w 1669971"/>
              <a:gd name="connsiteY0" fmla="*/ 546448 h 546448"/>
              <a:gd name="connsiteX1" fmla="*/ 1516566 w 1669971"/>
              <a:gd name="connsiteY1" fmla="*/ 38 h 546448"/>
              <a:gd name="connsiteX2" fmla="*/ 0 w 1669971"/>
              <a:gd name="connsiteY2" fmla="*/ 524145 h 546448"/>
            </a:gdLst>
            <a:ahLst/>
            <a:cxnLst>
              <a:cxn ang="0">
                <a:pos x="connsiteX0" y="connsiteY0"/>
              </a:cxn>
              <a:cxn ang="0">
                <a:pos x="connsiteX1" y="connsiteY1"/>
              </a:cxn>
              <a:cxn ang="0">
                <a:pos x="connsiteX2" y="connsiteY2"/>
              </a:cxn>
            </a:cxnLst>
            <a:rect l="l" t="t" r="r" b="b"/>
            <a:pathLst>
              <a:path w="1669971" h="546448">
                <a:moveTo>
                  <a:pt x="1538868" y="546448"/>
                </a:moveTo>
                <a:cubicBezTo>
                  <a:pt x="1655956" y="275101"/>
                  <a:pt x="1773044" y="3755"/>
                  <a:pt x="1516566" y="38"/>
                </a:cubicBezTo>
                <a:cubicBezTo>
                  <a:pt x="1260088" y="-3679"/>
                  <a:pt x="630044" y="260233"/>
                  <a:pt x="0" y="524145"/>
                </a:cubicBezTo>
              </a:path>
            </a:pathLst>
          </a:custGeom>
          <a:noFill/>
          <a:ln w="254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907608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8A0A36-BDD3-25B1-B9DE-07E7D2E4EC17}"/>
              </a:ext>
            </a:extLst>
          </p:cNvPr>
          <p:cNvSpPr>
            <a:spLocks noGrp="1"/>
          </p:cNvSpPr>
          <p:nvPr>
            <p:ph type="title"/>
          </p:nvPr>
        </p:nvSpPr>
        <p:spPr/>
        <p:txBody>
          <a:bodyPr/>
          <a:lstStyle/>
          <a:p>
            <a:r>
              <a:rPr kumimoji="1" lang="en-US" altLang="zh-CN" dirty="0"/>
              <a:t>Not an ending story </a:t>
            </a:r>
            <a:endParaRPr kumimoji="1" lang="zh-CN" altLang="en-US" dirty="0"/>
          </a:p>
        </p:txBody>
      </p:sp>
      <p:sp>
        <p:nvSpPr>
          <p:cNvPr id="3" name="内容占位符 2">
            <a:extLst>
              <a:ext uri="{FF2B5EF4-FFF2-40B4-BE49-F238E27FC236}">
                <a16:creationId xmlns:a16="http://schemas.microsoft.com/office/drawing/2014/main" id="{D228DCBE-CD90-3C9D-811C-CD15AA2C01F3}"/>
              </a:ext>
            </a:extLst>
          </p:cNvPr>
          <p:cNvSpPr>
            <a:spLocks noGrp="1"/>
          </p:cNvSpPr>
          <p:nvPr>
            <p:ph idx="1"/>
          </p:nvPr>
        </p:nvSpPr>
        <p:spPr/>
        <p:txBody>
          <a:bodyPr/>
          <a:lstStyle/>
          <a:p>
            <a:r>
              <a:rPr kumimoji="1" lang="en-US" altLang="zh-CN" dirty="0"/>
              <a:t>The story of RDMA-friendly data structure is not an end </a:t>
            </a:r>
          </a:p>
          <a:p>
            <a:pPr lvl="1"/>
            <a:r>
              <a:rPr kumimoji="1" lang="en-US" altLang="zh-CN" dirty="0"/>
              <a:t>Currently, we only show hash-table-based design </a:t>
            </a:r>
          </a:p>
          <a:p>
            <a:pPr lvl="1"/>
            <a:r>
              <a:rPr kumimoji="1" lang="en-US" altLang="zh-CN" dirty="0"/>
              <a:t>What about </a:t>
            </a:r>
            <a:r>
              <a:rPr kumimoji="1" lang="en-US" altLang="zh-CN" dirty="0" err="1"/>
              <a:t>B+Tree</a:t>
            </a:r>
            <a:r>
              <a:rPr kumimoji="1" lang="en-US" altLang="zh-CN" dirty="0"/>
              <a:t>? An open problem to discover </a:t>
            </a:r>
          </a:p>
          <a:p>
            <a:r>
              <a:rPr kumimoji="1" lang="en-US" altLang="zh-CN" dirty="0"/>
              <a:t>RDMA is also not an end </a:t>
            </a:r>
          </a:p>
          <a:p>
            <a:pPr lvl="1"/>
            <a:r>
              <a:rPr kumimoji="1" lang="en-US" altLang="zh-CN" dirty="0"/>
              <a:t>One-sided primitives, though simple, has been proved powerful </a:t>
            </a:r>
          </a:p>
          <a:p>
            <a:pPr lvl="1"/>
            <a:r>
              <a:rPr kumimoji="1" lang="en-US" altLang="zh-CN" dirty="0"/>
              <a:t>What about more powerful primitives? </a:t>
            </a:r>
          </a:p>
          <a:p>
            <a:pPr lvl="2"/>
            <a:r>
              <a:rPr kumimoji="1" lang="en-US" altLang="zh-CN" sz="1800" dirty="0"/>
              <a:t>E.g., </a:t>
            </a:r>
            <a:r>
              <a:rPr kumimoji="1" lang="en-US" altLang="zh-CN" sz="1800" dirty="0" err="1"/>
              <a:t>SmartNICs</a:t>
            </a:r>
            <a:r>
              <a:rPr kumimoji="1" lang="en-US" altLang="zh-CN" sz="1800" dirty="0"/>
              <a:t> </a:t>
            </a:r>
            <a:endParaRPr kumimoji="1" lang="zh-CN" altLang="en-US" sz="1800" dirty="0"/>
          </a:p>
        </p:txBody>
      </p:sp>
      <p:sp>
        <p:nvSpPr>
          <p:cNvPr id="4" name="灯片编号占位符 3">
            <a:extLst>
              <a:ext uri="{FF2B5EF4-FFF2-40B4-BE49-F238E27FC236}">
                <a16:creationId xmlns:a16="http://schemas.microsoft.com/office/drawing/2014/main" id="{6B93F3F6-CBE9-0DA0-90CE-283ED8C08705}"/>
              </a:ext>
            </a:extLst>
          </p:cNvPr>
          <p:cNvSpPr>
            <a:spLocks noGrp="1"/>
          </p:cNvSpPr>
          <p:nvPr>
            <p:ph type="sldNum" sz="quarter" idx="12"/>
          </p:nvPr>
        </p:nvSpPr>
        <p:spPr/>
        <p:txBody>
          <a:bodyPr/>
          <a:lstStyle/>
          <a:p>
            <a:fld id="{ADE361C3-C043-4A6E-BDCE-8DA1E7D90A3B}" type="slidenum">
              <a:rPr lang="zh-CN" altLang="en-US" smtClean="0"/>
              <a:pPr/>
              <a:t>68</a:t>
            </a:fld>
            <a:endParaRPr lang="zh-CN" altLang="en-US" dirty="0"/>
          </a:p>
        </p:txBody>
      </p:sp>
    </p:spTree>
    <p:extLst>
      <p:ext uri="{BB962C8B-B14F-4D97-AF65-F5344CB8AC3E}">
        <p14:creationId xmlns:p14="http://schemas.microsoft.com/office/powerpoint/2010/main" val="405052778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918146" y="2137420"/>
            <a:ext cx="7307708"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lang="en-US" altLang="zh-CN" b="0" kern="0" dirty="0">
                <a:solidFill>
                  <a:srgbClr val="BE384B"/>
                </a:solidFill>
                <a:ea typeface="+mn-ea"/>
              </a:rPr>
              <a:t>Understanding the </a:t>
            </a:r>
            <a:r>
              <a:rPr lang="en-US" altLang="zh-CN" b="0" u="sng" kern="0" dirty="0">
                <a:solidFill>
                  <a:srgbClr val="BE384B"/>
                </a:solidFill>
                <a:ea typeface="+mn-ea"/>
              </a:rPr>
              <a:t>implementation</a:t>
            </a:r>
            <a:r>
              <a:rPr lang="en-US" altLang="zh-CN" b="0" kern="0" dirty="0">
                <a:solidFill>
                  <a:srgbClr val="BE384B"/>
                </a:solidFill>
                <a:ea typeface="+mn-ea"/>
              </a:rPr>
              <a:t> details of RDMA matters</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350420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9AEBF8-58CA-1148-8315-6796511A9962}"/>
              </a:ext>
            </a:extLst>
          </p:cNvPr>
          <p:cNvSpPr>
            <a:spLocks noGrp="1"/>
          </p:cNvSpPr>
          <p:nvPr>
            <p:ph type="title"/>
          </p:nvPr>
        </p:nvSpPr>
        <p:spPr/>
        <p:txBody>
          <a:bodyPr/>
          <a:lstStyle/>
          <a:p>
            <a:r>
              <a:rPr kumimoji="1" lang="en-US" altLang="zh-CN" dirty="0"/>
              <a:t>Review: High-level</a:t>
            </a:r>
            <a:r>
              <a:rPr kumimoji="1" lang="zh-CN" altLang="en-US" dirty="0"/>
              <a:t> </a:t>
            </a:r>
            <a:r>
              <a:rPr kumimoji="1" lang="en-US" altLang="zh-CN" dirty="0"/>
              <a:t>concepts of RDMA </a:t>
            </a:r>
            <a:endParaRPr kumimoji="1" lang="zh-CN" altLang="en-US" dirty="0"/>
          </a:p>
        </p:txBody>
      </p:sp>
      <p:sp>
        <p:nvSpPr>
          <p:cNvPr id="3" name="内容占位符 2">
            <a:extLst>
              <a:ext uri="{FF2B5EF4-FFF2-40B4-BE49-F238E27FC236}">
                <a16:creationId xmlns:a16="http://schemas.microsoft.com/office/drawing/2014/main" id="{1C9C1B1D-A0D3-E946-A007-E70BA81481FC}"/>
              </a:ext>
            </a:extLst>
          </p:cNvPr>
          <p:cNvSpPr>
            <a:spLocks noGrp="1"/>
          </p:cNvSpPr>
          <p:nvPr>
            <p:ph idx="1"/>
          </p:nvPr>
        </p:nvSpPr>
        <p:spPr>
          <a:xfrm>
            <a:off x="302840" y="1129308"/>
            <a:ext cx="8229600" cy="4585692"/>
          </a:xfrm>
        </p:spPr>
        <p:txBody>
          <a:bodyPr/>
          <a:lstStyle/>
          <a:p>
            <a:r>
              <a:rPr lang="en" altLang="zh-CN" dirty="0"/>
              <a:t>Queue Pairs </a:t>
            </a:r>
            <a:r>
              <a:rPr lang="en-US" altLang="zh-CN" dirty="0"/>
              <a:t>(</a:t>
            </a:r>
            <a:r>
              <a:rPr lang="en-US" altLang="zh-CN" dirty="0">
                <a:solidFill>
                  <a:srgbClr val="C00000"/>
                </a:solidFill>
              </a:rPr>
              <a:t>S</a:t>
            </a:r>
            <a:r>
              <a:rPr lang="en-US" altLang="zh-CN" dirty="0"/>
              <a:t>end </a:t>
            </a:r>
            <a:r>
              <a:rPr lang="en-US" altLang="zh-CN" dirty="0">
                <a:solidFill>
                  <a:srgbClr val="C00000"/>
                </a:solidFill>
              </a:rPr>
              <a:t>Q</a:t>
            </a:r>
            <a:r>
              <a:rPr lang="en-US" altLang="zh-CN" dirty="0"/>
              <a:t>ueue, </a:t>
            </a:r>
            <a:r>
              <a:rPr lang="en-US" altLang="zh-CN" dirty="0">
                <a:solidFill>
                  <a:srgbClr val="C00000"/>
                </a:solidFill>
              </a:rPr>
              <a:t>C</a:t>
            </a:r>
            <a:r>
              <a:rPr lang="en-US" altLang="zh-CN" dirty="0"/>
              <a:t>omplete </a:t>
            </a:r>
            <a:r>
              <a:rPr lang="en-US" altLang="zh-CN" dirty="0">
                <a:solidFill>
                  <a:srgbClr val="C00000"/>
                </a:solidFill>
              </a:rPr>
              <a:t>Q</a:t>
            </a:r>
            <a:r>
              <a:rPr lang="en-US" altLang="zh-CN" dirty="0"/>
              <a:t>ueue and </a:t>
            </a:r>
            <a:r>
              <a:rPr lang="en-US" altLang="zh-CN" dirty="0">
                <a:solidFill>
                  <a:srgbClr val="C00000"/>
                </a:solidFill>
              </a:rPr>
              <a:t>R</a:t>
            </a:r>
            <a:r>
              <a:rPr lang="en-US" altLang="zh-CN" dirty="0"/>
              <a:t>eceive </a:t>
            </a:r>
            <a:r>
              <a:rPr lang="en-US" altLang="zh-CN" dirty="0">
                <a:solidFill>
                  <a:srgbClr val="C00000"/>
                </a:solidFill>
              </a:rPr>
              <a:t>Q</a:t>
            </a:r>
            <a:r>
              <a:rPr lang="en-US" altLang="zh-CN" dirty="0"/>
              <a:t>ueue)</a:t>
            </a:r>
          </a:p>
          <a:p>
            <a:pPr lvl="1"/>
            <a:r>
              <a:rPr lang="en-US" altLang="zh-CN" dirty="0"/>
              <a:t>SQ, CQ &amp;  RQ</a:t>
            </a:r>
          </a:p>
          <a:p>
            <a:pPr lvl="1"/>
            <a:r>
              <a:rPr lang="en-US" altLang="zh-CN" dirty="0"/>
              <a:t>A group of queues form an RDMA connection</a:t>
            </a:r>
          </a:p>
          <a:p>
            <a:pPr lvl="2"/>
            <a:r>
              <a:rPr lang="en-US" altLang="zh-CN" sz="1800" dirty="0"/>
              <a:t>Analog to connections in TCP/IP </a:t>
            </a:r>
          </a:p>
          <a:p>
            <a:r>
              <a:rPr lang="en-US" altLang="zh-CN" dirty="0"/>
              <a:t>User posts networking </a:t>
            </a:r>
            <a:r>
              <a:rPr lang="en-US" altLang="zh-CN" dirty="0">
                <a:solidFill>
                  <a:srgbClr val="C00000"/>
                </a:solidFill>
              </a:rPr>
              <a:t>requests</a:t>
            </a:r>
            <a:r>
              <a:rPr lang="en-US" altLang="zh-CN" dirty="0"/>
              <a:t> to the SQ</a:t>
            </a:r>
          </a:p>
          <a:p>
            <a:pPr lvl="1"/>
            <a:r>
              <a:rPr lang="en" altLang="zh-CN" dirty="0"/>
              <a:t>Two-sided: message datagram (like </a:t>
            </a:r>
            <a:r>
              <a:rPr lang="en" altLang="zh-CN" dirty="0">
                <a:latin typeface="Consolas" panose="020B0609020204030204" pitchFamily="49" charset="0"/>
                <a:ea typeface="PingFang HK" panose="020B0400000000000000" pitchFamily="34" charset="-120"/>
                <a:cs typeface="Consolas" panose="020B0609020204030204" pitchFamily="49" charset="0"/>
              </a:rPr>
              <a:t>send/</a:t>
            </a:r>
            <a:r>
              <a:rPr lang="en" altLang="zh-CN" dirty="0" err="1">
                <a:latin typeface="Consolas" panose="020B0609020204030204" pitchFamily="49" charset="0"/>
                <a:ea typeface="PingFang HK" panose="020B0400000000000000" pitchFamily="34" charset="-120"/>
                <a:cs typeface="Consolas" panose="020B0609020204030204" pitchFamily="49" charset="0"/>
              </a:rPr>
              <a:t>recv</a:t>
            </a:r>
            <a:r>
              <a:rPr lang="en" altLang="zh-CN" dirty="0"/>
              <a:t>)</a:t>
            </a:r>
          </a:p>
          <a:p>
            <a:pPr lvl="1"/>
            <a:r>
              <a:rPr lang="en" altLang="zh-CN" dirty="0"/>
              <a:t>One-sided: remote read/write (will be talked about later) </a:t>
            </a:r>
          </a:p>
          <a:p>
            <a:r>
              <a:rPr lang="en" altLang="zh-CN" dirty="0"/>
              <a:t>Get the completion events of the send requests from the CQ </a:t>
            </a:r>
          </a:p>
          <a:p>
            <a:r>
              <a:rPr lang="en" altLang="zh-CN" dirty="0"/>
              <a:t>Receive two-sided messages from the RQ </a:t>
            </a:r>
          </a:p>
          <a:p>
            <a:endParaRPr kumimoji="1" lang="zh-CN" altLang="en-US" dirty="0"/>
          </a:p>
        </p:txBody>
      </p:sp>
      <p:sp>
        <p:nvSpPr>
          <p:cNvPr id="4" name="灯片编号占位符 3">
            <a:extLst>
              <a:ext uri="{FF2B5EF4-FFF2-40B4-BE49-F238E27FC236}">
                <a16:creationId xmlns:a16="http://schemas.microsoft.com/office/drawing/2014/main" id="{FA5B0F3B-17BB-BA4C-A08A-8846CA170337}"/>
              </a:ext>
            </a:extLst>
          </p:cNvPr>
          <p:cNvSpPr>
            <a:spLocks noGrp="1"/>
          </p:cNvSpPr>
          <p:nvPr>
            <p:ph type="sldNum" sz="quarter" idx="12"/>
          </p:nvPr>
        </p:nvSpPr>
        <p:spPr/>
        <p:txBody>
          <a:bodyPr/>
          <a:lstStyle/>
          <a:p>
            <a:fld id="{ADE361C3-C043-4A6E-BDCE-8DA1E7D90A3B}" type="slidenum">
              <a:rPr lang="zh-CN" altLang="en-US" smtClean="0"/>
              <a:pPr/>
              <a:t>7</a:t>
            </a:fld>
            <a:endParaRPr lang="zh-CN" altLang="en-US" dirty="0"/>
          </a:p>
        </p:txBody>
      </p:sp>
    </p:spTree>
    <p:extLst>
      <p:ext uri="{BB962C8B-B14F-4D97-AF65-F5344CB8AC3E}">
        <p14:creationId xmlns:p14="http://schemas.microsoft.com/office/powerpoint/2010/main" val="18655569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626C2-9D08-4743-9FBD-BCBD6503303A}"/>
              </a:ext>
            </a:extLst>
          </p:cNvPr>
          <p:cNvSpPr>
            <a:spLocks noGrp="1"/>
          </p:cNvSpPr>
          <p:nvPr>
            <p:ph type="title"/>
          </p:nvPr>
        </p:nvSpPr>
        <p:spPr/>
        <p:txBody>
          <a:bodyPr/>
          <a:lstStyle/>
          <a:p>
            <a:r>
              <a:rPr kumimoji="1" lang="en-US" altLang="zh-CN" dirty="0"/>
              <a:t>One-sided RDMA primitive seems simple</a:t>
            </a:r>
            <a:endParaRPr kumimoji="1" lang="zh-CN" altLang="en-US" dirty="0"/>
          </a:p>
        </p:txBody>
      </p:sp>
      <p:sp>
        <p:nvSpPr>
          <p:cNvPr id="3" name="内容占位符 2">
            <a:extLst>
              <a:ext uri="{FF2B5EF4-FFF2-40B4-BE49-F238E27FC236}">
                <a16:creationId xmlns:a16="http://schemas.microsoft.com/office/drawing/2014/main" id="{7D2DB643-25FC-924F-ACDD-B5F0D8E22C99}"/>
              </a:ext>
            </a:extLst>
          </p:cNvPr>
          <p:cNvSpPr>
            <a:spLocks noGrp="1"/>
          </p:cNvSpPr>
          <p:nvPr>
            <p:ph idx="1"/>
          </p:nvPr>
        </p:nvSpPr>
        <p:spPr/>
        <p:txBody>
          <a:bodyPr/>
          <a:lstStyle/>
          <a:p>
            <a:r>
              <a:rPr kumimoji="1" lang="en-US" altLang="zh-CN" dirty="0"/>
              <a:t>The network card can read/write server memory </a:t>
            </a:r>
          </a:p>
          <a:p>
            <a:pPr lvl="1"/>
            <a:r>
              <a:rPr kumimoji="1" lang="en-US" altLang="zh-CN" dirty="0"/>
              <a:t>Is that simple? </a:t>
            </a:r>
            <a:endParaRPr kumimoji="1" lang="zh-CN" altLang="en-US" dirty="0"/>
          </a:p>
        </p:txBody>
      </p:sp>
      <p:sp>
        <p:nvSpPr>
          <p:cNvPr id="4" name="灯片编号占位符 3">
            <a:extLst>
              <a:ext uri="{FF2B5EF4-FFF2-40B4-BE49-F238E27FC236}">
                <a16:creationId xmlns:a16="http://schemas.microsoft.com/office/drawing/2014/main" id="{04F02FC7-B2D9-B94F-BACF-F4A91F390F50}"/>
              </a:ext>
            </a:extLst>
          </p:cNvPr>
          <p:cNvSpPr>
            <a:spLocks noGrp="1"/>
          </p:cNvSpPr>
          <p:nvPr>
            <p:ph type="sldNum" sz="quarter" idx="12"/>
          </p:nvPr>
        </p:nvSpPr>
        <p:spPr/>
        <p:txBody>
          <a:bodyPr/>
          <a:lstStyle/>
          <a:p>
            <a:fld id="{ADE361C3-C043-4A6E-BDCE-8DA1E7D90A3B}" type="slidenum">
              <a:rPr lang="zh-CN" altLang="en-US" smtClean="0"/>
              <a:t>70</a:t>
            </a:fld>
            <a:endParaRPr lang="zh-CN" altLang="en-US"/>
          </a:p>
        </p:txBody>
      </p:sp>
    </p:spTree>
    <p:extLst>
      <p:ext uri="{BB962C8B-B14F-4D97-AF65-F5344CB8AC3E}">
        <p14:creationId xmlns:p14="http://schemas.microsoft.com/office/powerpoint/2010/main" val="10716669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D8874C-E3E7-F649-9E6C-ADAB5EDBFC7E}"/>
              </a:ext>
            </a:extLst>
          </p:cNvPr>
          <p:cNvSpPr>
            <a:spLocks noGrp="1"/>
          </p:cNvSpPr>
          <p:nvPr>
            <p:ph type="title"/>
          </p:nvPr>
        </p:nvSpPr>
        <p:spPr/>
        <p:txBody>
          <a:bodyPr/>
          <a:lstStyle/>
          <a:p>
            <a:r>
              <a:rPr lang="en-US" altLang="zh-CN" dirty="0"/>
              <a:t>Life cycle of an RDMA one-sided WRITE</a:t>
            </a:r>
            <a:endParaRPr kumimoji="1" lang="zh-CN" altLang="en-US" dirty="0"/>
          </a:p>
        </p:txBody>
      </p:sp>
      <p:sp>
        <p:nvSpPr>
          <p:cNvPr id="4" name="灯片编号占位符 3">
            <a:extLst>
              <a:ext uri="{FF2B5EF4-FFF2-40B4-BE49-F238E27FC236}">
                <a16:creationId xmlns:a16="http://schemas.microsoft.com/office/drawing/2014/main" id="{12BDFAB7-58C4-D642-BFB2-12DDEC453107}"/>
              </a:ext>
            </a:extLst>
          </p:cNvPr>
          <p:cNvSpPr>
            <a:spLocks noGrp="1"/>
          </p:cNvSpPr>
          <p:nvPr>
            <p:ph type="sldNum" sz="quarter" idx="12"/>
          </p:nvPr>
        </p:nvSpPr>
        <p:spPr/>
        <p:txBody>
          <a:bodyPr/>
          <a:lstStyle/>
          <a:p>
            <a:fld id="{ADE361C3-C043-4A6E-BDCE-8DA1E7D90A3B}" type="slidenum">
              <a:rPr lang="zh-CN" altLang="en-US" smtClean="0"/>
              <a:t>71</a:t>
            </a:fld>
            <a:endParaRPr lang="zh-CN" altLang="en-US"/>
          </a:p>
        </p:txBody>
      </p:sp>
      <p:pic>
        <p:nvPicPr>
          <p:cNvPr id="5" name="图片 4">
            <a:extLst>
              <a:ext uri="{FF2B5EF4-FFF2-40B4-BE49-F238E27FC236}">
                <a16:creationId xmlns:a16="http://schemas.microsoft.com/office/drawing/2014/main" id="{09B65BD6-9499-324F-B55C-140ABB220D36}"/>
              </a:ext>
            </a:extLst>
          </p:cNvPr>
          <p:cNvPicPr>
            <a:picLocks noChangeAspect="1"/>
          </p:cNvPicPr>
          <p:nvPr/>
        </p:nvPicPr>
        <p:blipFill>
          <a:blip r:embed="rId2"/>
          <a:stretch>
            <a:fillRect/>
          </a:stretch>
        </p:blipFill>
        <p:spPr>
          <a:xfrm>
            <a:off x="8925" y="1625080"/>
            <a:ext cx="9144000" cy="3288339"/>
          </a:xfrm>
          <a:prstGeom prst="rect">
            <a:avLst/>
          </a:prstGeom>
        </p:spPr>
      </p:pic>
      <p:sp>
        <p:nvSpPr>
          <p:cNvPr id="6" name="矩形 5">
            <a:extLst>
              <a:ext uri="{FF2B5EF4-FFF2-40B4-BE49-F238E27FC236}">
                <a16:creationId xmlns:a16="http://schemas.microsoft.com/office/drawing/2014/main" id="{B1A621B0-85CF-F445-9CD7-D6B6B5DE5E2D}"/>
              </a:ext>
            </a:extLst>
          </p:cNvPr>
          <p:cNvSpPr/>
          <p:nvPr/>
        </p:nvSpPr>
        <p:spPr>
          <a:xfrm>
            <a:off x="-108520" y="4715070"/>
            <a:ext cx="1835696" cy="648072"/>
          </a:xfrm>
          <a:prstGeom prst="rect">
            <a:avLst/>
          </a:prstGeom>
          <a:solidFill>
            <a:schemeClr val="bg1"/>
          </a:solidFill>
          <a:ln w="254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副标题 5">
            <a:extLst>
              <a:ext uri="{FF2B5EF4-FFF2-40B4-BE49-F238E27FC236}">
                <a16:creationId xmlns:a16="http://schemas.microsoft.com/office/drawing/2014/main" id="{BAC0A01B-E25E-3044-8DC4-070ADA134C06}"/>
              </a:ext>
            </a:extLst>
          </p:cNvPr>
          <p:cNvSpPr txBox="1">
            <a:spLocks/>
          </p:cNvSpPr>
          <p:nvPr/>
        </p:nvSpPr>
        <p:spPr>
          <a:xfrm>
            <a:off x="-8520" y="5296962"/>
            <a:ext cx="8224524" cy="756617"/>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lt"/>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lt"/>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lt"/>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ts val="0"/>
              </a:spcBef>
            </a:pPr>
            <a:r>
              <a:rPr kumimoji="1" lang="en-US" altLang="zh-CN" sz="1500" dirty="0">
                <a:solidFill>
                  <a:schemeClr val="tx1">
                    <a:lumMod val="75000"/>
                    <a:lumOff val="25000"/>
                  </a:schemeClr>
                </a:solidFill>
                <a:latin typeface="+mj-lt"/>
              </a:rPr>
              <a:t>[1] Memory-mapped IO</a:t>
            </a:r>
          </a:p>
          <a:p>
            <a:pPr algn="l">
              <a:lnSpc>
                <a:spcPct val="150000"/>
              </a:lnSpc>
              <a:spcBef>
                <a:spcPts val="0"/>
              </a:spcBef>
            </a:pPr>
            <a:endParaRPr kumimoji="1" lang="en-US" altLang="zh-CN" sz="1800" dirty="0">
              <a:solidFill>
                <a:schemeClr val="tx1">
                  <a:lumMod val="75000"/>
                  <a:lumOff val="25000"/>
                </a:schemeClr>
              </a:solidFill>
              <a:latin typeface="+mj-lt"/>
            </a:endParaRPr>
          </a:p>
          <a:p>
            <a:pPr algn="l">
              <a:lnSpc>
                <a:spcPct val="150000"/>
              </a:lnSpc>
              <a:spcBef>
                <a:spcPts val="0"/>
              </a:spcBef>
            </a:pPr>
            <a:endParaRPr kumimoji="1" lang="en-US" altLang="zh-CN" sz="1800" dirty="0">
              <a:solidFill>
                <a:schemeClr val="tx1">
                  <a:lumMod val="75000"/>
                  <a:lumOff val="25000"/>
                </a:schemeClr>
              </a:solidFill>
              <a:latin typeface="+mj-lt"/>
            </a:endParaRPr>
          </a:p>
          <a:p>
            <a:pPr algn="l">
              <a:lnSpc>
                <a:spcPct val="150000"/>
              </a:lnSpc>
              <a:spcBef>
                <a:spcPts val="0"/>
              </a:spcBef>
            </a:pPr>
            <a:r>
              <a:rPr kumimoji="1" lang="en-US" altLang="zh-CN" sz="1800" dirty="0">
                <a:solidFill>
                  <a:schemeClr val="tx1">
                    <a:lumMod val="75000"/>
                    <a:lumOff val="25000"/>
                  </a:schemeClr>
                </a:solidFill>
                <a:latin typeface="+mj-lt"/>
              </a:rPr>
              <a:t> </a:t>
            </a:r>
            <a:endParaRPr kumimoji="1" lang="en" altLang="zh-CN" sz="1800" dirty="0">
              <a:solidFill>
                <a:schemeClr val="tx1">
                  <a:lumMod val="50000"/>
                  <a:lumOff val="50000"/>
                </a:schemeClr>
              </a:solidFill>
              <a:latin typeface="+mj-lt"/>
            </a:endParaRPr>
          </a:p>
        </p:txBody>
      </p:sp>
    </p:spTree>
    <p:extLst>
      <p:ext uri="{BB962C8B-B14F-4D97-AF65-F5344CB8AC3E}">
        <p14:creationId xmlns:p14="http://schemas.microsoft.com/office/powerpoint/2010/main" val="102500154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FFCC04-1854-C44F-A05F-1C8E6C9031A1}"/>
              </a:ext>
            </a:extLst>
          </p:cNvPr>
          <p:cNvSpPr>
            <a:spLocks noGrp="1"/>
          </p:cNvSpPr>
          <p:nvPr>
            <p:ph type="title"/>
          </p:nvPr>
        </p:nvSpPr>
        <p:spPr/>
        <p:txBody>
          <a:bodyPr/>
          <a:lstStyle/>
          <a:p>
            <a:r>
              <a:rPr lang="en-US" altLang="zh-CN" dirty="0"/>
              <a:t>Life cycle of an RDMA one-sided WRITE</a:t>
            </a:r>
            <a:endParaRPr kumimoji="1" lang="zh-CN" altLang="en-US" dirty="0"/>
          </a:p>
        </p:txBody>
      </p:sp>
      <p:sp>
        <p:nvSpPr>
          <p:cNvPr id="3" name="内容占位符 2">
            <a:extLst>
              <a:ext uri="{FF2B5EF4-FFF2-40B4-BE49-F238E27FC236}">
                <a16:creationId xmlns:a16="http://schemas.microsoft.com/office/drawing/2014/main" id="{597BA12E-C962-7B42-850E-5761D59336E7}"/>
              </a:ext>
            </a:extLst>
          </p:cNvPr>
          <p:cNvSpPr>
            <a:spLocks noGrp="1"/>
          </p:cNvSpPr>
          <p:nvPr>
            <p:ph idx="1"/>
          </p:nvPr>
        </p:nvSpPr>
        <p:spPr/>
        <p:txBody>
          <a:bodyPr/>
          <a:lstStyle/>
          <a:p>
            <a:r>
              <a:rPr kumimoji="1" lang="en-US" altLang="zh-CN" dirty="0"/>
              <a:t>Why efficient? </a:t>
            </a:r>
            <a:endParaRPr kumimoji="1" lang="zh-CN" altLang="en-US" dirty="0"/>
          </a:p>
        </p:txBody>
      </p:sp>
      <p:sp>
        <p:nvSpPr>
          <p:cNvPr id="4" name="灯片编号占位符 3">
            <a:extLst>
              <a:ext uri="{FF2B5EF4-FFF2-40B4-BE49-F238E27FC236}">
                <a16:creationId xmlns:a16="http://schemas.microsoft.com/office/drawing/2014/main" id="{9C6F0DF8-98D9-C94B-8951-38B6BFF9BCE6}"/>
              </a:ext>
            </a:extLst>
          </p:cNvPr>
          <p:cNvSpPr>
            <a:spLocks noGrp="1"/>
          </p:cNvSpPr>
          <p:nvPr>
            <p:ph type="sldNum" sz="quarter" idx="12"/>
          </p:nvPr>
        </p:nvSpPr>
        <p:spPr/>
        <p:txBody>
          <a:bodyPr/>
          <a:lstStyle/>
          <a:p>
            <a:fld id="{ADE361C3-C043-4A6E-BDCE-8DA1E7D90A3B}" type="slidenum">
              <a:rPr lang="zh-CN" altLang="en-US" smtClean="0"/>
              <a:t>72</a:t>
            </a:fld>
            <a:endParaRPr lang="zh-CN" altLang="en-US"/>
          </a:p>
        </p:txBody>
      </p:sp>
      <p:pic>
        <p:nvPicPr>
          <p:cNvPr id="5" name="图片 4">
            <a:extLst>
              <a:ext uri="{FF2B5EF4-FFF2-40B4-BE49-F238E27FC236}">
                <a16:creationId xmlns:a16="http://schemas.microsoft.com/office/drawing/2014/main" id="{FF85667F-D808-4740-BA7E-43C58377DAEB}"/>
              </a:ext>
            </a:extLst>
          </p:cNvPr>
          <p:cNvPicPr>
            <a:picLocks noChangeAspect="1"/>
          </p:cNvPicPr>
          <p:nvPr/>
        </p:nvPicPr>
        <p:blipFill>
          <a:blip r:embed="rId2"/>
          <a:stretch>
            <a:fillRect/>
          </a:stretch>
        </p:blipFill>
        <p:spPr>
          <a:xfrm>
            <a:off x="323528" y="1575457"/>
            <a:ext cx="9144000" cy="3325487"/>
          </a:xfrm>
          <a:prstGeom prst="rect">
            <a:avLst/>
          </a:prstGeom>
        </p:spPr>
      </p:pic>
      <p:sp>
        <p:nvSpPr>
          <p:cNvPr id="6" name="副标题 5">
            <a:extLst>
              <a:ext uri="{FF2B5EF4-FFF2-40B4-BE49-F238E27FC236}">
                <a16:creationId xmlns:a16="http://schemas.microsoft.com/office/drawing/2014/main" id="{BDBEF90C-2271-654C-87DC-0C99FE78FB14}"/>
              </a:ext>
            </a:extLst>
          </p:cNvPr>
          <p:cNvSpPr txBox="1">
            <a:spLocks/>
          </p:cNvSpPr>
          <p:nvPr/>
        </p:nvSpPr>
        <p:spPr>
          <a:xfrm>
            <a:off x="-8520" y="5377780"/>
            <a:ext cx="8224524" cy="756617"/>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lt"/>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lt"/>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lt"/>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ts val="0"/>
              </a:spcBef>
            </a:pPr>
            <a:r>
              <a:rPr kumimoji="1" lang="en-US" altLang="zh-CN" sz="1500" dirty="0">
                <a:solidFill>
                  <a:schemeClr val="tx1">
                    <a:lumMod val="75000"/>
                    <a:lumOff val="25000"/>
                  </a:schemeClr>
                </a:solidFill>
                <a:latin typeface="+mj-lt"/>
              </a:rPr>
              <a:t>[1] Memory-mapped IO</a:t>
            </a:r>
          </a:p>
          <a:p>
            <a:pPr algn="l">
              <a:lnSpc>
                <a:spcPct val="150000"/>
              </a:lnSpc>
              <a:spcBef>
                <a:spcPts val="0"/>
              </a:spcBef>
            </a:pPr>
            <a:endParaRPr kumimoji="1" lang="en-US" altLang="zh-CN" sz="1800" dirty="0">
              <a:solidFill>
                <a:schemeClr val="tx1">
                  <a:lumMod val="75000"/>
                  <a:lumOff val="25000"/>
                </a:schemeClr>
              </a:solidFill>
              <a:latin typeface="+mj-lt"/>
            </a:endParaRPr>
          </a:p>
          <a:p>
            <a:pPr algn="l">
              <a:lnSpc>
                <a:spcPct val="150000"/>
              </a:lnSpc>
              <a:spcBef>
                <a:spcPts val="0"/>
              </a:spcBef>
            </a:pPr>
            <a:endParaRPr kumimoji="1" lang="en-US" altLang="zh-CN" sz="1800" dirty="0">
              <a:solidFill>
                <a:schemeClr val="tx1">
                  <a:lumMod val="75000"/>
                  <a:lumOff val="25000"/>
                </a:schemeClr>
              </a:solidFill>
              <a:latin typeface="+mj-lt"/>
            </a:endParaRPr>
          </a:p>
          <a:p>
            <a:pPr algn="l">
              <a:lnSpc>
                <a:spcPct val="150000"/>
              </a:lnSpc>
              <a:spcBef>
                <a:spcPts val="0"/>
              </a:spcBef>
            </a:pPr>
            <a:r>
              <a:rPr kumimoji="1" lang="en-US" altLang="zh-CN" sz="1800" dirty="0">
                <a:solidFill>
                  <a:schemeClr val="tx1">
                    <a:lumMod val="75000"/>
                    <a:lumOff val="25000"/>
                  </a:schemeClr>
                </a:solidFill>
                <a:latin typeface="+mj-lt"/>
              </a:rPr>
              <a:t> </a:t>
            </a:r>
            <a:endParaRPr kumimoji="1" lang="en" altLang="zh-CN" sz="1800" dirty="0">
              <a:solidFill>
                <a:schemeClr val="tx1">
                  <a:lumMod val="50000"/>
                  <a:lumOff val="50000"/>
                </a:schemeClr>
              </a:solidFill>
              <a:latin typeface="+mj-lt"/>
            </a:endParaRPr>
          </a:p>
        </p:txBody>
      </p:sp>
    </p:spTree>
    <p:extLst>
      <p:ext uri="{BB962C8B-B14F-4D97-AF65-F5344CB8AC3E}">
        <p14:creationId xmlns:p14="http://schemas.microsoft.com/office/powerpoint/2010/main" val="174165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0319C3-690F-A54F-85CF-E49E9BD0E910}"/>
              </a:ext>
            </a:extLst>
          </p:cNvPr>
          <p:cNvSpPr>
            <a:spLocks noGrp="1"/>
          </p:cNvSpPr>
          <p:nvPr>
            <p:ph type="title"/>
          </p:nvPr>
        </p:nvSpPr>
        <p:spPr/>
        <p:txBody>
          <a:bodyPr/>
          <a:lstStyle/>
          <a:p>
            <a:r>
              <a:rPr kumimoji="1" lang="en-US" altLang="zh-CN" dirty="0"/>
              <a:t>What are the costs in a one-sided WRITE? </a:t>
            </a:r>
            <a:endParaRPr kumimoji="1" lang="zh-CN" altLang="en-US" dirty="0"/>
          </a:p>
        </p:txBody>
      </p:sp>
      <p:sp>
        <p:nvSpPr>
          <p:cNvPr id="3" name="内容占位符 2">
            <a:extLst>
              <a:ext uri="{FF2B5EF4-FFF2-40B4-BE49-F238E27FC236}">
                <a16:creationId xmlns:a16="http://schemas.microsoft.com/office/drawing/2014/main" id="{C4A451B0-D099-FE43-83D8-F05B69394FB7}"/>
              </a:ext>
            </a:extLst>
          </p:cNvPr>
          <p:cNvSpPr>
            <a:spLocks noGrp="1"/>
          </p:cNvSpPr>
          <p:nvPr>
            <p:ph idx="1"/>
          </p:nvPr>
        </p:nvSpPr>
        <p:spPr>
          <a:xfrm>
            <a:off x="457200" y="1129308"/>
            <a:ext cx="3898776" cy="4356826"/>
          </a:xfrm>
        </p:spPr>
        <p:txBody>
          <a:bodyPr/>
          <a:lstStyle/>
          <a:p>
            <a:r>
              <a:rPr kumimoji="1" lang="en-US" altLang="zh-CN" dirty="0"/>
              <a:t>The network latency is still high!</a:t>
            </a:r>
          </a:p>
          <a:p>
            <a:pPr lvl="1"/>
            <a:r>
              <a:rPr kumimoji="1" lang="en-US" altLang="zh-CN" dirty="0"/>
              <a:t>At least 1us </a:t>
            </a:r>
          </a:p>
          <a:p>
            <a:pPr lvl="1"/>
            <a:r>
              <a:rPr kumimoji="1" lang="en-US" altLang="zh-CN" dirty="0"/>
              <a:t>Hard to hide due to hardware, network delay, etc.</a:t>
            </a:r>
          </a:p>
          <a:p>
            <a:r>
              <a:rPr kumimoji="1" lang="en-US" altLang="zh-CN" dirty="0"/>
              <a:t>Suppose we post RDMA requests in a synchronous way</a:t>
            </a:r>
          </a:p>
          <a:p>
            <a:pPr lvl="1"/>
            <a:r>
              <a:rPr kumimoji="1" lang="en-US" altLang="zh-CN" dirty="0"/>
              <a:t>A single core can only achieve 1M </a:t>
            </a:r>
            <a:r>
              <a:rPr kumimoji="1" lang="en-US" altLang="zh-CN" dirty="0" err="1"/>
              <a:t>reqs</a:t>
            </a:r>
            <a:r>
              <a:rPr kumimoji="1" lang="en-US" altLang="zh-CN" dirty="0"/>
              <a:t>/sec</a:t>
            </a:r>
          </a:p>
          <a:p>
            <a:pPr lvl="1"/>
            <a:r>
              <a:rPr kumimoji="1" lang="en-US" altLang="zh-CN" dirty="0"/>
              <a:t>On the other hand, RDMA can achieve 10-100M </a:t>
            </a:r>
            <a:r>
              <a:rPr kumimoji="1" lang="en-US" altLang="zh-CN" dirty="0" err="1"/>
              <a:t>reqs</a:t>
            </a:r>
            <a:r>
              <a:rPr kumimoji="1" lang="en-US" altLang="zh-CN" dirty="0"/>
              <a:t>/sec!</a:t>
            </a:r>
            <a:endParaRPr kumimoji="1" lang="zh-CN" altLang="en-US" dirty="0"/>
          </a:p>
        </p:txBody>
      </p:sp>
      <p:sp>
        <p:nvSpPr>
          <p:cNvPr id="4" name="灯片编号占位符 3">
            <a:extLst>
              <a:ext uri="{FF2B5EF4-FFF2-40B4-BE49-F238E27FC236}">
                <a16:creationId xmlns:a16="http://schemas.microsoft.com/office/drawing/2014/main" id="{E57F6ED7-D2EF-A042-9292-CC4FFEA22D92}"/>
              </a:ext>
            </a:extLst>
          </p:cNvPr>
          <p:cNvSpPr>
            <a:spLocks noGrp="1"/>
          </p:cNvSpPr>
          <p:nvPr>
            <p:ph type="sldNum" sz="quarter" idx="12"/>
          </p:nvPr>
        </p:nvSpPr>
        <p:spPr/>
        <p:txBody>
          <a:bodyPr/>
          <a:lstStyle/>
          <a:p>
            <a:fld id="{ADE361C3-C043-4A6E-BDCE-8DA1E7D90A3B}" type="slidenum">
              <a:rPr lang="zh-CN" altLang="en-US" smtClean="0"/>
              <a:t>73</a:t>
            </a:fld>
            <a:endParaRPr lang="zh-CN" altLang="en-US"/>
          </a:p>
        </p:txBody>
      </p:sp>
      <p:pic>
        <p:nvPicPr>
          <p:cNvPr id="5" name="图片 4">
            <a:extLst>
              <a:ext uri="{FF2B5EF4-FFF2-40B4-BE49-F238E27FC236}">
                <a16:creationId xmlns:a16="http://schemas.microsoft.com/office/drawing/2014/main" id="{67F7578E-E078-3449-9FB1-E12A955E50AD}"/>
              </a:ext>
            </a:extLst>
          </p:cNvPr>
          <p:cNvPicPr>
            <a:picLocks noChangeAspect="1"/>
          </p:cNvPicPr>
          <p:nvPr/>
        </p:nvPicPr>
        <p:blipFill>
          <a:blip r:embed="rId3"/>
          <a:stretch>
            <a:fillRect/>
          </a:stretch>
        </p:blipFill>
        <p:spPr>
          <a:xfrm>
            <a:off x="4580722" y="1417340"/>
            <a:ext cx="4456049" cy="3108675"/>
          </a:xfrm>
          <a:prstGeom prst="rect">
            <a:avLst/>
          </a:prstGeom>
        </p:spPr>
      </p:pic>
    </p:spTree>
    <p:extLst>
      <p:ext uri="{BB962C8B-B14F-4D97-AF65-F5344CB8AC3E}">
        <p14:creationId xmlns:p14="http://schemas.microsoft.com/office/powerpoint/2010/main" val="1798630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62B374-5627-6B4F-B432-5853E4F6F3A8}"/>
              </a:ext>
            </a:extLst>
          </p:cNvPr>
          <p:cNvSpPr>
            <a:spLocks noGrp="1"/>
          </p:cNvSpPr>
          <p:nvPr>
            <p:ph type="title"/>
          </p:nvPr>
        </p:nvSpPr>
        <p:spPr/>
        <p:txBody>
          <a:bodyPr/>
          <a:lstStyle/>
          <a:p>
            <a:r>
              <a:rPr kumimoji="1" lang="en-US" altLang="zh-CN" dirty="0"/>
              <a:t>How to avoid waiting? Add more concurrency </a:t>
            </a:r>
            <a:endParaRPr kumimoji="1" lang="zh-CN" altLang="en-US" dirty="0"/>
          </a:p>
        </p:txBody>
      </p:sp>
      <p:sp>
        <p:nvSpPr>
          <p:cNvPr id="3" name="内容占位符 2">
            <a:extLst>
              <a:ext uri="{FF2B5EF4-FFF2-40B4-BE49-F238E27FC236}">
                <a16:creationId xmlns:a16="http://schemas.microsoft.com/office/drawing/2014/main" id="{74275828-5D65-144C-9768-9342C8948D89}"/>
              </a:ext>
            </a:extLst>
          </p:cNvPr>
          <p:cNvSpPr>
            <a:spLocks noGrp="1"/>
          </p:cNvSpPr>
          <p:nvPr>
            <p:ph idx="1"/>
          </p:nvPr>
        </p:nvSpPr>
        <p:spPr>
          <a:xfrm>
            <a:off x="457200" y="1129308"/>
            <a:ext cx="4978896" cy="3771636"/>
          </a:xfrm>
        </p:spPr>
        <p:txBody>
          <a:bodyPr/>
          <a:lstStyle/>
          <a:p>
            <a:r>
              <a:rPr kumimoji="1" lang="en-US" altLang="zh-CN" dirty="0"/>
              <a:t>Outstanding request &amp; coroutine</a:t>
            </a:r>
          </a:p>
          <a:p>
            <a:pPr lvl="1"/>
            <a:r>
              <a:rPr kumimoji="1" lang="en-US" altLang="zh-CN" dirty="0"/>
              <a:t>Outstanding requests means keep multiple RDMA requests on-the-fly</a:t>
            </a:r>
          </a:p>
          <a:p>
            <a:pPr lvl="1"/>
            <a:r>
              <a:rPr kumimoji="1" lang="en-US" altLang="zh-CN" dirty="0"/>
              <a:t>Coroutine is the same as traditional asynchronous I/O programming</a:t>
            </a:r>
          </a:p>
          <a:p>
            <a:pPr lvl="2"/>
            <a:r>
              <a:rPr kumimoji="1" lang="en-US" altLang="zh-CN" dirty="0"/>
              <a:t>Yield after posting a request</a:t>
            </a:r>
          </a:p>
          <a:p>
            <a:r>
              <a:rPr kumimoji="1" lang="en-US" altLang="zh-CN" dirty="0"/>
              <a:t>Goal: </a:t>
            </a:r>
          </a:p>
          <a:p>
            <a:pPr lvl="1"/>
            <a:r>
              <a:rPr kumimoji="1" lang="en-US" altLang="zh-CN" dirty="0"/>
              <a:t>Hide polling latency</a:t>
            </a:r>
            <a:endParaRPr kumimoji="1" lang="zh-CN" altLang="en-US" dirty="0"/>
          </a:p>
        </p:txBody>
      </p:sp>
      <p:sp>
        <p:nvSpPr>
          <p:cNvPr id="4" name="灯片编号占位符 3">
            <a:extLst>
              <a:ext uri="{FF2B5EF4-FFF2-40B4-BE49-F238E27FC236}">
                <a16:creationId xmlns:a16="http://schemas.microsoft.com/office/drawing/2014/main" id="{F3B2B110-FC97-CC47-ACEA-043837B2A32B}"/>
              </a:ext>
            </a:extLst>
          </p:cNvPr>
          <p:cNvSpPr>
            <a:spLocks noGrp="1"/>
          </p:cNvSpPr>
          <p:nvPr>
            <p:ph type="sldNum" sz="quarter" idx="12"/>
          </p:nvPr>
        </p:nvSpPr>
        <p:spPr/>
        <p:txBody>
          <a:bodyPr/>
          <a:lstStyle/>
          <a:p>
            <a:fld id="{ADE361C3-C043-4A6E-BDCE-8DA1E7D90A3B}" type="slidenum">
              <a:rPr lang="zh-CN" altLang="en-US" smtClean="0"/>
              <a:t>74</a:t>
            </a:fld>
            <a:endParaRPr lang="zh-CN" altLang="en-US"/>
          </a:p>
        </p:txBody>
      </p:sp>
      <p:pic>
        <p:nvPicPr>
          <p:cNvPr id="6" name="图片 5">
            <a:extLst>
              <a:ext uri="{FF2B5EF4-FFF2-40B4-BE49-F238E27FC236}">
                <a16:creationId xmlns:a16="http://schemas.microsoft.com/office/drawing/2014/main" id="{9DD6A0CB-CFC2-5A4E-A9AD-E5755815736E}"/>
              </a:ext>
            </a:extLst>
          </p:cNvPr>
          <p:cNvPicPr>
            <a:picLocks noChangeAspect="1"/>
          </p:cNvPicPr>
          <p:nvPr/>
        </p:nvPicPr>
        <p:blipFill>
          <a:blip r:embed="rId3"/>
          <a:stretch>
            <a:fillRect/>
          </a:stretch>
        </p:blipFill>
        <p:spPr>
          <a:xfrm>
            <a:off x="5672163" y="2281436"/>
            <a:ext cx="3014637" cy="2399065"/>
          </a:xfrm>
          <a:prstGeom prst="rect">
            <a:avLst/>
          </a:prstGeom>
        </p:spPr>
      </p:pic>
    </p:spTree>
    <p:extLst>
      <p:ext uri="{BB962C8B-B14F-4D97-AF65-F5344CB8AC3E}">
        <p14:creationId xmlns:p14="http://schemas.microsoft.com/office/powerpoint/2010/main" val="2086167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0B3A03-089B-C641-B6C4-B906AD139728}"/>
              </a:ext>
            </a:extLst>
          </p:cNvPr>
          <p:cNvSpPr>
            <a:spLocks noGrp="1"/>
          </p:cNvSpPr>
          <p:nvPr>
            <p:ph type="title"/>
          </p:nvPr>
        </p:nvSpPr>
        <p:spPr/>
        <p:txBody>
          <a:bodyPr/>
          <a:lstStyle/>
          <a:p>
            <a:r>
              <a:rPr kumimoji="1" lang="en-US" altLang="zh-CN" dirty="0"/>
              <a:t>Other costs: MMIO</a:t>
            </a:r>
            <a:endParaRPr kumimoji="1" lang="zh-CN" altLang="en-US" dirty="0"/>
          </a:p>
        </p:txBody>
      </p:sp>
      <p:sp>
        <p:nvSpPr>
          <p:cNvPr id="3" name="内容占位符 2">
            <a:extLst>
              <a:ext uri="{FF2B5EF4-FFF2-40B4-BE49-F238E27FC236}">
                <a16:creationId xmlns:a16="http://schemas.microsoft.com/office/drawing/2014/main" id="{14E89F37-13DD-054F-9509-2B2AB1454A4A}"/>
              </a:ext>
            </a:extLst>
          </p:cNvPr>
          <p:cNvSpPr>
            <a:spLocks noGrp="1"/>
          </p:cNvSpPr>
          <p:nvPr>
            <p:ph idx="1"/>
          </p:nvPr>
        </p:nvSpPr>
        <p:spPr>
          <a:xfrm>
            <a:off x="457200" y="1129308"/>
            <a:ext cx="7211144" cy="3771636"/>
          </a:xfrm>
        </p:spPr>
        <p:txBody>
          <a:bodyPr/>
          <a:lstStyle/>
          <a:p>
            <a:r>
              <a:rPr lang="en-US" altLang="zh-CN" dirty="0"/>
              <a:t>There are several ways to keep multiple requests on-flight</a:t>
            </a:r>
          </a:p>
          <a:p>
            <a:pPr lvl="1"/>
            <a:r>
              <a:rPr lang="en-US" altLang="zh-CN" dirty="0"/>
              <a:t>The common way is to use one MMIO per request</a:t>
            </a:r>
          </a:p>
          <a:p>
            <a:r>
              <a:rPr lang="en-US" altLang="zh-CN" dirty="0"/>
              <a:t>MMIO is (relatively) costly</a:t>
            </a:r>
          </a:p>
          <a:p>
            <a:pPr lvl="1"/>
            <a:r>
              <a:rPr lang="en-US" altLang="zh-CN" dirty="0"/>
              <a:t>400 ~ 1000 cycles </a:t>
            </a:r>
          </a:p>
          <a:p>
            <a:endParaRPr kumimoji="1" lang="zh-CN" altLang="en-US" dirty="0"/>
          </a:p>
        </p:txBody>
      </p:sp>
      <p:sp>
        <p:nvSpPr>
          <p:cNvPr id="4" name="灯片编号占位符 3">
            <a:extLst>
              <a:ext uri="{FF2B5EF4-FFF2-40B4-BE49-F238E27FC236}">
                <a16:creationId xmlns:a16="http://schemas.microsoft.com/office/drawing/2014/main" id="{09167814-BFAD-1147-9289-2C2120209CEB}"/>
              </a:ext>
            </a:extLst>
          </p:cNvPr>
          <p:cNvSpPr>
            <a:spLocks noGrp="1"/>
          </p:cNvSpPr>
          <p:nvPr>
            <p:ph type="sldNum" sz="quarter" idx="12"/>
          </p:nvPr>
        </p:nvSpPr>
        <p:spPr/>
        <p:txBody>
          <a:bodyPr/>
          <a:lstStyle/>
          <a:p>
            <a:fld id="{ADE361C3-C043-4A6E-BDCE-8DA1E7D90A3B}" type="slidenum">
              <a:rPr lang="zh-CN" altLang="en-US" smtClean="0"/>
              <a:t>75</a:t>
            </a:fld>
            <a:endParaRPr lang="zh-CN" altLang="en-US"/>
          </a:p>
        </p:txBody>
      </p:sp>
      <p:pic>
        <p:nvPicPr>
          <p:cNvPr id="5" name="图片 4">
            <a:extLst>
              <a:ext uri="{FF2B5EF4-FFF2-40B4-BE49-F238E27FC236}">
                <a16:creationId xmlns:a16="http://schemas.microsoft.com/office/drawing/2014/main" id="{CE68216C-F50C-F944-AC76-356903F98EFA}"/>
              </a:ext>
            </a:extLst>
          </p:cNvPr>
          <p:cNvPicPr>
            <a:picLocks noChangeAspect="1"/>
          </p:cNvPicPr>
          <p:nvPr/>
        </p:nvPicPr>
        <p:blipFill>
          <a:blip r:embed="rId2"/>
          <a:stretch>
            <a:fillRect/>
          </a:stretch>
        </p:blipFill>
        <p:spPr>
          <a:xfrm>
            <a:off x="5724128" y="2021738"/>
            <a:ext cx="3125791" cy="3147536"/>
          </a:xfrm>
          <a:prstGeom prst="rect">
            <a:avLst/>
          </a:prstGeom>
        </p:spPr>
      </p:pic>
    </p:spTree>
    <p:extLst>
      <p:ext uri="{BB962C8B-B14F-4D97-AF65-F5344CB8AC3E}">
        <p14:creationId xmlns:p14="http://schemas.microsoft.com/office/powerpoint/2010/main" val="10573291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0E6FA-75A4-B345-AB8B-1B4C60607BAF}"/>
              </a:ext>
            </a:extLst>
          </p:cNvPr>
          <p:cNvSpPr>
            <a:spLocks noGrp="1"/>
          </p:cNvSpPr>
          <p:nvPr>
            <p:ph type="title"/>
          </p:nvPr>
        </p:nvSpPr>
        <p:spPr/>
        <p:txBody>
          <a:bodyPr/>
          <a:lstStyle/>
          <a:p>
            <a:r>
              <a:rPr kumimoji="1" lang="en-US" altLang="zh-CN" dirty="0"/>
              <a:t>Optimization: doorbell batching</a:t>
            </a:r>
            <a:endParaRPr kumimoji="1" lang="zh-CN" altLang="en-US" dirty="0"/>
          </a:p>
        </p:txBody>
      </p:sp>
      <p:pic>
        <p:nvPicPr>
          <p:cNvPr id="6" name="内容占位符 5" descr="图表, 折线图&#10;&#10;描述已自动生成">
            <a:extLst>
              <a:ext uri="{FF2B5EF4-FFF2-40B4-BE49-F238E27FC236}">
                <a16:creationId xmlns:a16="http://schemas.microsoft.com/office/drawing/2014/main" id="{A0DDB00C-D6CD-A943-9A76-165746B4DF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58538" y="4002717"/>
            <a:ext cx="4023866" cy="1712283"/>
          </a:xfrm>
        </p:spPr>
      </p:pic>
      <p:sp>
        <p:nvSpPr>
          <p:cNvPr id="4" name="灯片编号占位符 3">
            <a:extLst>
              <a:ext uri="{FF2B5EF4-FFF2-40B4-BE49-F238E27FC236}">
                <a16:creationId xmlns:a16="http://schemas.microsoft.com/office/drawing/2014/main" id="{B8C4713E-2494-9D4E-9E2D-CAA9412181AE}"/>
              </a:ext>
            </a:extLst>
          </p:cNvPr>
          <p:cNvSpPr>
            <a:spLocks noGrp="1"/>
          </p:cNvSpPr>
          <p:nvPr>
            <p:ph type="sldNum" sz="quarter" idx="12"/>
          </p:nvPr>
        </p:nvSpPr>
        <p:spPr/>
        <p:txBody>
          <a:bodyPr/>
          <a:lstStyle/>
          <a:p>
            <a:fld id="{ADE361C3-C043-4A6E-BDCE-8DA1E7D90A3B}" type="slidenum">
              <a:rPr lang="zh-CN" altLang="en-US" smtClean="0"/>
              <a:t>76</a:t>
            </a:fld>
            <a:endParaRPr lang="zh-CN" altLang="en-US"/>
          </a:p>
        </p:txBody>
      </p:sp>
      <p:sp>
        <p:nvSpPr>
          <p:cNvPr id="7" name="副标题 5">
            <a:extLst>
              <a:ext uri="{FF2B5EF4-FFF2-40B4-BE49-F238E27FC236}">
                <a16:creationId xmlns:a16="http://schemas.microsoft.com/office/drawing/2014/main" id="{D1E5A135-8465-A241-8DCB-DFD2346C33A1}"/>
              </a:ext>
            </a:extLst>
          </p:cNvPr>
          <p:cNvSpPr txBox="1">
            <a:spLocks/>
          </p:cNvSpPr>
          <p:nvPr/>
        </p:nvSpPr>
        <p:spPr>
          <a:xfrm>
            <a:off x="-8520" y="5377780"/>
            <a:ext cx="8224524" cy="756617"/>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lt"/>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lt"/>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lt"/>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ts val="0"/>
              </a:spcBef>
            </a:pPr>
            <a:r>
              <a:rPr kumimoji="1" lang="en-US" altLang="zh-CN" sz="1500" dirty="0">
                <a:solidFill>
                  <a:schemeClr val="tx1">
                    <a:lumMod val="75000"/>
                    <a:lumOff val="25000"/>
                  </a:schemeClr>
                </a:solidFill>
                <a:latin typeface="+mj-lt"/>
              </a:rPr>
              <a:t>Credits: Anuj Kalia </a:t>
            </a:r>
          </a:p>
          <a:p>
            <a:pPr algn="l">
              <a:lnSpc>
                <a:spcPct val="100000"/>
              </a:lnSpc>
              <a:spcBef>
                <a:spcPts val="0"/>
              </a:spcBef>
            </a:pPr>
            <a:endParaRPr kumimoji="1" lang="en-US" altLang="zh-CN" sz="1500" dirty="0">
              <a:solidFill>
                <a:schemeClr val="tx1">
                  <a:lumMod val="75000"/>
                  <a:lumOff val="25000"/>
                </a:schemeClr>
              </a:solidFill>
              <a:latin typeface="+mj-lt"/>
            </a:endParaRPr>
          </a:p>
          <a:p>
            <a:pPr algn="l">
              <a:lnSpc>
                <a:spcPct val="150000"/>
              </a:lnSpc>
              <a:spcBef>
                <a:spcPts val="0"/>
              </a:spcBef>
            </a:pPr>
            <a:endParaRPr kumimoji="1" lang="en-US" altLang="zh-CN" sz="1800" dirty="0">
              <a:solidFill>
                <a:schemeClr val="tx1">
                  <a:lumMod val="75000"/>
                  <a:lumOff val="25000"/>
                </a:schemeClr>
              </a:solidFill>
              <a:latin typeface="+mj-lt"/>
            </a:endParaRPr>
          </a:p>
          <a:p>
            <a:pPr algn="l">
              <a:lnSpc>
                <a:spcPct val="150000"/>
              </a:lnSpc>
              <a:spcBef>
                <a:spcPts val="0"/>
              </a:spcBef>
            </a:pPr>
            <a:endParaRPr kumimoji="1" lang="en-US" altLang="zh-CN" sz="1800" dirty="0">
              <a:solidFill>
                <a:schemeClr val="tx1">
                  <a:lumMod val="75000"/>
                  <a:lumOff val="25000"/>
                </a:schemeClr>
              </a:solidFill>
              <a:latin typeface="+mj-lt"/>
            </a:endParaRPr>
          </a:p>
          <a:p>
            <a:pPr algn="l">
              <a:lnSpc>
                <a:spcPct val="150000"/>
              </a:lnSpc>
              <a:spcBef>
                <a:spcPts val="0"/>
              </a:spcBef>
            </a:pPr>
            <a:r>
              <a:rPr kumimoji="1" lang="en-US" altLang="zh-CN" sz="1800" dirty="0">
                <a:solidFill>
                  <a:schemeClr val="tx1">
                    <a:lumMod val="75000"/>
                    <a:lumOff val="25000"/>
                  </a:schemeClr>
                </a:solidFill>
                <a:latin typeface="+mj-lt"/>
              </a:rPr>
              <a:t> </a:t>
            </a:r>
            <a:endParaRPr kumimoji="1" lang="en" altLang="zh-CN" sz="1800" dirty="0">
              <a:solidFill>
                <a:schemeClr val="tx1">
                  <a:lumMod val="50000"/>
                  <a:lumOff val="50000"/>
                </a:schemeClr>
              </a:solidFill>
              <a:latin typeface="+mj-lt"/>
            </a:endParaRPr>
          </a:p>
        </p:txBody>
      </p:sp>
      <p:sp>
        <p:nvSpPr>
          <p:cNvPr id="8" name="内容占位符 2">
            <a:extLst>
              <a:ext uri="{FF2B5EF4-FFF2-40B4-BE49-F238E27FC236}">
                <a16:creationId xmlns:a16="http://schemas.microsoft.com/office/drawing/2014/main" id="{F5149822-8807-E94C-8D15-09155D4DDD84}"/>
              </a:ext>
            </a:extLst>
          </p:cNvPr>
          <p:cNvSpPr txBox="1">
            <a:spLocks/>
          </p:cNvSpPr>
          <p:nvPr/>
        </p:nvSpPr>
        <p:spPr>
          <a:xfrm>
            <a:off x="457200" y="1129308"/>
            <a:ext cx="6563072"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mn-ea"/>
                <a:cs typeface="PingFang SC Bold" panose="020B0400000000000000"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2pPr>
            <a:lvl3pPr marL="11430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There are several ways to keep multiple requests on-flight</a:t>
            </a:r>
          </a:p>
          <a:p>
            <a:pPr lvl="1"/>
            <a:r>
              <a:rPr lang="en-US" altLang="zh-CN" dirty="0"/>
              <a:t>The common way is to use one MMIO per request</a:t>
            </a:r>
          </a:p>
          <a:p>
            <a:r>
              <a:rPr lang="en-US" altLang="zh-CN" dirty="0"/>
              <a:t>MMIO is (relatively) costly</a:t>
            </a:r>
          </a:p>
          <a:p>
            <a:pPr lvl="1"/>
            <a:r>
              <a:rPr lang="en-US" altLang="zh-CN" dirty="0"/>
              <a:t>400 ~ 1000 cycles </a:t>
            </a:r>
          </a:p>
          <a:p>
            <a:r>
              <a:rPr lang="en-US" altLang="zh-CN" dirty="0"/>
              <a:t>Doorbell batching: </a:t>
            </a:r>
          </a:p>
          <a:p>
            <a:pPr lvl="1"/>
            <a:r>
              <a:rPr lang="en-US" altLang="zh-CN" dirty="0"/>
              <a:t>one MMIO to post a batch of requests, NIC uses </a:t>
            </a:r>
          </a:p>
          <a:p>
            <a:pPr marL="74250" lvl="1" indent="0">
              <a:buNone/>
            </a:pPr>
            <a:r>
              <a:rPr lang="en-US" altLang="zh-CN" dirty="0"/>
              <a:t>      DMA to read them</a:t>
            </a:r>
          </a:p>
          <a:p>
            <a:endParaRPr kumimoji="1" lang="zh-CN" altLang="en-US" dirty="0"/>
          </a:p>
        </p:txBody>
      </p:sp>
      <p:pic>
        <p:nvPicPr>
          <p:cNvPr id="9" name="图片 8">
            <a:extLst>
              <a:ext uri="{FF2B5EF4-FFF2-40B4-BE49-F238E27FC236}">
                <a16:creationId xmlns:a16="http://schemas.microsoft.com/office/drawing/2014/main" id="{02FBCDE0-82C9-3C47-AB07-8E5FDA438EBC}"/>
              </a:ext>
            </a:extLst>
          </p:cNvPr>
          <p:cNvPicPr>
            <a:picLocks noChangeAspect="1"/>
          </p:cNvPicPr>
          <p:nvPr/>
        </p:nvPicPr>
        <p:blipFill>
          <a:blip r:embed="rId3"/>
          <a:stretch>
            <a:fillRect/>
          </a:stretch>
        </p:blipFill>
        <p:spPr>
          <a:xfrm>
            <a:off x="6421374" y="2420249"/>
            <a:ext cx="2831397" cy="2836304"/>
          </a:xfrm>
          <a:prstGeom prst="rect">
            <a:avLst/>
          </a:prstGeom>
        </p:spPr>
      </p:pic>
    </p:spTree>
    <p:extLst>
      <p:ext uri="{BB962C8B-B14F-4D97-AF65-F5344CB8AC3E}">
        <p14:creationId xmlns:p14="http://schemas.microsoft.com/office/powerpoint/2010/main" val="20564999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3DF63-6266-0943-9E8D-598EEA9D2ACE}"/>
              </a:ext>
            </a:extLst>
          </p:cNvPr>
          <p:cNvSpPr>
            <a:spLocks noGrp="1"/>
          </p:cNvSpPr>
          <p:nvPr>
            <p:ph type="title"/>
          </p:nvPr>
        </p:nvSpPr>
        <p:spPr/>
        <p:txBody>
          <a:bodyPr/>
          <a:lstStyle/>
          <a:p>
            <a:r>
              <a:rPr lang="en-US" altLang="zh-CN" dirty="0"/>
              <a:t>Effects of optimizations</a:t>
            </a:r>
            <a:endParaRPr kumimoji="1" lang="zh-CN" altLang="en-US" dirty="0"/>
          </a:p>
        </p:txBody>
      </p:sp>
      <p:sp>
        <p:nvSpPr>
          <p:cNvPr id="3" name="内容占位符 2">
            <a:extLst>
              <a:ext uri="{FF2B5EF4-FFF2-40B4-BE49-F238E27FC236}">
                <a16:creationId xmlns:a16="http://schemas.microsoft.com/office/drawing/2014/main" id="{123B8FE5-27C5-184F-8373-F156F7B4F510}"/>
              </a:ext>
            </a:extLst>
          </p:cNvPr>
          <p:cNvSpPr>
            <a:spLocks noGrp="1"/>
          </p:cNvSpPr>
          <p:nvPr>
            <p:ph idx="1"/>
          </p:nvPr>
        </p:nvSpPr>
        <p:spPr/>
        <p:txBody>
          <a:bodyPr/>
          <a:lstStyle/>
          <a:p>
            <a:r>
              <a:rPr kumimoji="1" lang="en-US" altLang="zh-CN" dirty="0"/>
              <a:t>Multiple 64-byte object read micro-benchmark</a:t>
            </a:r>
          </a:p>
          <a:p>
            <a:pPr lvl="1"/>
            <a:r>
              <a:rPr kumimoji="1" lang="en-US" altLang="zh-CN" dirty="0"/>
              <a:t>Passive Ack (PA): omit the ack of the request </a:t>
            </a:r>
          </a:p>
          <a:p>
            <a:endParaRPr kumimoji="1" lang="zh-CN" altLang="en-US" dirty="0"/>
          </a:p>
        </p:txBody>
      </p:sp>
      <p:sp>
        <p:nvSpPr>
          <p:cNvPr id="4" name="灯片编号占位符 3">
            <a:extLst>
              <a:ext uri="{FF2B5EF4-FFF2-40B4-BE49-F238E27FC236}">
                <a16:creationId xmlns:a16="http://schemas.microsoft.com/office/drawing/2014/main" id="{85164025-C13A-304B-B6F8-754AF78FBF66}"/>
              </a:ext>
            </a:extLst>
          </p:cNvPr>
          <p:cNvSpPr>
            <a:spLocks noGrp="1"/>
          </p:cNvSpPr>
          <p:nvPr>
            <p:ph type="sldNum" sz="quarter" idx="12"/>
          </p:nvPr>
        </p:nvSpPr>
        <p:spPr/>
        <p:txBody>
          <a:bodyPr/>
          <a:lstStyle/>
          <a:p>
            <a:fld id="{ADE361C3-C043-4A6E-BDCE-8DA1E7D90A3B}" type="slidenum">
              <a:rPr lang="zh-CN" altLang="en-US" smtClean="0"/>
              <a:t>77</a:t>
            </a:fld>
            <a:endParaRPr lang="zh-CN" altLang="en-US"/>
          </a:p>
        </p:txBody>
      </p:sp>
      <p:pic>
        <p:nvPicPr>
          <p:cNvPr id="5" name="图片 4">
            <a:extLst>
              <a:ext uri="{FF2B5EF4-FFF2-40B4-BE49-F238E27FC236}">
                <a16:creationId xmlns:a16="http://schemas.microsoft.com/office/drawing/2014/main" id="{E046532B-5D60-3F43-8B3F-CDF7E911C8DA}"/>
              </a:ext>
            </a:extLst>
          </p:cNvPr>
          <p:cNvPicPr>
            <a:picLocks noChangeAspect="1"/>
          </p:cNvPicPr>
          <p:nvPr/>
        </p:nvPicPr>
        <p:blipFill>
          <a:blip r:embed="rId2"/>
          <a:stretch>
            <a:fillRect/>
          </a:stretch>
        </p:blipFill>
        <p:spPr>
          <a:xfrm>
            <a:off x="2146621" y="2195262"/>
            <a:ext cx="5279477" cy="3720058"/>
          </a:xfrm>
          <a:prstGeom prst="rect">
            <a:avLst/>
          </a:prstGeom>
        </p:spPr>
      </p:pic>
      <p:sp>
        <p:nvSpPr>
          <p:cNvPr id="7" name="文本框 6">
            <a:extLst>
              <a:ext uri="{FF2B5EF4-FFF2-40B4-BE49-F238E27FC236}">
                <a16:creationId xmlns:a16="http://schemas.microsoft.com/office/drawing/2014/main" id="{F783CB5E-3BB3-774A-895A-90C269D064C3}"/>
              </a:ext>
            </a:extLst>
          </p:cNvPr>
          <p:cNvSpPr txBox="1"/>
          <p:nvPr/>
        </p:nvSpPr>
        <p:spPr>
          <a:xfrm>
            <a:off x="2339752" y="2010596"/>
            <a:ext cx="4661452" cy="369332"/>
          </a:xfrm>
          <a:prstGeom prst="rect">
            <a:avLst/>
          </a:prstGeom>
          <a:noFill/>
        </p:spPr>
        <p:txBody>
          <a:bodyPr wrap="square">
            <a:spAutoFit/>
          </a:bodyPr>
          <a:lstStyle/>
          <a:p>
            <a:r>
              <a:rPr lang="zh-CN" altLang="en-US" dirty="0"/>
              <a:t>Throughput (millon reqs/second)</a:t>
            </a:r>
          </a:p>
        </p:txBody>
      </p:sp>
    </p:spTree>
    <p:extLst>
      <p:ext uri="{BB962C8B-B14F-4D97-AF65-F5344CB8AC3E}">
        <p14:creationId xmlns:p14="http://schemas.microsoft.com/office/powerpoint/2010/main" val="265400149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918146" y="2137420"/>
            <a:ext cx="7307708"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lang="en-US" altLang="zh-CN" b="0" kern="0" dirty="0">
                <a:solidFill>
                  <a:srgbClr val="BE384B"/>
                </a:solidFill>
                <a:ea typeface="+mn-ea"/>
              </a:rPr>
              <a:t>More about RDMA details</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0644627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E08B9-1ADA-2642-BB46-8F4BEF23E4E7}"/>
              </a:ext>
            </a:extLst>
          </p:cNvPr>
          <p:cNvSpPr>
            <a:spLocks noGrp="1"/>
          </p:cNvSpPr>
          <p:nvPr>
            <p:ph type="title"/>
          </p:nvPr>
        </p:nvSpPr>
        <p:spPr/>
        <p:txBody>
          <a:bodyPr/>
          <a:lstStyle/>
          <a:p>
            <a:r>
              <a:rPr kumimoji="1" lang="en-US" altLang="zh-CN" dirty="0"/>
              <a:t>More about RDMA details </a:t>
            </a:r>
            <a:endParaRPr kumimoji="1" lang="zh-CN" altLang="en-US" dirty="0"/>
          </a:p>
        </p:txBody>
      </p:sp>
      <p:sp>
        <p:nvSpPr>
          <p:cNvPr id="3" name="内容占位符 2">
            <a:extLst>
              <a:ext uri="{FF2B5EF4-FFF2-40B4-BE49-F238E27FC236}">
                <a16:creationId xmlns:a16="http://schemas.microsoft.com/office/drawing/2014/main" id="{01B5C643-4EAF-2E47-9A72-67FCED810F27}"/>
              </a:ext>
            </a:extLst>
          </p:cNvPr>
          <p:cNvSpPr>
            <a:spLocks noGrp="1"/>
          </p:cNvSpPr>
          <p:nvPr>
            <p:ph idx="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7A61F5E-055A-3E44-BE4B-EE499A71597C}"/>
              </a:ext>
            </a:extLst>
          </p:cNvPr>
          <p:cNvSpPr>
            <a:spLocks noGrp="1"/>
          </p:cNvSpPr>
          <p:nvPr>
            <p:ph type="sldNum" sz="quarter" idx="12"/>
          </p:nvPr>
        </p:nvSpPr>
        <p:spPr/>
        <p:txBody>
          <a:bodyPr/>
          <a:lstStyle/>
          <a:p>
            <a:fld id="{ADE361C3-C043-4A6E-BDCE-8DA1E7D90A3B}" type="slidenum">
              <a:rPr lang="zh-CN" altLang="en-US" smtClean="0"/>
              <a:t>79</a:t>
            </a:fld>
            <a:endParaRPr lang="zh-CN" altLang="en-US"/>
          </a:p>
        </p:txBody>
      </p:sp>
      <p:pic>
        <p:nvPicPr>
          <p:cNvPr id="5" name="图片 4">
            <a:extLst>
              <a:ext uri="{FF2B5EF4-FFF2-40B4-BE49-F238E27FC236}">
                <a16:creationId xmlns:a16="http://schemas.microsoft.com/office/drawing/2014/main" id="{43EC9128-869F-3D4B-A4E1-2DA80AD0FEB6}"/>
              </a:ext>
            </a:extLst>
          </p:cNvPr>
          <p:cNvPicPr>
            <a:picLocks noChangeAspect="1"/>
          </p:cNvPicPr>
          <p:nvPr/>
        </p:nvPicPr>
        <p:blipFill>
          <a:blip r:embed="rId2"/>
          <a:stretch>
            <a:fillRect/>
          </a:stretch>
        </p:blipFill>
        <p:spPr>
          <a:xfrm>
            <a:off x="293309" y="0"/>
            <a:ext cx="8557381" cy="5715000"/>
          </a:xfrm>
          <a:prstGeom prst="rect">
            <a:avLst/>
          </a:prstGeom>
        </p:spPr>
      </p:pic>
    </p:spTree>
    <p:extLst>
      <p:ext uri="{BB962C8B-B14F-4D97-AF65-F5344CB8AC3E}">
        <p14:creationId xmlns:p14="http://schemas.microsoft.com/office/powerpoint/2010/main" val="624799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989584" y="2209428"/>
            <a:ext cx="7307708"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kumimoji="0" lang="en-US" altLang="zh-CN" b="0" kern="0" dirty="0">
                <a:solidFill>
                  <a:srgbClr val="BE384B"/>
                </a:solidFill>
                <a:latin typeface="+mn-lt"/>
                <a:ea typeface="+mn-ea"/>
                <a:cs typeface="Courier New" panose="02070309020205020404" pitchFamily="49" charset="0"/>
              </a:rPr>
              <a:t>Building high-performance distributed systems w/ RDMA</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687789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2134E1-9334-644B-BAF5-51A02CD4544E}"/>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31A26B5-51CD-6748-8DD2-DDD8C720AF4D}"/>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7A12340C-C461-B143-8E13-FD5787CBB970}"/>
              </a:ext>
            </a:extLst>
          </p:cNvPr>
          <p:cNvSpPr>
            <a:spLocks noGrp="1"/>
          </p:cNvSpPr>
          <p:nvPr>
            <p:ph type="sldNum" sz="quarter" idx="12"/>
          </p:nvPr>
        </p:nvSpPr>
        <p:spPr/>
        <p:txBody>
          <a:bodyPr/>
          <a:lstStyle/>
          <a:p>
            <a:fld id="{ADE361C3-C043-4A6E-BDCE-8DA1E7D90A3B}" type="slidenum">
              <a:rPr lang="zh-CN" altLang="en-US" smtClean="0"/>
              <a:t>80</a:t>
            </a:fld>
            <a:endParaRPr lang="zh-CN" altLang="en-US"/>
          </a:p>
        </p:txBody>
      </p:sp>
      <p:pic>
        <p:nvPicPr>
          <p:cNvPr id="5" name="图片 4">
            <a:extLst>
              <a:ext uri="{FF2B5EF4-FFF2-40B4-BE49-F238E27FC236}">
                <a16:creationId xmlns:a16="http://schemas.microsoft.com/office/drawing/2014/main" id="{52A56E9F-21C5-E146-B4CC-55EA2FE80460}"/>
              </a:ext>
            </a:extLst>
          </p:cNvPr>
          <p:cNvPicPr>
            <a:picLocks noChangeAspect="1"/>
          </p:cNvPicPr>
          <p:nvPr/>
        </p:nvPicPr>
        <p:blipFill>
          <a:blip r:embed="rId2"/>
          <a:stretch>
            <a:fillRect/>
          </a:stretch>
        </p:blipFill>
        <p:spPr>
          <a:xfrm>
            <a:off x="1206500" y="609600"/>
            <a:ext cx="6731000" cy="4495800"/>
          </a:xfrm>
          <a:prstGeom prst="rect">
            <a:avLst/>
          </a:prstGeom>
        </p:spPr>
      </p:pic>
    </p:spTree>
    <p:extLst>
      <p:ext uri="{BB962C8B-B14F-4D97-AF65-F5344CB8AC3E}">
        <p14:creationId xmlns:p14="http://schemas.microsoft.com/office/powerpoint/2010/main" val="26926527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4F6F8-AADB-364A-8F7E-CFE66840533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D444829-0029-0F45-BFD7-328E58E48D57}"/>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2A750179-6AE9-9449-B963-1801E9CE350E}"/>
              </a:ext>
            </a:extLst>
          </p:cNvPr>
          <p:cNvSpPr>
            <a:spLocks noGrp="1"/>
          </p:cNvSpPr>
          <p:nvPr>
            <p:ph type="sldNum" sz="quarter" idx="12"/>
          </p:nvPr>
        </p:nvSpPr>
        <p:spPr/>
        <p:txBody>
          <a:bodyPr/>
          <a:lstStyle/>
          <a:p>
            <a:fld id="{ADE361C3-C043-4A6E-BDCE-8DA1E7D90A3B}" type="slidenum">
              <a:rPr lang="zh-CN" altLang="en-US" smtClean="0"/>
              <a:t>81</a:t>
            </a:fld>
            <a:endParaRPr lang="zh-CN" altLang="en-US"/>
          </a:p>
        </p:txBody>
      </p:sp>
      <p:pic>
        <p:nvPicPr>
          <p:cNvPr id="5" name="图片 4">
            <a:extLst>
              <a:ext uri="{FF2B5EF4-FFF2-40B4-BE49-F238E27FC236}">
                <a16:creationId xmlns:a16="http://schemas.microsoft.com/office/drawing/2014/main" id="{5E992CF3-D05D-B343-8E9A-728C6F2CDF2A}"/>
              </a:ext>
            </a:extLst>
          </p:cNvPr>
          <p:cNvPicPr>
            <a:picLocks noChangeAspect="1"/>
          </p:cNvPicPr>
          <p:nvPr/>
        </p:nvPicPr>
        <p:blipFill>
          <a:blip r:embed="rId2"/>
          <a:stretch>
            <a:fillRect/>
          </a:stretch>
        </p:blipFill>
        <p:spPr>
          <a:xfrm>
            <a:off x="882650" y="609600"/>
            <a:ext cx="7378700" cy="4495800"/>
          </a:xfrm>
          <a:prstGeom prst="rect">
            <a:avLst/>
          </a:prstGeom>
        </p:spPr>
      </p:pic>
    </p:spTree>
    <p:extLst>
      <p:ext uri="{BB962C8B-B14F-4D97-AF65-F5344CB8AC3E}">
        <p14:creationId xmlns:p14="http://schemas.microsoft.com/office/powerpoint/2010/main" val="5957541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458F99-12B0-7B43-85BC-96ACA7D01F66}"/>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5D5BE5D-80A3-B548-ADFB-D9E86CEF2748}"/>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B78DE4A1-384A-3244-87FA-57F23C4C5814}"/>
              </a:ext>
            </a:extLst>
          </p:cNvPr>
          <p:cNvSpPr>
            <a:spLocks noGrp="1"/>
          </p:cNvSpPr>
          <p:nvPr>
            <p:ph type="sldNum" sz="quarter" idx="12"/>
          </p:nvPr>
        </p:nvSpPr>
        <p:spPr/>
        <p:txBody>
          <a:bodyPr/>
          <a:lstStyle/>
          <a:p>
            <a:fld id="{ADE361C3-C043-4A6E-BDCE-8DA1E7D90A3B}" type="slidenum">
              <a:rPr lang="zh-CN" altLang="en-US" smtClean="0"/>
              <a:t>82</a:t>
            </a:fld>
            <a:endParaRPr lang="zh-CN" altLang="en-US"/>
          </a:p>
        </p:txBody>
      </p:sp>
      <p:pic>
        <p:nvPicPr>
          <p:cNvPr id="5" name="图片 4">
            <a:extLst>
              <a:ext uri="{FF2B5EF4-FFF2-40B4-BE49-F238E27FC236}">
                <a16:creationId xmlns:a16="http://schemas.microsoft.com/office/drawing/2014/main" id="{40C5D334-EA76-8244-B583-2B9A8C66C335}"/>
              </a:ext>
            </a:extLst>
          </p:cNvPr>
          <p:cNvPicPr>
            <a:picLocks noChangeAspect="1"/>
          </p:cNvPicPr>
          <p:nvPr/>
        </p:nvPicPr>
        <p:blipFill>
          <a:blip r:embed="rId2"/>
          <a:stretch>
            <a:fillRect/>
          </a:stretch>
        </p:blipFill>
        <p:spPr>
          <a:xfrm>
            <a:off x="1028700" y="603250"/>
            <a:ext cx="7086600" cy="4508500"/>
          </a:xfrm>
          <a:prstGeom prst="rect">
            <a:avLst/>
          </a:prstGeom>
        </p:spPr>
      </p:pic>
    </p:spTree>
    <p:extLst>
      <p:ext uri="{BB962C8B-B14F-4D97-AF65-F5344CB8AC3E}">
        <p14:creationId xmlns:p14="http://schemas.microsoft.com/office/powerpoint/2010/main" val="11599353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D1DDB-6DB9-BC41-A9E9-4261D5BA1238}"/>
              </a:ext>
            </a:extLst>
          </p:cNvPr>
          <p:cNvSpPr>
            <a:spLocks noGrp="1"/>
          </p:cNvSpPr>
          <p:nvPr>
            <p:ph type="title"/>
          </p:nvPr>
        </p:nvSpPr>
        <p:spPr/>
        <p:txBody>
          <a:bodyPr/>
          <a:lstStyle/>
          <a:p>
            <a:r>
              <a:rPr kumimoji="1" lang="en-US" altLang="zh-CN" dirty="0"/>
              <a:t>RDMA: out memory design </a:t>
            </a:r>
            <a:endParaRPr kumimoji="1" lang="zh-CN" altLang="en-US" dirty="0"/>
          </a:p>
        </p:txBody>
      </p:sp>
      <p:sp>
        <p:nvSpPr>
          <p:cNvPr id="3" name="内容占位符 2">
            <a:extLst>
              <a:ext uri="{FF2B5EF4-FFF2-40B4-BE49-F238E27FC236}">
                <a16:creationId xmlns:a16="http://schemas.microsoft.com/office/drawing/2014/main" id="{49BC055F-2C0E-1543-B5AB-9D8D0D908D1F}"/>
              </a:ext>
            </a:extLst>
          </p:cNvPr>
          <p:cNvSpPr>
            <a:spLocks noGrp="1"/>
          </p:cNvSpPr>
          <p:nvPr>
            <p:ph idx="1"/>
          </p:nvPr>
        </p:nvSpPr>
        <p:spPr/>
        <p:txBody>
          <a:bodyPr/>
          <a:lstStyle/>
          <a:p>
            <a:r>
              <a:rPr kumimoji="1" lang="en-US" altLang="zh-CN" dirty="0"/>
              <a:t>Connection, translation, permissions, etc. information are stored on the host memory </a:t>
            </a:r>
          </a:p>
          <a:p>
            <a:pPr lvl="1"/>
            <a:r>
              <a:rPr kumimoji="1" lang="en-US" altLang="zh-CN" dirty="0"/>
              <a:t>NIC only caches them in its SRAM </a:t>
            </a:r>
          </a:p>
          <a:p>
            <a:pPr lvl="1"/>
            <a:r>
              <a:rPr kumimoji="1" lang="en-US" altLang="zh-CN" dirty="0"/>
              <a:t>However, NIC has limited SRAM! </a:t>
            </a:r>
          </a:p>
          <a:p>
            <a:pPr lvl="2"/>
            <a:r>
              <a:rPr kumimoji="1" lang="en-US" altLang="zh-CN" dirty="0"/>
              <a:t>Even high-end NIC today has 2MB buffer (ConnectX-5) </a:t>
            </a:r>
            <a:endParaRPr kumimoji="1" lang="zh-CN" altLang="en-US" dirty="0"/>
          </a:p>
        </p:txBody>
      </p:sp>
      <p:sp>
        <p:nvSpPr>
          <p:cNvPr id="4" name="灯片编号占位符 3">
            <a:extLst>
              <a:ext uri="{FF2B5EF4-FFF2-40B4-BE49-F238E27FC236}">
                <a16:creationId xmlns:a16="http://schemas.microsoft.com/office/drawing/2014/main" id="{D58DE4D1-A4C2-1347-B305-E9B9B5D351DE}"/>
              </a:ext>
            </a:extLst>
          </p:cNvPr>
          <p:cNvSpPr>
            <a:spLocks noGrp="1"/>
          </p:cNvSpPr>
          <p:nvPr>
            <p:ph type="sldNum" sz="quarter" idx="12"/>
          </p:nvPr>
        </p:nvSpPr>
        <p:spPr/>
        <p:txBody>
          <a:bodyPr/>
          <a:lstStyle/>
          <a:p>
            <a:fld id="{ADE361C3-C043-4A6E-BDCE-8DA1E7D90A3B}" type="slidenum">
              <a:rPr lang="zh-CN" altLang="en-US" smtClean="0"/>
              <a:t>83</a:t>
            </a:fld>
            <a:endParaRPr lang="zh-CN" altLang="en-US"/>
          </a:p>
        </p:txBody>
      </p:sp>
    </p:spTree>
    <p:extLst>
      <p:ext uri="{BB962C8B-B14F-4D97-AF65-F5344CB8AC3E}">
        <p14:creationId xmlns:p14="http://schemas.microsoft.com/office/powerpoint/2010/main" val="20581385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D1DDB-6DB9-BC41-A9E9-4261D5BA1238}"/>
              </a:ext>
            </a:extLst>
          </p:cNvPr>
          <p:cNvSpPr>
            <a:spLocks noGrp="1"/>
          </p:cNvSpPr>
          <p:nvPr>
            <p:ph type="title"/>
          </p:nvPr>
        </p:nvSpPr>
        <p:spPr/>
        <p:txBody>
          <a:bodyPr/>
          <a:lstStyle/>
          <a:p>
            <a:r>
              <a:rPr kumimoji="1" lang="en-US" altLang="zh-CN" dirty="0"/>
              <a:t>RDMA: out memory design </a:t>
            </a:r>
            <a:endParaRPr kumimoji="1" lang="zh-CN" altLang="en-US" dirty="0"/>
          </a:p>
        </p:txBody>
      </p:sp>
      <p:sp>
        <p:nvSpPr>
          <p:cNvPr id="3" name="内容占位符 2">
            <a:extLst>
              <a:ext uri="{FF2B5EF4-FFF2-40B4-BE49-F238E27FC236}">
                <a16:creationId xmlns:a16="http://schemas.microsoft.com/office/drawing/2014/main" id="{49BC055F-2C0E-1543-B5AB-9D8D0D908D1F}"/>
              </a:ext>
            </a:extLst>
          </p:cNvPr>
          <p:cNvSpPr>
            <a:spLocks noGrp="1"/>
          </p:cNvSpPr>
          <p:nvPr>
            <p:ph idx="1"/>
          </p:nvPr>
        </p:nvSpPr>
        <p:spPr/>
        <p:txBody>
          <a:bodyPr/>
          <a:lstStyle/>
          <a:p>
            <a:r>
              <a:rPr kumimoji="1" lang="en-US" altLang="zh-CN" dirty="0"/>
              <a:t>Connection, translation, permissions, etc. information are stored on the host memory </a:t>
            </a:r>
          </a:p>
          <a:p>
            <a:pPr lvl="1"/>
            <a:r>
              <a:rPr kumimoji="1" lang="en-US" altLang="zh-CN" dirty="0"/>
              <a:t>NIC only caches them in its SRAM </a:t>
            </a:r>
          </a:p>
          <a:p>
            <a:pPr lvl="1"/>
            <a:r>
              <a:rPr kumimoji="1" lang="en-US" altLang="zh-CN" dirty="0"/>
              <a:t>However, NIC has limited SRAM! </a:t>
            </a:r>
          </a:p>
          <a:p>
            <a:pPr lvl="2"/>
            <a:r>
              <a:rPr kumimoji="1" lang="en-US" altLang="zh-CN" dirty="0"/>
              <a:t>Even high-end NIC today has 2MB buffer (ConnectX-5) </a:t>
            </a:r>
          </a:p>
          <a:p>
            <a:r>
              <a:rPr kumimoji="1" lang="en-US" altLang="zh-CN" dirty="0"/>
              <a:t>What if the NIC cache misses? </a:t>
            </a:r>
          </a:p>
          <a:p>
            <a:pPr lvl="1"/>
            <a:r>
              <a:rPr kumimoji="1" lang="en-US" altLang="zh-CN" dirty="0"/>
              <a:t>Use PCIe read to fetch them </a:t>
            </a:r>
            <a:endParaRPr kumimoji="1" lang="zh-CN" altLang="en-US" dirty="0"/>
          </a:p>
        </p:txBody>
      </p:sp>
      <p:sp>
        <p:nvSpPr>
          <p:cNvPr id="4" name="灯片编号占位符 3">
            <a:extLst>
              <a:ext uri="{FF2B5EF4-FFF2-40B4-BE49-F238E27FC236}">
                <a16:creationId xmlns:a16="http://schemas.microsoft.com/office/drawing/2014/main" id="{D58DE4D1-A4C2-1347-B305-E9B9B5D351DE}"/>
              </a:ext>
            </a:extLst>
          </p:cNvPr>
          <p:cNvSpPr>
            <a:spLocks noGrp="1"/>
          </p:cNvSpPr>
          <p:nvPr>
            <p:ph type="sldNum" sz="quarter" idx="12"/>
          </p:nvPr>
        </p:nvSpPr>
        <p:spPr/>
        <p:txBody>
          <a:bodyPr/>
          <a:lstStyle/>
          <a:p>
            <a:fld id="{ADE361C3-C043-4A6E-BDCE-8DA1E7D90A3B}" type="slidenum">
              <a:rPr lang="zh-CN" altLang="en-US" smtClean="0"/>
              <a:t>84</a:t>
            </a:fld>
            <a:endParaRPr lang="zh-CN" altLang="en-US"/>
          </a:p>
        </p:txBody>
      </p:sp>
      <p:pic>
        <p:nvPicPr>
          <p:cNvPr id="5" name="图片 4">
            <a:extLst>
              <a:ext uri="{FF2B5EF4-FFF2-40B4-BE49-F238E27FC236}">
                <a16:creationId xmlns:a16="http://schemas.microsoft.com/office/drawing/2014/main" id="{3620EDDD-8AED-5B45-A94F-DECBDE3ABB03}"/>
              </a:ext>
            </a:extLst>
          </p:cNvPr>
          <p:cNvPicPr>
            <a:picLocks noChangeAspect="1"/>
          </p:cNvPicPr>
          <p:nvPr/>
        </p:nvPicPr>
        <p:blipFill>
          <a:blip r:embed="rId3"/>
          <a:stretch>
            <a:fillRect/>
          </a:stretch>
        </p:blipFill>
        <p:spPr>
          <a:xfrm>
            <a:off x="4860032" y="3224935"/>
            <a:ext cx="5211147" cy="1874018"/>
          </a:xfrm>
          <a:prstGeom prst="rect">
            <a:avLst/>
          </a:prstGeom>
        </p:spPr>
      </p:pic>
      <p:sp>
        <p:nvSpPr>
          <p:cNvPr id="6" name="矩形 5">
            <a:extLst>
              <a:ext uri="{FF2B5EF4-FFF2-40B4-BE49-F238E27FC236}">
                <a16:creationId xmlns:a16="http://schemas.microsoft.com/office/drawing/2014/main" id="{34AFF433-05D9-0041-BC77-B3A1F5B94B62}"/>
              </a:ext>
            </a:extLst>
          </p:cNvPr>
          <p:cNvSpPr/>
          <p:nvPr/>
        </p:nvSpPr>
        <p:spPr>
          <a:xfrm>
            <a:off x="4716016" y="4900944"/>
            <a:ext cx="1152128" cy="548153"/>
          </a:xfrm>
          <a:prstGeom prst="rect">
            <a:avLst/>
          </a:prstGeom>
          <a:solidFill>
            <a:schemeClr val="bg1"/>
          </a:solidFill>
          <a:ln w="254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134718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2D1DDB-6DB9-BC41-A9E9-4261D5BA1238}"/>
              </a:ext>
            </a:extLst>
          </p:cNvPr>
          <p:cNvSpPr>
            <a:spLocks noGrp="1"/>
          </p:cNvSpPr>
          <p:nvPr>
            <p:ph type="title"/>
          </p:nvPr>
        </p:nvSpPr>
        <p:spPr/>
        <p:txBody>
          <a:bodyPr/>
          <a:lstStyle/>
          <a:p>
            <a:r>
              <a:rPr kumimoji="1" lang="en-US" altLang="zh-CN" dirty="0"/>
              <a:t>RDMA: out memory design </a:t>
            </a:r>
            <a:endParaRPr kumimoji="1" lang="zh-CN" altLang="en-US" dirty="0"/>
          </a:p>
        </p:txBody>
      </p:sp>
      <p:sp>
        <p:nvSpPr>
          <p:cNvPr id="3" name="内容占位符 2">
            <a:extLst>
              <a:ext uri="{FF2B5EF4-FFF2-40B4-BE49-F238E27FC236}">
                <a16:creationId xmlns:a16="http://schemas.microsoft.com/office/drawing/2014/main" id="{49BC055F-2C0E-1543-B5AB-9D8D0D908D1F}"/>
              </a:ext>
            </a:extLst>
          </p:cNvPr>
          <p:cNvSpPr>
            <a:spLocks noGrp="1"/>
          </p:cNvSpPr>
          <p:nvPr>
            <p:ph idx="1"/>
          </p:nvPr>
        </p:nvSpPr>
        <p:spPr/>
        <p:txBody>
          <a:bodyPr/>
          <a:lstStyle/>
          <a:p>
            <a:r>
              <a:rPr kumimoji="1" lang="en-US" altLang="zh-CN" dirty="0"/>
              <a:t>Connection, translation, permissions, etc. information are stored on the host memory </a:t>
            </a:r>
          </a:p>
          <a:p>
            <a:pPr lvl="1"/>
            <a:r>
              <a:rPr kumimoji="1" lang="en-US" altLang="zh-CN" dirty="0"/>
              <a:t>NIC only caches them in its SRAM </a:t>
            </a:r>
          </a:p>
          <a:p>
            <a:pPr lvl="1"/>
            <a:r>
              <a:rPr kumimoji="1" lang="en-US" altLang="zh-CN" dirty="0"/>
              <a:t>However, NIC has limited SRAM! </a:t>
            </a:r>
          </a:p>
          <a:p>
            <a:pPr lvl="2"/>
            <a:r>
              <a:rPr kumimoji="1" lang="en-US" altLang="zh-CN" sz="1800" dirty="0"/>
              <a:t>Even high-end NIC today has 2MB buffer (ConnectX-5) </a:t>
            </a:r>
          </a:p>
          <a:p>
            <a:r>
              <a:rPr kumimoji="1" lang="en-US" altLang="zh-CN" dirty="0"/>
              <a:t>What if the NIC cache misses? </a:t>
            </a:r>
          </a:p>
          <a:p>
            <a:pPr lvl="1"/>
            <a:r>
              <a:rPr kumimoji="1" lang="en-US" altLang="zh-CN" dirty="0"/>
              <a:t>Use PCIe read to fetch them</a:t>
            </a:r>
          </a:p>
          <a:p>
            <a:pPr lvl="1"/>
            <a:r>
              <a:rPr kumimoji="1" lang="en-US" altLang="zh-CN" dirty="0"/>
              <a:t>Compete DMA w/ normal requests! </a:t>
            </a:r>
            <a:endParaRPr kumimoji="1" lang="zh-CN" altLang="en-US" dirty="0"/>
          </a:p>
        </p:txBody>
      </p:sp>
      <p:sp>
        <p:nvSpPr>
          <p:cNvPr id="4" name="灯片编号占位符 3">
            <a:extLst>
              <a:ext uri="{FF2B5EF4-FFF2-40B4-BE49-F238E27FC236}">
                <a16:creationId xmlns:a16="http://schemas.microsoft.com/office/drawing/2014/main" id="{D58DE4D1-A4C2-1347-B305-E9B9B5D351DE}"/>
              </a:ext>
            </a:extLst>
          </p:cNvPr>
          <p:cNvSpPr>
            <a:spLocks noGrp="1"/>
          </p:cNvSpPr>
          <p:nvPr>
            <p:ph type="sldNum" sz="quarter" idx="12"/>
          </p:nvPr>
        </p:nvSpPr>
        <p:spPr/>
        <p:txBody>
          <a:bodyPr/>
          <a:lstStyle/>
          <a:p>
            <a:fld id="{ADE361C3-C043-4A6E-BDCE-8DA1E7D90A3B}" type="slidenum">
              <a:rPr lang="zh-CN" altLang="en-US" smtClean="0"/>
              <a:t>85</a:t>
            </a:fld>
            <a:endParaRPr lang="zh-CN" altLang="en-US"/>
          </a:p>
        </p:txBody>
      </p:sp>
      <p:pic>
        <p:nvPicPr>
          <p:cNvPr id="5" name="图片 4">
            <a:extLst>
              <a:ext uri="{FF2B5EF4-FFF2-40B4-BE49-F238E27FC236}">
                <a16:creationId xmlns:a16="http://schemas.microsoft.com/office/drawing/2014/main" id="{3620EDDD-8AED-5B45-A94F-DECBDE3ABB03}"/>
              </a:ext>
            </a:extLst>
          </p:cNvPr>
          <p:cNvPicPr>
            <a:picLocks noChangeAspect="1"/>
          </p:cNvPicPr>
          <p:nvPr/>
        </p:nvPicPr>
        <p:blipFill>
          <a:blip r:embed="rId3"/>
          <a:stretch>
            <a:fillRect/>
          </a:stretch>
        </p:blipFill>
        <p:spPr>
          <a:xfrm>
            <a:off x="4860032" y="3224935"/>
            <a:ext cx="5211147" cy="1874018"/>
          </a:xfrm>
          <a:prstGeom prst="rect">
            <a:avLst/>
          </a:prstGeom>
        </p:spPr>
      </p:pic>
      <p:sp>
        <p:nvSpPr>
          <p:cNvPr id="6" name="矩形 5">
            <a:extLst>
              <a:ext uri="{FF2B5EF4-FFF2-40B4-BE49-F238E27FC236}">
                <a16:creationId xmlns:a16="http://schemas.microsoft.com/office/drawing/2014/main" id="{34AFF433-05D9-0041-BC77-B3A1F5B94B62}"/>
              </a:ext>
            </a:extLst>
          </p:cNvPr>
          <p:cNvSpPr/>
          <p:nvPr/>
        </p:nvSpPr>
        <p:spPr>
          <a:xfrm>
            <a:off x="4716016" y="4900944"/>
            <a:ext cx="1152128" cy="548153"/>
          </a:xfrm>
          <a:prstGeom prst="rect">
            <a:avLst/>
          </a:prstGeom>
          <a:solidFill>
            <a:schemeClr val="bg1"/>
          </a:solidFill>
          <a:ln w="254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8180969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4FCBEF-0F09-1147-B259-2F7952CBE030}"/>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81C49091-E3CE-5649-BFC9-5A1E57FB4CDD}"/>
              </a:ext>
            </a:extLst>
          </p:cNvPr>
          <p:cNvSpPr>
            <a:spLocks noGrp="1"/>
          </p:cNvSpPr>
          <p:nvPr>
            <p:ph idx="1"/>
          </p:nvPr>
        </p:nvSpPr>
        <p:spPr/>
        <p:txBody>
          <a:bodyPr/>
          <a:lstStyle/>
          <a:p>
            <a:endParaRPr kumimoji="1" lang="zh-CN" altLang="en-US"/>
          </a:p>
        </p:txBody>
      </p:sp>
      <p:sp>
        <p:nvSpPr>
          <p:cNvPr id="4" name="灯片编号占位符 3">
            <a:extLst>
              <a:ext uri="{FF2B5EF4-FFF2-40B4-BE49-F238E27FC236}">
                <a16:creationId xmlns:a16="http://schemas.microsoft.com/office/drawing/2014/main" id="{4C81C175-0EF3-3344-96DC-12FB113EF94B}"/>
              </a:ext>
            </a:extLst>
          </p:cNvPr>
          <p:cNvSpPr>
            <a:spLocks noGrp="1"/>
          </p:cNvSpPr>
          <p:nvPr>
            <p:ph type="sldNum" sz="quarter" idx="12"/>
          </p:nvPr>
        </p:nvSpPr>
        <p:spPr/>
        <p:txBody>
          <a:bodyPr/>
          <a:lstStyle/>
          <a:p>
            <a:fld id="{ADE361C3-C043-4A6E-BDCE-8DA1E7D90A3B}" type="slidenum">
              <a:rPr lang="zh-CN" altLang="en-US" smtClean="0"/>
              <a:t>86</a:t>
            </a:fld>
            <a:endParaRPr lang="zh-CN" altLang="en-US"/>
          </a:p>
        </p:txBody>
      </p:sp>
      <p:pic>
        <p:nvPicPr>
          <p:cNvPr id="5" name="图片 4">
            <a:extLst>
              <a:ext uri="{FF2B5EF4-FFF2-40B4-BE49-F238E27FC236}">
                <a16:creationId xmlns:a16="http://schemas.microsoft.com/office/drawing/2014/main" id="{42385BE6-1305-4B43-85C3-02F3BE0A4EA0}"/>
              </a:ext>
            </a:extLst>
          </p:cNvPr>
          <p:cNvPicPr>
            <a:picLocks noChangeAspect="1"/>
          </p:cNvPicPr>
          <p:nvPr/>
        </p:nvPicPr>
        <p:blipFill>
          <a:blip r:embed="rId2"/>
          <a:stretch>
            <a:fillRect/>
          </a:stretch>
        </p:blipFill>
        <p:spPr>
          <a:xfrm>
            <a:off x="666750" y="609600"/>
            <a:ext cx="7810500" cy="4495800"/>
          </a:xfrm>
          <a:prstGeom prst="rect">
            <a:avLst/>
          </a:prstGeom>
        </p:spPr>
      </p:pic>
    </p:spTree>
    <p:extLst>
      <p:ext uri="{BB962C8B-B14F-4D97-AF65-F5344CB8AC3E}">
        <p14:creationId xmlns:p14="http://schemas.microsoft.com/office/powerpoint/2010/main" val="25320205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FFD22E-0837-904C-B45C-80B75382B1E4}"/>
              </a:ext>
            </a:extLst>
          </p:cNvPr>
          <p:cNvSpPr>
            <a:spLocks noGrp="1"/>
          </p:cNvSpPr>
          <p:nvPr>
            <p:ph type="title"/>
          </p:nvPr>
        </p:nvSpPr>
        <p:spPr/>
        <p:txBody>
          <a:bodyPr/>
          <a:lstStyle/>
          <a:p>
            <a:r>
              <a:rPr kumimoji="1" lang="en-US" altLang="zh-CN" dirty="0"/>
              <a:t>RDMA: out memory design makes cache miss costly</a:t>
            </a:r>
            <a:endParaRPr kumimoji="1" lang="zh-CN" altLang="en-US" dirty="0"/>
          </a:p>
        </p:txBody>
      </p:sp>
      <p:sp>
        <p:nvSpPr>
          <p:cNvPr id="3" name="内容占位符 2">
            <a:extLst>
              <a:ext uri="{FF2B5EF4-FFF2-40B4-BE49-F238E27FC236}">
                <a16:creationId xmlns:a16="http://schemas.microsoft.com/office/drawing/2014/main" id="{7A545AAB-8242-6D46-99B5-B46424C92023}"/>
              </a:ext>
            </a:extLst>
          </p:cNvPr>
          <p:cNvSpPr>
            <a:spLocks noGrp="1"/>
          </p:cNvSpPr>
          <p:nvPr>
            <p:ph idx="1"/>
          </p:nvPr>
        </p:nvSpPr>
        <p:spPr/>
        <p:txBody>
          <a:bodyPr/>
          <a:lstStyle/>
          <a:p>
            <a:r>
              <a:rPr lang="en-US" altLang="zh-CN" dirty="0"/>
              <a:t>Driver stores these at </a:t>
            </a:r>
            <a:r>
              <a:rPr lang="en-US" altLang="zh-CN"/>
              <a:t>the host memory</a:t>
            </a:r>
            <a:endParaRPr lang="en-US" altLang="zh-CN" dirty="0"/>
          </a:p>
          <a:p>
            <a:pPr lvl="1"/>
            <a:r>
              <a:rPr lang="en-US" altLang="zh-CN" dirty="0"/>
              <a:t>NIC caches a portion of such information</a:t>
            </a:r>
          </a:p>
          <a:p>
            <a:r>
              <a:rPr lang="en-US" altLang="zh-CN" dirty="0"/>
              <a:t>Fetch miss items using PCIe read</a:t>
            </a:r>
          </a:p>
          <a:p>
            <a:pPr lvl="1"/>
            <a:r>
              <a:rPr lang="en-US" altLang="zh-CN" dirty="0"/>
              <a:t>~ 1us additional latency, fetch from DRAM using PCIe read</a:t>
            </a:r>
          </a:p>
          <a:p>
            <a:pPr lvl="1"/>
            <a:r>
              <a:rPr lang="en-US" altLang="zh-CN" dirty="0"/>
              <a:t>For comparison, RDMA one-sided read takes ~2us</a:t>
            </a:r>
          </a:p>
          <a:p>
            <a:endParaRPr kumimoji="1" lang="zh-CN" altLang="en-US" dirty="0"/>
          </a:p>
        </p:txBody>
      </p:sp>
      <p:sp>
        <p:nvSpPr>
          <p:cNvPr id="4" name="灯片编号占位符 3">
            <a:extLst>
              <a:ext uri="{FF2B5EF4-FFF2-40B4-BE49-F238E27FC236}">
                <a16:creationId xmlns:a16="http://schemas.microsoft.com/office/drawing/2014/main" id="{1CAF2849-4D66-CA46-BFC0-6E83FF29BA39}"/>
              </a:ext>
            </a:extLst>
          </p:cNvPr>
          <p:cNvSpPr>
            <a:spLocks noGrp="1"/>
          </p:cNvSpPr>
          <p:nvPr>
            <p:ph type="sldNum" sz="quarter" idx="12"/>
          </p:nvPr>
        </p:nvSpPr>
        <p:spPr/>
        <p:txBody>
          <a:bodyPr/>
          <a:lstStyle/>
          <a:p>
            <a:fld id="{ADE361C3-C043-4A6E-BDCE-8DA1E7D90A3B}" type="slidenum">
              <a:rPr lang="zh-CN" altLang="en-US" smtClean="0"/>
              <a:t>87</a:t>
            </a:fld>
            <a:endParaRPr lang="zh-CN" altLang="en-US"/>
          </a:p>
        </p:txBody>
      </p:sp>
    </p:spTree>
    <p:extLst>
      <p:ext uri="{BB962C8B-B14F-4D97-AF65-F5344CB8AC3E}">
        <p14:creationId xmlns:p14="http://schemas.microsoft.com/office/powerpoint/2010/main" val="11578695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954282-5629-D448-8D81-2546A9CCFB12}"/>
              </a:ext>
            </a:extLst>
          </p:cNvPr>
          <p:cNvSpPr>
            <a:spLocks noGrp="1"/>
          </p:cNvSpPr>
          <p:nvPr>
            <p:ph type="title"/>
          </p:nvPr>
        </p:nvSpPr>
        <p:spPr/>
        <p:txBody>
          <a:bodyPr/>
          <a:lstStyle/>
          <a:p>
            <a:r>
              <a:rPr lang="en-US" altLang="zh-CN" dirty="0"/>
              <a:t>Some can be mitigated, some can not</a:t>
            </a:r>
            <a:endParaRPr kumimoji="1" lang="zh-CN" altLang="en-US" dirty="0"/>
          </a:p>
        </p:txBody>
      </p:sp>
      <p:sp>
        <p:nvSpPr>
          <p:cNvPr id="3" name="内容占位符 2">
            <a:extLst>
              <a:ext uri="{FF2B5EF4-FFF2-40B4-BE49-F238E27FC236}">
                <a16:creationId xmlns:a16="http://schemas.microsoft.com/office/drawing/2014/main" id="{0690CB34-B1E7-DE49-9283-86B2A35FF217}"/>
              </a:ext>
            </a:extLst>
          </p:cNvPr>
          <p:cNvSpPr>
            <a:spLocks noGrp="1"/>
          </p:cNvSpPr>
          <p:nvPr>
            <p:ph idx="1"/>
          </p:nvPr>
        </p:nvSpPr>
        <p:spPr/>
        <p:txBody>
          <a:bodyPr/>
          <a:lstStyle/>
          <a:p>
            <a:r>
              <a:rPr lang="en-US" altLang="zh-CN" dirty="0"/>
              <a:t>FaRM@NSDI’14 uses huge page (2MB page instead of 4KB page)</a:t>
            </a:r>
          </a:p>
          <a:p>
            <a:pPr lvl="1"/>
            <a:r>
              <a:rPr lang="en-US" altLang="zh-CN" dirty="0"/>
              <a:t>Reduce #PTE entries</a:t>
            </a:r>
          </a:p>
          <a:p>
            <a:pPr lvl="1"/>
            <a:r>
              <a:rPr lang="en-US" altLang="zh-CN" dirty="0"/>
              <a:t>E.g., 1GB memory only requires 2048 PTE entries, while 4KB needs 250,000 entries</a:t>
            </a:r>
          </a:p>
          <a:p>
            <a:endParaRPr kumimoji="1" lang="zh-CN" altLang="en-US" dirty="0"/>
          </a:p>
        </p:txBody>
      </p:sp>
      <p:sp>
        <p:nvSpPr>
          <p:cNvPr id="4" name="灯片编号占位符 3">
            <a:extLst>
              <a:ext uri="{FF2B5EF4-FFF2-40B4-BE49-F238E27FC236}">
                <a16:creationId xmlns:a16="http://schemas.microsoft.com/office/drawing/2014/main" id="{853F0F50-309D-C141-8DBF-CA2E464B38DE}"/>
              </a:ext>
            </a:extLst>
          </p:cNvPr>
          <p:cNvSpPr>
            <a:spLocks noGrp="1"/>
          </p:cNvSpPr>
          <p:nvPr>
            <p:ph type="sldNum" sz="quarter" idx="12"/>
          </p:nvPr>
        </p:nvSpPr>
        <p:spPr/>
        <p:txBody>
          <a:bodyPr/>
          <a:lstStyle/>
          <a:p>
            <a:fld id="{ADE361C3-C043-4A6E-BDCE-8DA1E7D90A3B}" type="slidenum">
              <a:rPr lang="zh-CN" altLang="en-US" smtClean="0"/>
              <a:t>88</a:t>
            </a:fld>
            <a:endParaRPr lang="zh-CN" altLang="en-US"/>
          </a:p>
        </p:txBody>
      </p:sp>
      <p:pic>
        <p:nvPicPr>
          <p:cNvPr id="5" name="图片 4">
            <a:extLst>
              <a:ext uri="{FF2B5EF4-FFF2-40B4-BE49-F238E27FC236}">
                <a16:creationId xmlns:a16="http://schemas.microsoft.com/office/drawing/2014/main" id="{AE05D485-B0F3-BF40-9A68-18FC26E7627C}"/>
              </a:ext>
            </a:extLst>
          </p:cNvPr>
          <p:cNvPicPr>
            <a:picLocks noChangeAspect="1"/>
          </p:cNvPicPr>
          <p:nvPr/>
        </p:nvPicPr>
        <p:blipFill>
          <a:blip r:embed="rId3"/>
          <a:stretch>
            <a:fillRect/>
          </a:stretch>
        </p:blipFill>
        <p:spPr>
          <a:xfrm>
            <a:off x="-108520" y="2944857"/>
            <a:ext cx="9144000" cy="1638300"/>
          </a:xfrm>
          <a:prstGeom prst="rect">
            <a:avLst/>
          </a:prstGeom>
        </p:spPr>
      </p:pic>
    </p:spTree>
    <p:extLst>
      <p:ext uri="{BB962C8B-B14F-4D97-AF65-F5344CB8AC3E}">
        <p14:creationId xmlns:p14="http://schemas.microsoft.com/office/powerpoint/2010/main" val="351485259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9446EF-6A7B-044D-AA59-ABFC86DB2E87}"/>
              </a:ext>
            </a:extLst>
          </p:cNvPr>
          <p:cNvSpPr>
            <a:spLocks noGrp="1"/>
          </p:cNvSpPr>
          <p:nvPr>
            <p:ph type="title"/>
          </p:nvPr>
        </p:nvSpPr>
        <p:spPr/>
        <p:txBody>
          <a:bodyPr/>
          <a:lstStyle/>
          <a:p>
            <a:r>
              <a:rPr lang="en-US" altLang="zh-CN" dirty="0"/>
              <a:t>Some can be mitigated, some can not</a:t>
            </a:r>
            <a:endParaRPr kumimoji="1" lang="zh-CN" altLang="en-US" dirty="0"/>
          </a:p>
        </p:txBody>
      </p:sp>
      <p:sp>
        <p:nvSpPr>
          <p:cNvPr id="3" name="内容占位符 2">
            <a:extLst>
              <a:ext uri="{FF2B5EF4-FFF2-40B4-BE49-F238E27FC236}">
                <a16:creationId xmlns:a16="http://schemas.microsoft.com/office/drawing/2014/main" id="{2426D851-B981-EB45-B11F-D154C2657F10}"/>
              </a:ext>
            </a:extLst>
          </p:cNvPr>
          <p:cNvSpPr>
            <a:spLocks noGrp="1"/>
          </p:cNvSpPr>
          <p:nvPr>
            <p:ph idx="1"/>
          </p:nvPr>
        </p:nvSpPr>
        <p:spPr/>
        <p:txBody>
          <a:bodyPr/>
          <a:lstStyle/>
          <a:p>
            <a:r>
              <a:rPr lang="en-US" altLang="zh-CN" dirty="0"/>
              <a:t>LITE@SOSP’17 takes to another extreme; it directly physical memory, and uses kernel for security check</a:t>
            </a:r>
          </a:p>
          <a:p>
            <a:pPr lvl="1"/>
            <a:r>
              <a:rPr lang="en-US" altLang="zh-CN" dirty="0"/>
              <a:t>No PTE and keys need to be cached at the NIC!</a:t>
            </a:r>
          </a:p>
          <a:p>
            <a:endParaRPr kumimoji="1" lang="zh-CN" altLang="en-US" dirty="0"/>
          </a:p>
        </p:txBody>
      </p:sp>
      <p:sp>
        <p:nvSpPr>
          <p:cNvPr id="4" name="灯片编号占位符 3">
            <a:extLst>
              <a:ext uri="{FF2B5EF4-FFF2-40B4-BE49-F238E27FC236}">
                <a16:creationId xmlns:a16="http://schemas.microsoft.com/office/drawing/2014/main" id="{1AC9D7E7-17B6-DC43-A080-B70491F1E5EA}"/>
              </a:ext>
            </a:extLst>
          </p:cNvPr>
          <p:cNvSpPr>
            <a:spLocks noGrp="1"/>
          </p:cNvSpPr>
          <p:nvPr>
            <p:ph type="sldNum" sz="quarter" idx="12"/>
          </p:nvPr>
        </p:nvSpPr>
        <p:spPr/>
        <p:txBody>
          <a:bodyPr/>
          <a:lstStyle/>
          <a:p>
            <a:fld id="{ADE361C3-C043-4A6E-BDCE-8DA1E7D90A3B}" type="slidenum">
              <a:rPr lang="zh-CN" altLang="en-US" smtClean="0"/>
              <a:t>89</a:t>
            </a:fld>
            <a:endParaRPr lang="zh-CN" altLang="en-US"/>
          </a:p>
        </p:txBody>
      </p:sp>
      <p:pic>
        <p:nvPicPr>
          <p:cNvPr id="5" name="图片 4">
            <a:extLst>
              <a:ext uri="{FF2B5EF4-FFF2-40B4-BE49-F238E27FC236}">
                <a16:creationId xmlns:a16="http://schemas.microsoft.com/office/drawing/2014/main" id="{793C3719-ADEF-324E-8B90-7901FBA7DE74}"/>
              </a:ext>
            </a:extLst>
          </p:cNvPr>
          <p:cNvPicPr>
            <a:picLocks noChangeAspect="1"/>
          </p:cNvPicPr>
          <p:nvPr/>
        </p:nvPicPr>
        <p:blipFill>
          <a:blip r:embed="rId2"/>
          <a:stretch>
            <a:fillRect/>
          </a:stretch>
        </p:blipFill>
        <p:spPr>
          <a:xfrm>
            <a:off x="349250" y="3289548"/>
            <a:ext cx="8445500" cy="1485900"/>
          </a:xfrm>
          <a:prstGeom prst="rect">
            <a:avLst/>
          </a:prstGeom>
        </p:spPr>
      </p:pic>
    </p:spTree>
    <p:extLst>
      <p:ext uri="{BB962C8B-B14F-4D97-AF65-F5344CB8AC3E}">
        <p14:creationId xmlns:p14="http://schemas.microsoft.com/office/powerpoint/2010/main" val="3507489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DF838B2-5293-6844-9D70-3A26F50D3A9E}"/>
              </a:ext>
            </a:extLst>
          </p:cNvPr>
          <p:cNvSpPr>
            <a:spLocks noGrp="1"/>
          </p:cNvSpPr>
          <p:nvPr>
            <p:ph idx="1"/>
          </p:nvPr>
        </p:nvSpPr>
        <p:spPr/>
        <p:txBody>
          <a:bodyPr/>
          <a:lstStyle/>
          <a:p>
            <a:r>
              <a:rPr kumimoji="1" lang="en-US" altLang="zh-CN" dirty="0"/>
              <a:t>Key building blocks in distributed systems</a:t>
            </a:r>
          </a:p>
          <a:p>
            <a:pPr lvl="1"/>
            <a:r>
              <a:rPr kumimoji="1" lang="en-US" altLang="zh-CN" dirty="0"/>
              <a:t>E.g., serve as caching </a:t>
            </a:r>
          </a:p>
          <a:p>
            <a:r>
              <a:rPr kumimoji="1" lang="en-US" altLang="zh-CN" dirty="0"/>
              <a:t>Provide basic PAI for:</a:t>
            </a:r>
          </a:p>
          <a:p>
            <a:pPr lvl="1"/>
            <a:r>
              <a:rPr kumimoji="1" lang="en-US" altLang="zh-CN" dirty="0">
                <a:latin typeface="Consolas" panose="020B0609020204030204" pitchFamily="49" charset="0"/>
                <a:cs typeface="Consolas" panose="020B0609020204030204" pitchFamily="49" charset="0"/>
              </a:rPr>
              <a:t>Get(K) -&gt; V,</a:t>
            </a:r>
          </a:p>
          <a:p>
            <a:pPr lvl="1"/>
            <a:r>
              <a:rPr kumimoji="1" lang="en-US" altLang="zh-CN" dirty="0">
                <a:latin typeface="Consolas" panose="020B0609020204030204" pitchFamily="49" charset="0"/>
                <a:cs typeface="Consolas" panose="020B0609020204030204" pitchFamily="49" charset="0"/>
              </a:rPr>
              <a:t>Scan(K,N)</a:t>
            </a:r>
          </a:p>
          <a:p>
            <a:pPr lvl="1"/>
            <a:r>
              <a:rPr kumimoji="1" lang="en-US" altLang="zh-CN" dirty="0">
                <a:latin typeface="Consolas" panose="020B0609020204030204" pitchFamily="49" charset="0"/>
                <a:cs typeface="Consolas" panose="020B0609020204030204" pitchFamily="49" charset="0"/>
              </a:rPr>
              <a:t>Update(K,V)</a:t>
            </a:r>
          </a:p>
          <a:p>
            <a:pPr lvl="1"/>
            <a:r>
              <a:rPr kumimoji="1" lang="en-US" altLang="zh-CN" dirty="0">
                <a:latin typeface="Consolas" panose="020B0609020204030204" pitchFamily="49" charset="0"/>
                <a:cs typeface="Consolas" panose="020B0609020204030204" pitchFamily="49" charset="0"/>
              </a:rPr>
              <a:t>Insert(K,V)</a:t>
            </a:r>
          </a:p>
          <a:p>
            <a:pPr lvl="1"/>
            <a:r>
              <a:rPr kumimoji="1" lang="en-US" altLang="zh-CN" dirty="0">
                <a:latin typeface="Consolas" panose="020B0609020204030204" pitchFamily="49" charset="0"/>
                <a:cs typeface="Consolas" panose="020B0609020204030204" pitchFamily="49" charset="0"/>
              </a:rPr>
              <a:t>Delete(K,V)</a:t>
            </a:r>
          </a:p>
          <a:p>
            <a:endParaRPr kumimoji="1" lang="en-US" altLang="zh-CN" dirty="0"/>
          </a:p>
          <a:p>
            <a:pPr lvl="1"/>
            <a:endParaRPr kumimoji="1" lang="zh-CN" altLang="en-US" dirty="0"/>
          </a:p>
        </p:txBody>
      </p:sp>
      <p:sp>
        <p:nvSpPr>
          <p:cNvPr id="2" name="标题 1">
            <a:extLst>
              <a:ext uri="{FF2B5EF4-FFF2-40B4-BE49-F238E27FC236}">
                <a16:creationId xmlns:a16="http://schemas.microsoft.com/office/drawing/2014/main" id="{1E24F2B2-50F8-8248-A97B-003FBA6765EE}"/>
              </a:ext>
            </a:extLst>
          </p:cNvPr>
          <p:cNvSpPr>
            <a:spLocks noGrp="1"/>
          </p:cNvSpPr>
          <p:nvPr>
            <p:ph type="title"/>
          </p:nvPr>
        </p:nvSpPr>
        <p:spPr>
          <a:xfrm>
            <a:off x="302840" y="228866"/>
            <a:ext cx="9165704" cy="900442"/>
          </a:xfrm>
        </p:spPr>
        <p:txBody>
          <a:bodyPr/>
          <a:lstStyle/>
          <a:p>
            <a:r>
              <a:rPr kumimoji="1" lang="en-US" altLang="zh-CN" dirty="0"/>
              <a:t>Case study: distributed in-memory key-value store (KVS) </a:t>
            </a:r>
            <a:endParaRPr kumimoji="1" lang="zh-CN" altLang="en-US" dirty="0"/>
          </a:p>
        </p:txBody>
      </p:sp>
      <p:sp>
        <p:nvSpPr>
          <p:cNvPr id="4" name="灯片编号占位符 3">
            <a:extLst>
              <a:ext uri="{FF2B5EF4-FFF2-40B4-BE49-F238E27FC236}">
                <a16:creationId xmlns:a16="http://schemas.microsoft.com/office/drawing/2014/main" id="{F8FB2B91-0589-F74A-995A-B2D04419FCF3}"/>
              </a:ext>
            </a:extLst>
          </p:cNvPr>
          <p:cNvSpPr>
            <a:spLocks noGrp="1"/>
          </p:cNvSpPr>
          <p:nvPr>
            <p:ph type="sldNum" sz="quarter" idx="12"/>
          </p:nvPr>
        </p:nvSpPr>
        <p:spPr/>
        <p:txBody>
          <a:bodyPr/>
          <a:lstStyle/>
          <a:p>
            <a:fld id="{ADE361C3-C043-4A6E-BDCE-8DA1E7D90A3B}" type="slidenum">
              <a:rPr lang="zh-CN" altLang="en-US" smtClean="0"/>
              <a:pPr/>
              <a:t>9</a:t>
            </a:fld>
            <a:endParaRPr lang="zh-CN" altLang="en-US" dirty="0"/>
          </a:p>
        </p:txBody>
      </p:sp>
      <p:grpSp>
        <p:nvGrpSpPr>
          <p:cNvPr id="31" name="组合 30">
            <a:extLst>
              <a:ext uri="{FF2B5EF4-FFF2-40B4-BE49-F238E27FC236}">
                <a16:creationId xmlns:a16="http://schemas.microsoft.com/office/drawing/2014/main" id="{B31CA3A5-EB9F-037C-324D-F3508EA826DF}"/>
              </a:ext>
            </a:extLst>
          </p:cNvPr>
          <p:cNvGrpSpPr/>
          <p:nvPr/>
        </p:nvGrpSpPr>
        <p:grpSpPr>
          <a:xfrm>
            <a:off x="6703930" y="4081635"/>
            <a:ext cx="1598515" cy="1234856"/>
            <a:chOff x="6703930" y="4081635"/>
            <a:chExt cx="1598515" cy="1234856"/>
          </a:xfrm>
        </p:grpSpPr>
        <p:sp>
          <p:nvSpPr>
            <p:cNvPr id="32" name="矩形 31">
              <a:extLst>
                <a:ext uri="{FF2B5EF4-FFF2-40B4-BE49-F238E27FC236}">
                  <a16:creationId xmlns:a16="http://schemas.microsoft.com/office/drawing/2014/main" id="{84718644-9D5A-4CE2-AE4B-DB170B9E886F}"/>
                </a:ext>
              </a:extLst>
            </p:cNvPr>
            <p:cNvSpPr/>
            <p:nvPr/>
          </p:nvSpPr>
          <p:spPr>
            <a:xfrm>
              <a:off x="6790277" y="4330728"/>
              <a:ext cx="1421572"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3" name="矩形 32">
              <a:extLst>
                <a:ext uri="{FF2B5EF4-FFF2-40B4-BE49-F238E27FC236}">
                  <a16:creationId xmlns:a16="http://schemas.microsoft.com/office/drawing/2014/main" id="{7253B9A7-B7BD-E95B-3FE0-5E4B271AA0DC}"/>
                </a:ext>
              </a:extLst>
            </p:cNvPr>
            <p:cNvSpPr/>
            <p:nvPr/>
          </p:nvSpPr>
          <p:spPr>
            <a:xfrm>
              <a:off x="6703930" y="4081635"/>
              <a:ext cx="1598515" cy="323165"/>
            </a:xfrm>
            <a:prstGeom prst="rect">
              <a:avLst/>
            </a:prstGeom>
            <a:solidFill>
              <a:schemeClr val="bg1"/>
            </a:solidFill>
          </p:spPr>
          <p:txBody>
            <a:bodyPr wrap="none">
              <a:spAutoFit/>
            </a:bodyPr>
            <a:lstStyle/>
            <a:p>
              <a:r>
                <a:rPr kumimoji="1" lang="en-US" altLang="zh-CN" sz="1500" dirty="0">
                  <a:solidFill>
                    <a:srgbClr val="000000"/>
                  </a:solidFill>
                </a:rPr>
                <a:t>Database server</a:t>
              </a:r>
              <a:endParaRPr lang="zh-CN" altLang="en-US" sz="1500" dirty="0"/>
            </a:p>
          </p:txBody>
        </p:sp>
        <p:grpSp>
          <p:nvGrpSpPr>
            <p:cNvPr id="34" name="组合 33">
              <a:extLst>
                <a:ext uri="{FF2B5EF4-FFF2-40B4-BE49-F238E27FC236}">
                  <a16:creationId xmlns:a16="http://schemas.microsoft.com/office/drawing/2014/main" id="{C198AB47-1F92-66B0-69BC-C6231F39EA7D}"/>
                </a:ext>
              </a:extLst>
            </p:cNvPr>
            <p:cNvGrpSpPr/>
            <p:nvPr/>
          </p:nvGrpSpPr>
          <p:grpSpPr>
            <a:xfrm>
              <a:off x="6890008" y="4529037"/>
              <a:ext cx="1224000" cy="658193"/>
              <a:chOff x="6595392" y="3954307"/>
              <a:chExt cx="925016" cy="658193"/>
            </a:xfrm>
          </p:grpSpPr>
          <p:sp>
            <p:nvSpPr>
              <p:cNvPr id="35" name="磁盘 34">
                <a:extLst>
                  <a:ext uri="{FF2B5EF4-FFF2-40B4-BE49-F238E27FC236}">
                    <a16:creationId xmlns:a16="http://schemas.microsoft.com/office/drawing/2014/main" id="{B3E12B1D-5B6C-A886-DBDD-DEB33EF1BA22}"/>
                  </a:ext>
                </a:extLst>
              </p:cNvPr>
              <p:cNvSpPr/>
              <p:nvPr/>
            </p:nvSpPr>
            <p:spPr>
              <a:xfrm>
                <a:off x="6595392" y="3954307"/>
                <a:ext cx="925016" cy="658193"/>
              </a:xfrm>
              <a:prstGeom prst="flowChartMagneticDisk">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200" dirty="0">
                  <a:solidFill>
                    <a:schemeClr val="tx1"/>
                  </a:solidFill>
                </a:endParaRPr>
              </a:p>
            </p:txBody>
          </p:sp>
          <p:sp>
            <p:nvSpPr>
              <p:cNvPr id="36" name="矩形 35">
                <a:extLst>
                  <a:ext uri="{FF2B5EF4-FFF2-40B4-BE49-F238E27FC236}">
                    <a16:creationId xmlns:a16="http://schemas.microsoft.com/office/drawing/2014/main" id="{14758C0A-B7A2-297F-9CBA-BA4C582C969A}"/>
                  </a:ext>
                </a:extLst>
              </p:cNvPr>
              <p:cNvSpPr/>
              <p:nvPr/>
            </p:nvSpPr>
            <p:spPr>
              <a:xfrm>
                <a:off x="6645016" y="4050854"/>
                <a:ext cx="816191" cy="503999"/>
              </a:xfrm>
              <a:prstGeom prst="rect">
                <a:avLst/>
              </a:prstGeom>
              <a:solidFill>
                <a:schemeClr val="bg1"/>
              </a:solidFill>
            </p:spPr>
            <p:txBody>
              <a:bodyPr wrap="square">
                <a:spAutoFit/>
              </a:bodyPr>
              <a:lstStyle/>
              <a:p>
                <a:pPr algn="ctr"/>
                <a:r>
                  <a:rPr kumimoji="1" lang="en-US" altLang="zh-CN" sz="1500" b="1" dirty="0"/>
                  <a:t>Database</a:t>
                </a:r>
              </a:p>
              <a:p>
                <a:pPr algn="ctr"/>
                <a:r>
                  <a:rPr kumimoji="1" lang="en-US" altLang="zh-CN" sz="1500" dirty="0"/>
                  <a:t>user, price</a:t>
                </a:r>
                <a:endParaRPr kumimoji="1" lang="zh-CN" altLang="en-US" sz="1500" dirty="0"/>
              </a:p>
            </p:txBody>
          </p:sp>
        </p:grpSp>
      </p:grpSp>
      <p:sp>
        <p:nvSpPr>
          <p:cNvPr id="37" name="任意形状 36">
            <a:extLst>
              <a:ext uri="{FF2B5EF4-FFF2-40B4-BE49-F238E27FC236}">
                <a16:creationId xmlns:a16="http://schemas.microsoft.com/office/drawing/2014/main" id="{11B2B042-0D66-544E-01C7-6271F5A5B46B}"/>
              </a:ext>
            </a:extLst>
          </p:cNvPr>
          <p:cNvSpPr/>
          <p:nvPr/>
        </p:nvSpPr>
        <p:spPr>
          <a:xfrm>
            <a:off x="5562819" y="2263515"/>
            <a:ext cx="523826" cy="839449"/>
          </a:xfrm>
          <a:custGeom>
            <a:avLst/>
            <a:gdLst>
              <a:gd name="connsiteX0" fmla="*/ 493207 w 523826"/>
              <a:gd name="connsiteY0" fmla="*/ 0 h 839449"/>
              <a:gd name="connsiteX1" fmla="*/ 478217 w 523826"/>
              <a:gd name="connsiteY1" fmla="*/ 659567 h 839449"/>
              <a:gd name="connsiteX2" fmla="*/ 58492 w 523826"/>
              <a:gd name="connsiteY2" fmla="*/ 674557 h 839449"/>
              <a:gd name="connsiteX3" fmla="*/ 13522 w 523826"/>
              <a:gd name="connsiteY3" fmla="*/ 839449 h 839449"/>
            </a:gdLst>
            <a:ahLst/>
            <a:cxnLst>
              <a:cxn ang="0">
                <a:pos x="connsiteX0" y="connsiteY0"/>
              </a:cxn>
              <a:cxn ang="0">
                <a:pos x="connsiteX1" y="connsiteY1"/>
              </a:cxn>
              <a:cxn ang="0">
                <a:pos x="connsiteX2" y="connsiteY2"/>
              </a:cxn>
              <a:cxn ang="0">
                <a:pos x="connsiteX3" y="connsiteY3"/>
              </a:cxn>
            </a:cxnLst>
            <a:rect l="l" t="t" r="r" b="b"/>
            <a:pathLst>
              <a:path w="523826" h="839449">
                <a:moveTo>
                  <a:pt x="493207" y="0"/>
                </a:moveTo>
                <a:cubicBezTo>
                  <a:pt x="521938" y="273570"/>
                  <a:pt x="550669" y="547141"/>
                  <a:pt x="478217" y="659567"/>
                </a:cubicBezTo>
                <a:cubicBezTo>
                  <a:pt x="405765" y="771993"/>
                  <a:pt x="135941" y="644577"/>
                  <a:pt x="58492" y="674557"/>
                </a:cubicBezTo>
                <a:cubicBezTo>
                  <a:pt x="-18957" y="704537"/>
                  <a:pt x="-2718" y="771993"/>
                  <a:pt x="13522" y="83944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任意形状 37">
            <a:extLst>
              <a:ext uri="{FF2B5EF4-FFF2-40B4-BE49-F238E27FC236}">
                <a16:creationId xmlns:a16="http://schemas.microsoft.com/office/drawing/2014/main" id="{3DBD6CBB-D6F5-F347-340E-038F5C44A230}"/>
              </a:ext>
            </a:extLst>
          </p:cNvPr>
          <p:cNvSpPr/>
          <p:nvPr/>
        </p:nvSpPr>
        <p:spPr>
          <a:xfrm>
            <a:off x="7035619" y="2321169"/>
            <a:ext cx="627751" cy="832339"/>
          </a:xfrm>
          <a:custGeom>
            <a:avLst/>
            <a:gdLst>
              <a:gd name="connsiteX0" fmla="*/ 33396 w 627751"/>
              <a:gd name="connsiteY0" fmla="*/ 0 h 832339"/>
              <a:gd name="connsiteX1" fmla="*/ 56843 w 627751"/>
              <a:gd name="connsiteY1" fmla="*/ 703385 h 832339"/>
              <a:gd name="connsiteX2" fmla="*/ 560935 w 627751"/>
              <a:gd name="connsiteY2" fmla="*/ 668216 h 832339"/>
              <a:gd name="connsiteX3" fmla="*/ 607827 w 627751"/>
              <a:gd name="connsiteY3" fmla="*/ 832339 h 832339"/>
            </a:gdLst>
            <a:ahLst/>
            <a:cxnLst>
              <a:cxn ang="0">
                <a:pos x="connsiteX0" y="connsiteY0"/>
              </a:cxn>
              <a:cxn ang="0">
                <a:pos x="connsiteX1" y="connsiteY1"/>
              </a:cxn>
              <a:cxn ang="0">
                <a:pos x="connsiteX2" y="connsiteY2"/>
              </a:cxn>
              <a:cxn ang="0">
                <a:pos x="connsiteX3" y="connsiteY3"/>
              </a:cxn>
            </a:cxnLst>
            <a:rect l="l" t="t" r="r" b="b"/>
            <a:pathLst>
              <a:path w="627751" h="832339">
                <a:moveTo>
                  <a:pt x="33396" y="0"/>
                </a:moveTo>
                <a:cubicBezTo>
                  <a:pt x="1158" y="296008"/>
                  <a:pt x="-31080" y="592016"/>
                  <a:pt x="56843" y="703385"/>
                </a:cubicBezTo>
                <a:cubicBezTo>
                  <a:pt x="144766" y="814754"/>
                  <a:pt x="469104" y="646724"/>
                  <a:pt x="560935" y="668216"/>
                </a:cubicBezTo>
                <a:cubicBezTo>
                  <a:pt x="652766" y="689708"/>
                  <a:pt x="630296" y="761023"/>
                  <a:pt x="607827" y="832339"/>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任意形状 38">
            <a:extLst>
              <a:ext uri="{FF2B5EF4-FFF2-40B4-BE49-F238E27FC236}">
                <a16:creationId xmlns:a16="http://schemas.microsoft.com/office/drawing/2014/main" id="{9ABE2F5F-4CCD-9296-F34A-D37D6A2F07B7}"/>
              </a:ext>
            </a:extLst>
          </p:cNvPr>
          <p:cNvSpPr/>
          <p:nvPr/>
        </p:nvSpPr>
        <p:spPr>
          <a:xfrm>
            <a:off x="6831991" y="2366424"/>
            <a:ext cx="363416" cy="1793631"/>
          </a:xfrm>
          <a:custGeom>
            <a:avLst/>
            <a:gdLst>
              <a:gd name="connsiteX0" fmla="*/ 0 w 363416"/>
              <a:gd name="connsiteY0" fmla="*/ 0 h 1793631"/>
              <a:gd name="connsiteX1" fmla="*/ 93785 w 363416"/>
              <a:gd name="connsiteY1" fmla="*/ 1125416 h 1793631"/>
              <a:gd name="connsiteX2" fmla="*/ 363416 w 363416"/>
              <a:gd name="connsiteY2" fmla="*/ 1793631 h 1793631"/>
            </a:gdLst>
            <a:ahLst/>
            <a:cxnLst>
              <a:cxn ang="0">
                <a:pos x="connsiteX0" y="connsiteY0"/>
              </a:cxn>
              <a:cxn ang="0">
                <a:pos x="connsiteX1" y="connsiteY1"/>
              </a:cxn>
              <a:cxn ang="0">
                <a:pos x="connsiteX2" y="connsiteY2"/>
              </a:cxn>
            </a:cxnLst>
            <a:rect l="l" t="t" r="r" b="b"/>
            <a:pathLst>
              <a:path w="363416" h="1793631">
                <a:moveTo>
                  <a:pt x="0" y="0"/>
                </a:moveTo>
                <a:cubicBezTo>
                  <a:pt x="16608" y="413239"/>
                  <a:pt x="33216" y="826478"/>
                  <a:pt x="93785" y="1125416"/>
                </a:cubicBezTo>
                <a:cubicBezTo>
                  <a:pt x="154354" y="1424355"/>
                  <a:pt x="258885" y="1608993"/>
                  <a:pt x="363416" y="1793631"/>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任意形状 39">
            <a:extLst>
              <a:ext uri="{FF2B5EF4-FFF2-40B4-BE49-F238E27FC236}">
                <a16:creationId xmlns:a16="http://schemas.microsoft.com/office/drawing/2014/main" id="{6C3E5A8C-87DD-43CE-9B51-01BB978236C8}"/>
              </a:ext>
            </a:extLst>
          </p:cNvPr>
          <p:cNvSpPr/>
          <p:nvPr/>
        </p:nvSpPr>
        <p:spPr>
          <a:xfrm>
            <a:off x="6025662" y="2368062"/>
            <a:ext cx="742772" cy="1969476"/>
          </a:xfrm>
          <a:custGeom>
            <a:avLst/>
            <a:gdLst>
              <a:gd name="connsiteX0" fmla="*/ 527538 w 742772"/>
              <a:gd name="connsiteY0" fmla="*/ 0 h 1969476"/>
              <a:gd name="connsiteX1" fmla="*/ 715107 w 742772"/>
              <a:gd name="connsiteY1" fmla="*/ 1289538 h 1969476"/>
              <a:gd name="connsiteX2" fmla="*/ 0 w 742772"/>
              <a:gd name="connsiteY2" fmla="*/ 1969476 h 1969476"/>
            </a:gdLst>
            <a:ahLst/>
            <a:cxnLst>
              <a:cxn ang="0">
                <a:pos x="connsiteX0" y="connsiteY0"/>
              </a:cxn>
              <a:cxn ang="0">
                <a:pos x="connsiteX1" y="connsiteY1"/>
              </a:cxn>
              <a:cxn ang="0">
                <a:pos x="connsiteX2" y="connsiteY2"/>
              </a:cxn>
            </a:cxnLst>
            <a:rect l="l" t="t" r="r" b="b"/>
            <a:pathLst>
              <a:path w="742772" h="1969476">
                <a:moveTo>
                  <a:pt x="527538" y="0"/>
                </a:moveTo>
                <a:cubicBezTo>
                  <a:pt x="665284" y="480646"/>
                  <a:pt x="803030" y="961292"/>
                  <a:pt x="715107" y="1289538"/>
                </a:cubicBezTo>
                <a:cubicBezTo>
                  <a:pt x="627184" y="1617784"/>
                  <a:pt x="313592" y="1793630"/>
                  <a:pt x="0" y="1969476"/>
                </a:cubicBezTo>
              </a:path>
            </a:pathLst>
          </a:custGeom>
          <a:no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1" name="组合 40">
            <a:extLst>
              <a:ext uri="{FF2B5EF4-FFF2-40B4-BE49-F238E27FC236}">
                <a16:creationId xmlns:a16="http://schemas.microsoft.com/office/drawing/2014/main" id="{FB1049C4-44CC-9F6D-517B-3CABB90A865F}"/>
              </a:ext>
            </a:extLst>
          </p:cNvPr>
          <p:cNvGrpSpPr/>
          <p:nvPr/>
        </p:nvGrpSpPr>
        <p:grpSpPr>
          <a:xfrm>
            <a:off x="5423376" y="1202600"/>
            <a:ext cx="2662054" cy="1161563"/>
            <a:chOff x="5838980" y="4329138"/>
            <a:chExt cx="2662054" cy="1161563"/>
          </a:xfrm>
        </p:grpSpPr>
        <p:sp>
          <p:nvSpPr>
            <p:cNvPr id="42" name="矩形 41">
              <a:extLst>
                <a:ext uri="{FF2B5EF4-FFF2-40B4-BE49-F238E27FC236}">
                  <a16:creationId xmlns:a16="http://schemas.microsoft.com/office/drawing/2014/main" id="{8AAE3E29-8640-198B-CDA3-FC2375FAFE20}"/>
                </a:ext>
              </a:extLst>
            </p:cNvPr>
            <p:cNvSpPr/>
            <p:nvPr/>
          </p:nvSpPr>
          <p:spPr>
            <a:xfrm>
              <a:off x="5838980" y="4329138"/>
              <a:ext cx="2662054" cy="90044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3" name="圆角矩形 42">
              <a:extLst>
                <a:ext uri="{FF2B5EF4-FFF2-40B4-BE49-F238E27FC236}">
                  <a16:creationId xmlns:a16="http://schemas.microsoft.com/office/drawing/2014/main" id="{06C9DBBC-2908-C8B2-7C13-D60A3876EF25}"/>
                </a:ext>
              </a:extLst>
            </p:cNvPr>
            <p:cNvSpPr/>
            <p:nvPr/>
          </p:nvSpPr>
          <p:spPr>
            <a:xfrm>
              <a:off x="5968326" y="4422093"/>
              <a:ext cx="2447401" cy="643256"/>
            </a:xfrm>
            <a:prstGeom prst="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500" b="1" dirty="0">
                  <a:solidFill>
                    <a:schemeClr val="tx1"/>
                  </a:solidFill>
                </a:rPr>
                <a:t>Application</a:t>
              </a:r>
            </a:p>
            <a:p>
              <a:pPr algn="ctr"/>
              <a:r>
                <a:rPr kumimoji="1" lang="en-US" altLang="zh-CN" sz="1500" dirty="0">
                  <a:solidFill>
                    <a:schemeClr val="tx1"/>
                  </a:solidFill>
                </a:rPr>
                <a:t>generate the web page</a:t>
              </a:r>
            </a:p>
          </p:txBody>
        </p:sp>
        <p:sp>
          <p:nvSpPr>
            <p:cNvPr id="44" name="矩形 43">
              <a:extLst>
                <a:ext uri="{FF2B5EF4-FFF2-40B4-BE49-F238E27FC236}">
                  <a16:creationId xmlns:a16="http://schemas.microsoft.com/office/drawing/2014/main" id="{57F395A1-281C-0E83-0731-AE246B6D90A0}"/>
                </a:ext>
              </a:extLst>
            </p:cNvPr>
            <p:cNvSpPr/>
            <p:nvPr/>
          </p:nvSpPr>
          <p:spPr>
            <a:xfrm>
              <a:off x="6285367" y="5167536"/>
              <a:ext cx="1717137" cy="323165"/>
            </a:xfrm>
            <a:prstGeom prst="rect">
              <a:avLst/>
            </a:prstGeom>
            <a:solidFill>
              <a:schemeClr val="bg1"/>
            </a:solidFill>
          </p:spPr>
          <p:txBody>
            <a:bodyPr wrap="none">
              <a:spAutoFit/>
            </a:bodyPr>
            <a:lstStyle/>
            <a:p>
              <a:r>
                <a:rPr kumimoji="1" lang="en-US" altLang="zh-CN" sz="1500" dirty="0">
                  <a:solidFill>
                    <a:srgbClr val="000000"/>
                  </a:solidFill>
                </a:rPr>
                <a:t>Application server</a:t>
              </a:r>
              <a:endParaRPr lang="zh-CN" altLang="en-US" sz="1500" dirty="0"/>
            </a:p>
          </p:txBody>
        </p:sp>
      </p:grpSp>
      <p:grpSp>
        <p:nvGrpSpPr>
          <p:cNvPr id="45" name="组合 44">
            <a:extLst>
              <a:ext uri="{FF2B5EF4-FFF2-40B4-BE49-F238E27FC236}">
                <a16:creationId xmlns:a16="http://schemas.microsoft.com/office/drawing/2014/main" id="{E828FF3C-8968-ABCD-9080-3F1E2CA0D62A}"/>
              </a:ext>
            </a:extLst>
          </p:cNvPr>
          <p:cNvGrpSpPr/>
          <p:nvPr/>
        </p:nvGrpSpPr>
        <p:grpSpPr>
          <a:xfrm>
            <a:off x="4932040" y="4081636"/>
            <a:ext cx="1083951" cy="1234855"/>
            <a:chOff x="6030246" y="2294861"/>
            <a:chExt cx="1083951" cy="1234855"/>
          </a:xfrm>
        </p:grpSpPr>
        <p:sp>
          <p:nvSpPr>
            <p:cNvPr id="46" name="矩形 45">
              <a:extLst>
                <a:ext uri="{FF2B5EF4-FFF2-40B4-BE49-F238E27FC236}">
                  <a16:creationId xmlns:a16="http://schemas.microsoft.com/office/drawing/2014/main" id="{11F01EC2-09A9-21F3-82F6-92F8AB8935BA}"/>
                </a:ext>
              </a:extLst>
            </p:cNvPr>
            <p:cNvSpPr/>
            <p:nvPr/>
          </p:nvSpPr>
          <p:spPr>
            <a:xfrm>
              <a:off x="6119563" y="2543953"/>
              <a:ext cx="905319" cy="985763"/>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7" name="一个圆顶角并剪去另一个顶角的矩形 46">
              <a:extLst>
                <a:ext uri="{FF2B5EF4-FFF2-40B4-BE49-F238E27FC236}">
                  <a16:creationId xmlns:a16="http://schemas.microsoft.com/office/drawing/2014/main" id="{AFFEBDD3-A80C-9565-3B31-530A36230847}"/>
                </a:ext>
              </a:extLst>
            </p:cNvPr>
            <p:cNvSpPr/>
            <p:nvPr/>
          </p:nvSpPr>
          <p:spPr>
            <a:xfrm>
              <a:off x="6261663" y="2676804"/>
              <a:ext cx="595073" cy="755686"/>
            </a:xfrm>
            <a:prstGeom prst="snipRound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矩形 47">
              <a:extLst>
                <a:ext uri="{FF2B5EF4-FFF2-40B4-BE49-F238E27FC236}">
                  <a16:creationId xmlns:a16="http://schemas.microsoft.com/office/drawing/2014/main" id="{8D61B781-6638-A3C8-8249-98D386604931}"/>
                </a:ext>
              </a:extLst>
            </p:cNvPr>
            <p:cNvSpPr/>
            <p:nvPr/>
          </p:nvSpPr>
          <p:spPr>
            <a:xfrm>
              <a:off x="6125835" y="2794360"/>
              <a:ext cx="905319" cy="553998"/>
            </a:xfrm>
            <a:prstGeom prst="rect">
              <a:avLst/>
            </a:prstGeom>
            <a:noFill/>
          </p:spPr>
          <p:txBody>
            <a:bodyPr wrap="square">
              <a:spAutoFit/>
            </a:bodyPr>
            <a:lstStyle/>
            <a:p>
              <a:pPr algn="ctr"/>
              <a:r>
                <a:rPr kumimoji="1" lang="en-US" altLang="zh-CN" sz="1500" b="1" dirty="0"/>
                <a:t>File:</a:t>
              </a:r>
            </a:p>
            <a:p>
              <a:pPr algn="ctr"/>
              <a:r>
                <a:rPr kumimoji="1" lang="en-US" altLang="zh-CN" sz="1500" dirty="0"/>
                <a:t>image</a:t>
              </a:r>
              <a:endParaRPr kumimoji="1" lang="zh-CN" altLang="en-US" sz="1500" dirty="0"/>
            </a:p>
          </p:txBody>
        </p:sp>
        <p:sp>
          <p:nvSpPr>
            <p:cNvPr id="49" name="矩形 48">
              <a:extLst>
                <a:ext uri="{FF2B5EF4-FFF2-40B4-BE49-F238E27FC236}">
                  <a16:creationId xmlns:a16="http://schemas.microsoft.com/office/drawing/2014/main" id="{7D0F32BB-854F-4114-1741-8EE2156F28E5}"/>
                </a:ext>
              </a:extLst>
            </p:cNvPr>
            <p:cNvSpPr/>
            <p:nvPr/>
          </p:nvSpPr>
          <p:spPr>
            <a:xfrm>
              <a:off x="6030246" y="2294861"/>
              <a:ext cx="1083951" cy="323165"/>
            </a:xfrm>
            <a:prstGeom prst="rect">
              <a:avLst/>
            </a:prstGeom>
            <a:solidFill>
              <a:schemeClr val="bg1"/>
            </a:solidFill>
          </p:spPr>
          <p:txBody>
            <a:bodyPr wrap="none">
              <a:spAutoFit/>
            </a:bodyPr>
            <a:lstStyle/>
            <a:p>
              <a:r>
                <a:rPr kumimoji="1" lang="en-US" altLang="zh-CN" sz="1500" dirty="0">
                  <a:solidFill>
                    <a:srgbClr val="000000"/>
                  </a:solidFill>
                </a:rPr>
                <a:t>File server</a:t>
              </a:r>
              <a:endParaRPr lang="zh-CN" altLang="en-US" sz="1500" dirty="0"/>
            </a:p>
          </p:txBody>
        </p:sp>
      </p:grpSp>
      <p:grpSp>
        <p:nvGrpSpPr>
          <p:cNvPr id="50" name="组合 49">
            <a:extLst>
              <a:ext uri="{FF2B5EF4-FFF2-40B4-BE49-F238E27FC236}">
                <a16:creationId xmlns:a16="http://schemas.microsoft.com/office/drawing/2014/main" id="{E3CDC988-E126-92DB-48E7-35E81EAB7058}"/>
              </a:ext>
            </a:extLst>
          </p:cNvPr>
          <p:cNvGrpSpPr/>
          <p:nvPr/>
        </p:nvGrpSpPr>
        <p:grpSpPr>
          <a:xfrm>
            <a:off x="5605905" y="2431216"/>
            <a:ext cx="2341033" cy="549539"/>
            <a:chOff x="6020854" y="1449708"/>
            <a:chExt cx="2341033" cy="549539"/>
          </a:xfrm>
        </p:grpSpPr>
        <p:sp>
          <p:nvSpPr>
            <p:cNvPr id="51" name="云形 50">
              <a:extLst>
                <a:ext uri="{FF2B5EF4-FFF2-40B4-BE49-F238E27FC236}">
                  <a16:creationId xmlns:a16="http://schemas.microsoft.com/office/drawing/2014/main" id="{3758C1F3-43FF-C5A7-9CCD-35593522F574}"/>
                </a:ext>
              </a:extLst>
            </p:cNvPr>
            <p:cNvSpPr/>
            <p:nvPr/>
          </p:nvSpPr>
          <p:spPr>
            <a:xfrm>
              <a:off x="6020854" y="1449708"/>
              <a:ext cx="2341033" cy="549539"/>
            </a:xfrm>
            <a:prstGeom prst="clou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矩形 51">
              <a:extLst>
                <a:ext uri="{FF2B5EF4-FFF2-40B4-BE49-F238E27FC236}">
                  <a16:creationId xmlns:a16="http://schemas.microsoft.com/office/drawing/2014/main" id="{8825A38D-C9FD-C745-4E4B-047ED24BF389}"/>
                </a:ext>
              </a:extLst>
            </p:cNvPr>
            <p:cNvSpPr/>
            <p:nvPr/>
          </p:nvSpPr>
          <p:spPr>
            <a:xfrm>
              <a:off x="6056757" y="1551688"/>
              <a:ext cx="2225190" cy="323165"/>
            </a:xfrm>
            <a:prstGeom prst="rect">
              <a:avLst/>
            </a:prstGeom>
            <a:noFill/>
          </p:spPr>
          <p:txBody>
            <a:bodyPr wrap="square">
              <a:spAutoFit/>
            </a:bodyPr>
            <a:lstStyle/>
            <a:p>
              <a:pPr algn="ctr"/>
              <a:r>
                <a:rPr kumimoji="1" lang="en-US" altLang="zh-CN" sz="1500" dirty="0">
                  <a:solidFill>
                    <a:srgbClr val="000000"/>
                  </a:solidFill>
                </a:rPr>
                <a:t>Local area network</a:t>
              </a:r>
              <a:endParaRPr lang="zh-CN" altLang="en-US" sz="1500" dirty="0"/>
            </a:p>
          </p:txBody>
        </p:sp>
      </p:grpSp>
      <p:grpSp>
        <p:nvGrpSpPr>
          <p:cNvPr id="53" name="组合 52">
            <a:extLst>
              <a:ext uri="{FF2B5EF4-FFF2-40B4-BE49-F238E27FC236}">
                <a16:creationId xmlns:a16="http://schemas.microsoft.com/office/drawing/2014/main" id="{E5362EB8-BCFA-7C19-DED2-DE60D72CA77A}"/>
              </a:ext>
            </a:extLst>
          </p:cNvPr>
          <p:cNvGrpSpPr/>
          <p:nvPr/>
        </p:nvGrpSpPr>
        <p:grpSpPr>
          <a:xfrm>
            <a:off x="5048650" y="3070799"/>
            <a:ext cx="1481496" cy="844382"/>
            <a:chOff x="4777167" y="3237253"/>
            <a:chExt cx="1481496" cy="844382"/>
          </a:xfrm>
        </p:grpSpPr>
        <p:sp>
          <p:nvSpPr>
            <p:cNvPr id="54" name="梯形 53">
              <a:extLst>
                <a:ext uri="{FF2B5EF4-FFF2-40B4-BE49-F238E27FC236}">
                  <a16:creationId xmlns:a16="http://schemas.microsoft.com/office/drawing/2014/main" id="{C8622018-FA01-8E70-6F4B-13C2345EB044}"/>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a:extLst>
                <a:ext uri="{FF2B5EF4-FFF2-40B4-BE49-F238E27FC236}">
                  <a16:creationId xmlns:a16="http://schemas.microsoft.com/office/drawing/2014/main" id="{A2EECDC6-B954-3F8C-BE7F-804C1EAB7EB5}"/>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56" name="矩形 55">
              <a:extLst>
                <a:ext uri="{FF2B5EF4-FFF2-40B4-BE49-F238E27FC236}">
                  <a16:creationId xmlns:a16="http://schemas.microsoft.com/office/drawing/2014/main" id="{88D01C3D-EB6A-7B76-B098-BF5739FAD9F9}"/>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grpSp>
        <p:nvGrpSpPr>
          <p:cNvPr id="57" name="组合 56">
            <a:extLst>
              <a:ext uri="{FF2B5EF4-FFF2-40B4-BE49-F238E27FC236}">
                <a16:creationId xmlns:a16="http://schemas.microsoft.com/office/drawing/2014/main" id="{E3972157-D5FD-F6D6-F14B-5B89859DB767}"/>
              </a:ext>
            </a:extLst>
          </p:cNvPr>
          <p:cNvGrpSpPr/>
          <p:nvPr/>
        </p:nvGrpSpPr>
        <p:grpSpPr>
          <a:xfrm>
            <a:off x="6995207" y="3071953"/>
            <a:ext cx="1481496" cy="844382"/>
            <a:chOff x="4777167" y="3237253"/>
            <a:chExt cx="1481496" cy="844382"/>
          </a:xfrm>
        </p:grpSpPr>
        <p:sp>
          <p:nvSpPr>
            <p:cNvPr id="58" name="梯形 57">
              <a:extLst>
                <a:ext uri="{FF2B5EF4-FFF2-40B4-BE49-F238E27FC236}">
                  <a16:creationId xmlns:a16="http://schemas.microsoft.com/office/drawing/2014/main" id="{4131642F-8456-5E5B-602C-F5D7222FA652}"/>
                </a:ext>
              </a:extLst>
            </p:cNvPr>
            <p:cNvSpPr/>
            <p:nvPr/>
          </p:nvSpPr>
          <p:spPr>
            <a:xfrm>
              <a:off x="4857850" y="3506191"/>
              <a:ext cx="1389743" cy="575444"/>
            </a:xfrm>
            <a:prstGeom prst="trapezoid">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矩形 58">
              <a:extLst>
                <a:ext uri="{FF2B5EF4-FFF2-40B4-BE49-F238E27FC236}">
                  <a16:creationId xmlns:a16="http://schemas.microsoft.com/office/drawing/2014/main" id="{67E93863-4602-2EA0-AF31-FAA3B0BD6A76}"/>
                </a:ext>
              </a:extLst>
            </p:cNvPr>
            <p:cNvSpPr/>
            <p:nvPr/>
          </p:nvSpPr>
          <p:spPr>
            <a:xfrm>
              <a:off x="4970329" y="3588276"/>
              <a:ext cx="1095173" cy="369332"/>
            </a:xfrm>
            <a:prstGeom prst="rect">
              <a:avLst/>
            </a:prstGeom>
          </p:spPr>
          <p:txBody>
            <a:bodyPr wrap="none">
              <a:spAutoFit/>
            </a:bodyPr>
            <a:lstStyle/>
            <a:p>
              <a:pPr algn="ctr"/>
              <a:r>
                <a:rPr kumimoji="1" lang="en-US" altLang="zh-CN" b="1" dirty="0"/>
                <a:t>Caching</a:t>
              </a:r>
            </a:p>
          </p:txBody>
        </p:sp>
        <p:sp>
          <p:nvSpPr>
            <p:cNvPr id="60" name="矩形 59">
              <a:extLst>
                <a:ext uri="{FF2B5EF4-FFF2-40B4-BE49-F238E27FC236}">
                  <a16:creationId xmlns:a16="http://schemas.microsoft.com/office/drawing/2014/main" id="{10E56B5C-8EF7-A994-EE20-F22586CCFB0A}"/>
                </a:ext>
              </a:extLst>
            </p:cNvPr>
            <p:cNvSpPr/>
            <p:nvPr/>
          </p:nvSpPr>
          <p:spPr>
            <a:xfrm>
              <a:off x="4777167" y="3237253"/>
              <a:ext cx="1481496" cy="323165"/>
            </a:xfrm>
            <a:prstGeom prst="rect">
              <a:avLst/>
            </a:prstGeom>
            <a:solidFill>
              <a:schemeClr val="bg1"/>
            </a:solidFill>
          </p:spPr>
          <p:txBody>
            <a:bodyPr wrap="none">
              <a:spAutoFit/>
            </a:bodyPr>
            <a:lstStyle/>
            <a:p>
              <a:r>
                <a:rPr kumimoji="1" lang="en-US" altLang="zh-CN" sz="1500" dirty="0">
                  <a:solidFill>
                    <a:srgbClr val="000000"/>
                  </a:solidFill>
                </a:rPr>
                <a:t>Caching server</a:t>
              </a:r>
              <a:endParaRPr lang="zh-CN" altLang="en-US" sz="1500" dirty="0"/>
            </a:p>
          </p:txBody>
        </p:sp>
      </p:grpSp>
      <p:sp>
        <p:nvSpPr>
          <p:cNvPr id="61" name="矩形 60">
            <a:extLst>
              <a:ext uri="{FF2B5EF4-FFF2-40B4-BE49-F238E27FC236}">
                <a16:creationId xmlns:a16="http://schemas.microsoft.com/office/drawing/2014/main" id="{504D83F5-10EC-9F02-A030-AA14BFCF1942}"/>
              </a:ext>
            </a:extLst>
          </p:cNvPr>
          <p:cNvSpPr/>
          <p:nvPr/>
        </p:nvSpPr>
        <p:spPr>
          <a:xfrm>
            <a:off x="302840" y="2785492"/>
            <a:ext cx="2684984" cy="368016"/>
          </a:xfrm>
          <a:prstGeom prst="rect">
            <a:avLst/>
          </a:prstGeom>
          <a:noFill/>
          <a:ln w="12700">
            <a:solidFill>
              <a:srgbClr val="C00000"/>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圆角矩形标注 61">
            <a:extLst>
              <a:ext uri="{FF2B5EF4-FFF2-40B4-BE49-F238E27FC236}">
                <a16:creationId xmlns:a16="http://schemas.microsoft.com/office/drawing/2014/main" id="{A7111B8B-0AC0-349A-26B2-B112C214F341}"/>
              </a:ext>
            </a:extLst>
          </p:cNvPr>
          <p:cNvSpPr/>
          <p:nvPr/>
        </p:nvSpPr>
        <p:spPr>
          <a:xfrm>
            <a:off x="2307083" y="3393050"/>
            <a:ext cx="3115551" cy="944487"/>
          </a:xfrm>
          <a:prstGeom prst="wedgeRoundRectCallout">
            <a:avLst>
              <a:gd name="adj1" fmla="val -31511"/>
              <a:gd name="adj2" fmla="val -74370"/>
              <a:gd name="adj3" fmla="val 16667"/>
            </a:avLst>
          </a:prstGeom>
          <a:solidFill>
            <a:schemeClr val="bg1"/>
          </a:solidFill>
          <a:ln w="12700">
            <a:solidFill>
              <a:schemeClr val="tx1"/>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文本框 63">
            <a:extLst>
              <a:ext uri="{FF2B5EF4-FFF2-40B4-BE49-F238E27FC236}">
                <a16:creationId xmlns:a16="http://schemas.microsoft.com/office/drawing/2014/main" id="{7344683F-A60C-0E45-5993-54421EB29702}"/>
              </a:ext>
            </a:extLst>
          </p:cNvPr>
          <p:cNvSpPr txBox="1"/>
          <p:nvPr/>
        </p:nvSpPr>
        <p:spPr>
          <a:xfrm>
            <a:off x="1888526" y="3542127"/>
            <a:ext cx="4664674" cy="646331"/>
          </a:xfrm>
          <a:prstGeom prst="rect">
            <a:avLst/>
          </a:prstGeom>
          <a:noFill/>
        </p:spPr>
        <p:txBody>
          <a:bodyPr wrap="square">
            <a:spAutoFit/>
          </a:bodyPr>
          <a:lstStyle/>
          <a:p>
            <a:pPr lvl="1"/>
            <a:r>
              <a:rPr kumimoji="1" lang="en-US" altLang="zh-CN" dirty="0"/>
              <a:t>Not always needed. </a:t>
            </a:r>
          </a:p>
          <a:p>
            <a:pPr lvl="1"/>
            <a:r>
              <a:rPr kumimoji="1" lang="en-US" altLang="zh-CN" dirty="0"/>
              <a:t>Not the focus of this lecture. </a:t>
            </a:r>
          </a:p>
        </p:txBody>
      </p:sp>
    </p:spTree>
    <p:extLst>
      <p:ext uri="{BB962C8B-B14F-4D97-AF65-F5344CB8AC3E}">
        <p14:creationId xmlns:p14="http://schemas.microsoft.com/office/powerpoint/2010/main" val="37591344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15786-D2D7-6F4A-A9DE-4F3CA1C693BD}"/>
              </a:ext>
            </a:extLst>
          </p:cNvPr>
          <p:cNvSpPr>
            <a:spLocks noGrp="1"/>
          </p:cNvSpPr>
          <p:nvPr>
            <p:ph type="title"/>
          </p:nvPr>
        </p:nvSpPr>
        <p:spPr/>
        <p:txBody>
          <a:bodyPr/>
          <a:lstStyle/>
          <a:p>
            <a:r>
              <a:rPr lang="en-US" altLang="zh-CN" dirty="0"/>
              <a:t>But connection information still cannot avoid</a:t>
            </a:r>
            <a:endParaRPr kumimoji="1" lang="zh-CN" altLang="en-US" dirty="0"/>
          </a:p>
        </p:txBody>
      </p:sp>
      <p:sp>
        <p:nvSpPr>
          <p:cNvPr id="4" name="灯片编号占位符 3">
            <a:extLst>
              <a:ext uri="{FF2B5EF4-FFF2-40B4-BE49-F238E27FC236}">
                <a16:creationId xmlns:a16="http://schemas.microsoft.com/office/drawing/2014/main" id="{35770EAD-5103-BB4E-A68B-F547FC37E0FD}"/>
              </a:ext>
            </a:extLst>
          </p:cNvPr>
          <p:cNvSpPr>
            <a:spLocks noGrp="1"/>
          </p:cNvSpPr>
          <p:nvPr>
            <p:ph type="sldNum" sz="quarter" idx="12"/>
          </p:nvPr>
        </p:nvSpPr>
        <p:spPr/>
        <p:txBody>
          <a:bodyPr/>
          <a:lstStyle/>
          <a:p>
            <a:fld id="{ADE361C3-C043-4A6E-BDCE-8DA1E7D90A3B}" type="slidenum">
              <a:rPr lang="zh-CN" altLang="en-US" smtClean="0"/>
              <a:t>90</a:t>
            </a:fld>
            <a:endParaRPr lang="zh-CN" altLang="en-US"/>
          </a:p>
        </p:txBody>
      </p:sp>
      <p:pic>
        <p:nvPicPr>
          <p:cNvPr id="8" name="图片 7">
            <a:extLst>
              <a:ext uri="{FF2B5EF4-FFF2-40B4-BE49-F238E27FC236}">
                <a16:creationId xmlns:a16="http://schemas.microsoft.com/office/drawing/2014/main" id="{1845B09D-1EFA-7D41-A8A7-DF8A400E2B68}"/>
              </a:ext>
            </a:extLst>
          </p:cNvPr>
          <p:cNvPicPr>
            <a:picLocks noChangeAspect="1"/>
          </p:cNvPicPr>
          <p:nvPr/>
        </p:nvPicPr>
        <p:blipFill>
          <a:blip r:embed="rId2"/>
          <a:stretch>
            <a:fillRect/>
          </a:stretch>
        </p:blipFill>
        <p:spPr>
          <a:xfrm>
            <a:off x="4190994" y="1129308"/>
            <a:ext cx="4660788" cy="2889525"/>
          </a:xfrm>
          <a:prstGeom prst="rect">
            <a:avLst/>
          </a:prstGeom>
        </p:spPr>
      </p:pic>
      <p:sp>
        <p:nvSpPr>
          <p:cNvPr id="9" name="内容占位符 2">
            <a:extLst>
              <a:ext uri="{FF2B5EF4-FFF2-40B4-BE49-F238E27FC236}">
                <a16:creationId xmlns:a16="http://schemas.microsoft.com/office/drawing/2014/main" id="{08B73BF7-224B-FB42-9ABF-C2EA669C588F}"/>
              </a:ext>
            </a:extLst>
          </p:cNvPr>
          <p:cNvSpPr txBox="1">
            <a:spLocks/>
          </p:cNvSpPr>
          <p:nvPr/>
        </p:nvSpPr>
        <p:spPr>
          <a:xfrm>
            <a:off x="457200" y="1129308"/>
            <a:ext cx="3898776"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mn-ea"/>
                <a:cs typeface="PingFang SC Bold" panose="020B0400000000000000"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2pPr>
            <a:lvl3pPr marL="11430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NIC must cache the connection information to accelerate the process</a:t>
            </a:r>
          </a:p>
          <a:p>
            <a:pPr lvl="1"/>
            <a:r>
              <a:rPr lang="en-US" altLang="zh-CN" dirty="0"/>
              <a:t>What if there is a cache miss? </a:t>
            </a:r>
          </a:p>
          <a:p>
            <a:endParaRPr kumimoji="1" lang="zh-CN" altLang="en-US" dirty="0"/>
          </a:p>
        </p:txBody>
      </p:sp>
    </p:spTree>
    <p:extLst>
      <p:ext uri="{BB962C8B-B14F-4D97-AF65-F5344CB8AC3E}">
        <p14:creationId xmlns:p14="http://schemas.microsoft.com/office/powerpoint/2010/main" val="311440646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图表, 折线图&#10;&#10;描述已自动生成">
            <a:extLst>
              <a:ext uri="{FF2B5EF4-FFF2-40B4-BE49-F238E27FC236}">
                <a16:creationId xmlns:a16="http://schemas.microsoft.com/office/drawing/2014/main" id="{572C2F7C-2BE1-D24C-B181-2D01DB57ED0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076056" y="3641566"/>
            <a:ext cx="3753821" cy="2107779"/>
          </a:xfrm>
        </p:spPr>
      </p:pic>
      <p:pic>
        <p:nvPicPr>
          <p:cNvPr id="5" name="图片 4">
            <a:extLst>
              <a:ext uri="{FF2B5EF4-FFF2-40B4-BE49-F238E27FC236}">
                <a16:creationId xmlns:a16="http://schemas.microsoft.com/office/drawing/2014/main" id="{033068C2-380F-444C-A2D8-402580F668DD}"/>
              </a:ext>
            </a:extLst>
          </p:cNvPr>
          <p:cNvPicPr>
            <a:picLocks noChangeAspect="1"/>
          </p:cNvPicPr>
          <p:nvPr/>
        </p:nvPicPr>
        <p:blipFill>
          <a:blip r:embed="rId3"/>
          <a:stretch>
            <a:fillRect/>
          </a:stretch>
        </p:blipFill>
        <p:spPr>
          <a:xfrm>
            <a:off x="4169089" y="769268"/>
            <a:ext cx="4660788" cy="2889525"/>
          </a:xfrm>
          <a:prstGeom prst="rect">
            <a:avLst/>
          </a:prstGeom>
        </p:spPr>
      </p:pic>
      <p:sp>
        <p:nvSpPr>
          <p:cNvPr id="2" name="标题 1">
            <a:extLst>
              <a:ext uri="{FF2B5EF4-FFF2-40B4-BE49-F238E27FC236}">
                <a16:creationId xmlns:a16="http://schemas.microsoft.com/office/drawing/2014/main" id="{BBA37490-56E5-994F-875E-13E218445AE0}"/>
              </a:ext>
            </a:extLst>
          </p:cNvPr>
          <p:cNvSpPr>
            <a:spLocks noGrp="1"/>
          </p:cNvSpPr>
          <p:nvPr>
            <p:ph type="title"/>
          </p:nvPr>
        </p:nvSpPr>
        <p:spPr/>
        <p:txBody>
          <a:bodyPr/>
          <a:lstStyle/>
          <a:p>
            <a:r>
              <a:rPr lang="en-US" altLang="zh-CN" dirty="0"/>
              <a:t>But connection information still cannot avoid</a:t>
            </a:r>
            <a:endParaRPr kumimoji="1" lang="zh-CN" altLang="en-US" dirty="0"/>
          </a:p>
        </p:txBody>
      </p:sp>
      <p:sp>
        <p:nvSpPr>
          <p:cNvPr id="8" name="内容占位符 2">
            <a:extLst>
              <a:ext uri="{FF2B5EF4-FFF2-40B4-BE49-F238E27FC236}">
                <a16:creationId xmlns:a16="http://schemas.microsoft.com/office/drawing/2014/main" id="{3E20A74A-8353-4A4E-9D0C-3AA34B64F946}"/>
              </a:ext>
            </a:extLst>
          </p:cNvPr>
          <p:cNvSpPr txBox="1">
            <a:spLocks/>
          </p:cNvSpPr>
          <p:nvPr/>
        </p:nvSpPr>
        <p:spPr>
          <a:xfrm>
            <a:off x="457200" y="1129308"/>
            <a:ext cx="3898776"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mn-ea"/>
                <a:cs typeface="PingFang SC Bold" panose="020B0400000000000000"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2pPr>
            <a:lvl3pPr marL="11430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dirty="0"/>
              <a:t>NIC must cache the connection information to accelerate the process</a:t>
            </a:r>
          </a:p>
          <a:p>
            <a:pPr lvl="1"/>
            <a:r>
              <a:rPr lang="en-US" altLang="zh-CN" dirty="0"/>
              <a:t>What if there is a cache miss? </a:t>
            </a:r>
          </a:p>
          <a:p>
            <a:r>
              <a:rPr kumimoji="1" lang="en-US" altLang="zh-CN" dirty="0"/>
              <a:t>Performance drop caused by cache misses</a:t>
            </a:r>
          </a:p>
          <a:p>
            <a:pPr lvl="1"/>
            <a:r>
              <a:rPr kumimoji="1" lang="en-US" altLang="zh-CN" dirty="0"/>
              <a:t>Extra PCIe READ for each request </a:t>
            </a:r>
          </a:p>
          <a:p>
            <a:pPr lvl="2"/>
            <a:r>
              <a:rPr kumimoji="1" lang="en-US" altLang="zh-CN" dirty="0"/>
              <a:t>1 -&gt; 2</a:t>
            </a:r>
            <a:endParaRPr kumimoji="1" lang="zh-CN" altLang="en-US" dirty="0"/>
          </a:p>
        </p:txBody>
      </p:sp>
      <p:sp>
        <p:nvSpPr>
          <p:cNvPr id="10" name="副标题 5">
            <a:extLst>
              <a:ext uri="{FF2B5EF4-FFF2-40B4-BE49-F238E27FC236}">
                <a16:creationId xmlns:a16="http://schemas.microsoft.com/office/drawing/2014/main" id="{2111B9CE-BB8D-CC4F-9BA3-24C03891544A}"/>
              </a:ext>
            </a:extLst>
          </p:cNvPr>
          <p:cNvSpPr txBox="1">
            <a:spLocks/>
          </p:cNvSpPr>
          <p:nvPr/>
        </p:nvSpPr>
        <p:spPr>
          <a:xfrm>
            <a:off x="-8520" y="5296962"/>
            <a:ext cx="8224524" cy="756617"/>
          </a:xfrm>
          <a:prstGeom prst="rect">
            <a:avLst/>
          </a:prstGeom>
        </p:spPr>
        <p:txBody>
          <a:bodyPr vert="horz" lIns="91440" tIns="45720" rIns="91440" bIns="45720" rtlCol="0">
            <a:noAutofit/>
          </a:bodyPr>
          <a:lstStyle>
            <a:lvl1pPr marL="0" indent="0" algn="ctr" defTabSz="914400" rtl="0" eaLnBrk="1" latinLnBrk="0" hangingPunct="1">
              <a:lnSpc>
                <a:spcPct val="120000"/>
              </a:lnSpc>
              <a:spcBef>
                <a:spcPts val="1200"/>
              </a:spcBef>
              <a:buFont typeface="Arial" pitchFamily="34" charset="0"/>
              <a:buNone/>
              <a:defRPr sz="2600" b="0" kern="1200">
                <a:solidFill>
                  <a:schemeClr val="tx1">
                    <a:tint val="75000"/>
                  </a:schemeClr>
                </a:solidFill>
                <a:latin typeface="+mn-lt"/>
                <a:ea typeface="+mn-ea"/>
                <a:cs typeface="DengXian" charset="0"/>
              </a:defRPr>
            </a:lvl1pPr>
            <a:lvl2pPr marL="457200" indent="0" algn="ctr" defTabSz="914400" rtl="0" eaLnBrk="1" latinLnBrk="0" hangingPunct="1">
              <a:lnSpc>
                <a:spcPct val="120000"/>
              </a:lnSpc>
              <a:spcBef>
                <a:spcPct val="20000"/>
              </a:spcBef>
              <a:buFont typeface="Arial" pitchFamily="34" charset="0"/>
              <a:buNone/>
              <a:defRPr sz="2400" kern="1200">
                <a:solidFill>
                  <a:schemeClr val="tx1">
                    <a:tint val="75000"/>
                  </a:schemeClr>
                </a:solidFill>
                <a:latin typeface="+mn-lt"/>
                <a:ea typeface="+mn-ea"/>
                <a:cs typeface="DengXian" charset="0"/>
              </a:defRPr>
            </a:lvl2pPr>
            <a:lvl3pPr marL="914400" indent="0" algn="ctr" defTabSz="914400" rtl="0" eaLnBrk="1" latinLnBrk="0" hangingPunct="1">
              <a:lnSpc>
                <a:spcPct val="120000"/>
              </a:lnSpc>
              <a:spcBef>
                <a:spcPct val="20000"/>
              </a:spcBef>
              <a:buFont typeface="Arial" pitchFamily="34" charset="0"/>
              <a:buNone/>
              <a:defRPr sz="2000" kern="1200">
                <a:solidFill>
                  <a:schemeClr val="tx1">
                    <a:tint val="75000"/>
                  </a:schemeClr>
                </a:solidFill>
                <a:latin typeface="+mn-lt"/>
                <a:ea typeface="+mn-ea"/>
                <a:cs typeface="DengXian" charset="0"/>
              </a:defRPr>
            </a:lvl3pPr>
            <a:lvl4pPr marL="13716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4pPr>
            <a:lvl5pPr marL="1828800" indent="0" algn="ctr" defTabSz="914400" rtl="0" eaLnBrk="1" latinLnBrk="0" hangingPunct="1">
              <a:lnSpc>
                <a:spcPct val="120000"/>
              </a:lnSpc>
              <a:spcBef>
                <a:spcPct val="20000"/>
              </a:spcBef>
              <a:buFont typeface="Arial" pitchFamily="34" charset="0"/>
              <a:buNone/>
              <a:defRPr sz="1800" kern="1200">
                <a:solidFill>
                  <a:schemeClr val="tx1">
                    <a:tint val="75000"/>
                  </a:schemeClr>
                </a:solidFill>
                <a:latin typeface="+mn-lt"/>
                <a:ea typeface="+mn-ea"/>
                <a:cs typeface="DengXian"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lnSpc>
                <a:spcPct val="100000"/>
              </a:lnSpc>
              <a:spcBef>
                <a:spcPts val="0"/>
              </a:spcBef>
            </a:pPr>
            <a:r>
              <a:rPr kumimoji="1" lang="en-US" altLang="zh-CN" sz="1500" dirty="0">
                <a:solidFill>
                  <a:schemeClr val="tx1">
                    <a:lumMod val="75000"/>
                    <a:lumOff val="25000"/>
                  </a:schemeClr>
                </a:solidFill>
                <a:latin typeface="+mj-lt"/>
              </a:rPr>
              <a:t>[1] credits: eRPC@NSDI’19</a:t>
            </a:r>
          </a:p>
          <a:p>
            <a:pPr algn="l">
              <a:lnSpc>
                <a:spcPct val="150000"/>
              </a:lnSpc>
              <a:spcBef>
                <a:spcPts val="0"/>
              </a:spcBef>
            </a:pPr>
            <a:endParaRPr kumimoji="1" lang="en-US" altLang="zh-CN" sz="1800" dirty="0">
              <a:solidFill>
                <a:schemeClr val="tx1">
                  <a:lumMod val="75000"/>
                  <a:lumOff val="25000"/>
                </a:schemeClr>
              </a:solidFill>
              <a:latin typeface="+mj-lt"/>
            </a:endParaRPr>
          </a:p>
          <a:p>
            <a:pPr algn="l">
              <a:lnSpc>
                <a:spcPct val="150000"/>
              </a:lnSpc>
              <a:spcBef>
                <a:spcPts val="0"/>
              </a:spcBef>
            </a:pPr>
            <a:endParaRPr kumimoji="1" lang="en-US" altLang="zh-CN" sz="1800" dirty="0">
              <a:solidFill>
                <a:schemeClr val="tx1">
                  <a:lumMod val="75000"/>
                  <a:lumOff val="25000"/>
                </a:schemeClr>
              </a:solidFill>
              <a:latin typeface="+mj-lt"/>
            </a:endParaRPr>
          </a:p>
          <a:p>
            <a:pPr algn="l">
              <a:lnSpc>
                <a:spcPct val="150000"/>
              </a:lnSpc>
              <a:spcBef>
                <a:spcPts val="0"/>
              </a:spcBef>
            </a:pPr>
            <a:r>
              <a:rPr kumimoji="1" lang="en-US" altLang="zh-CN" sz="1800" dirty="0">
                <a:solidFill>
                  <a:schemeClr val="tx1">
                    <a:lumMod val="75000"/>
                    <a:lumOff val="25000"/>
                  </a:schemeClr>
                </a:solidFill>
                <a:latin typeface="+mj-lt"/>
              </a:rPr>
              <a:t> </a:t>
            </a:r>
            <a:endParaRPr kumimoji="1" lang="en" altLang="zh-CN" sz="1800" dirty="0">
              <a:solidFill>
                <a:schemeClr val="tx1">
                  <a:lumMod val="50000"/>
                  <a:lumOff val="50000"/>
                </a:schemeClr>
              </a:solidFill>
              <a:latin typeface="+mj-lt"/>
            </a:endParaRPr>
          </a:p>
        </p:txBody>
      </p:sp>
    </p:spTree>
    <p:extLst>
      <p:ext uri="{BB962C8B-B14F-4D97-AF65-F5344CB8AC3E}">
        <p14:creationId xmlns:p14="http://schemas.microsoft.com/office/powerpoint/2010/main" val="9420544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78890-E7D1-5149-8AFA-90D869A0758D}"/>
              </a:ext>
            </a:extLst>
          </p:cNvPr>
          <p:cNvSpPr>
            <a:spLocks noGrp="1"/>
          </p:cNvSpPr>
          <p:nvPr>
            <p:ph type="title"/>
          </p:nvPr>
        </p:nvSpPr>
        <p:spPr/>
        <p:txBody>
          <a:bodyPr/>
          <a:lstStyle/>
          <a:p>
            <a:endParaRPr kumimoji="1" lang="zh-CN" altLang="en-US"/>
          </a:p>
        </p:txBody>
      </p:sp>
      <p:sp>
        <p:nvSpPr>
          <p:cNvPr id="5" name="Rectangle 2">
            <a:extLst>
              <a:ext uri="{FF2B5EF4-FFF2-40B4-BE49-F238E27FC236}">
                <a16:creationId xmlns:a16="http://schemas.microsoft.com/office/drawing/2014/main" id="{375403D9-9667-EA4B-986A-9CD8EA818815}"/>
              </a:ext>
            </a:extLst>
          </p:cNvPr>
          <p:cNvSpPr txBox="1">
            <a:spLocks noChangeArrowheads="1"/>
          </p:cNvSpPr>
          <p:nvPr/>
        </p:nvSpPr>
        <p:spPr bwMode="auto">
          <a:xfrm>
            <a:off x="918146" y="2137420"/>
            <a:ext cx="7307708" cy="2053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2800" b="1">
                <a:solidFill>
                  <a:schemeClr val="tx2"/>
                </a:solidFill>
                <a:latin typeface="+mj-lt"/>
                <a:ea typeface="+mj-ea"/>
                <a:cs typeface="+mj-cs"/>
              </a:defRPr>
            </a:lvl1pPr>
            <a:lvl2pPr algn="l" rtl="0" eaLnBrk="0" fontAlgn="base" hangingPunct="0">
              <a:spcBef>
                <a:spcPct val="0"/>
              </a:spcBef>
              <a:spcAft>
                <a:spcPct val="0"/>
              </a:spcAft>
              <a:defRPr sz="2800" b="1">
                <a:solidFill>
                  <a:schemeClr val="tx2"/>
                </a:solidFill>
                <a:latin typeface="Comic Sans MS" pitchFamily="66" charset="0"/>
              </a:defRPr>
            </a:lvl2pPr>
            <a:lvl3pPr algn="l" rtl="0" eaLnBrk="0" fontAlgn="base" hangingPunct="0">
              <a:spcBef>
                <a:spcPct val="0"/>
              </a:spcBef>
              <a:spcAft>
                <a:spcPct val="0"/>
              </a:spcAft>
              <a:defRPr sz="2800" b="1">
                <a:solidFill>
                  <a:schemeClr val="tx2"/>
                </a:solidFill>
                <a:latin typeface="Comic Sans MS" pitchFamily="66" charset="0"/>
              </a:defRPr>
            </a:lvl3pPr>
            <a:lvl4pPr algn="l" rtl="0" eaLnBrk="0" fontAlgn="base" hangingPunct="0">
              <a:spcBef>
                <a:spcPct val="0"/>
              </a:spcBef>
              <a:spcAft>
                <a:spcPct val="0"/>
              </a:spcAft>
              <a:defRPr sz="2800" b="1">
                <a:solidFill>
                  <a:schemeClr val="tx2"/>
                </a:solidFill>
                <a:latin typeface="Comic Sans MS" pitchFamily="66" charset="0"/>
              </a:defRPr>
            </a:lvl4pPr>
            <a:lvl5pPr algn="l" rtl="0" eaLnBrk="0" fontAlgn="base" hangingPunct="0">
              <a:spcBef>
                <a:spcPct val="0"/>
              </a:spcBef>
              <a:spcAft>
                <a:spcPct val="0"/>
              </a:spcAft>
              <a:defRPr sz="2800" b="1">
                <a:solidFill>
                  <a:schemeClr val="tx2"/>
                </a:solidFill>
                <a:latin typeface="Comic Sans MS" pitchFamily="66" charset="0"/>
              </a:defRPr>
            </a:lvl5pPr>
            <a:lvl6pPr marL="457200" algn="l" rtl="0" eaLnBrk="0" fontAlgn="base" hangingPunct="0">
              <a:spcBef>
                <a:spcPct val="0"/>
              </a:spcBef>
              <a:spcAft>
                <a:spcPct val="0"/>
              </a:spcAft>
              <a:defRPr sz="2800" b="1">
                <a:solidFill>
                  <a:schemeClr val="tx2"/>
                </a:solidFill>
                <a:latin typeface="Comic Sans MS" pitchFamily="66" charset="0"/>
              </a:defRPr>
            </a:lvl6pPr>
            <a:lvl7pPr marL="914400" algn="l" rtl="0" eaLnBrk="0" fontAlgn="base" hangingPunct="0">
              <a:spcBef>
                <a:spcPct val="0"/>
              </a:spcBef>
              <a:spcAft>
                <a:spcPct val="0"/>
              </a:spcAft>
              <a:defRPr sz="2800" b="1">
                <a:solidFill>
                  <a:schemeClr val="tx2"/>
                </a:solidFill>
                <a:latin typeface="Comic Sans MS" pitchFamily="66" charset="0"/>
              </a:defRPr>
            </a:lvl7pPr>
            <a:lvl8pPr marL="1371600" algn="l" rtl="0" eaLnBrk="0" fontAlgn="base" hangingPunct="0">
              <a:spcBef>
                <a:spcPct val="0"/>
              </a:spcBef>
              <a:spcAft>
                <a:spcPct val="0"/>
              </a:spcAft>
              <a:defRPr sz="2800" b="1">
                <a:solidFill>
                  <a:schemeClr val="tx2"/>
                </a:solidFill>
                <a:latin typeface="Comic Sans MS" pitchFamily="66" charset="0"/>
              </a:defRPr>
            </a:lvl8pPr>
            <a:lvl9pPr marL="1828800" algn="l" rtl="0" eaLnBrk="0" fontAlgn="base" hangingPunct="0">
              <a:spcBef>
                <a:spcPct val="0"/>
              </a:spcBef>
              <a:spcAft>
                <a:spcPct val="0"/>
              </a:spcAft>
              <a:defRPr sz="2800" b="1">
                <a:solidFill>
                  <a:schemeClr val="tx2"/>
                </a:solidFill>
                <a:latin typeface="Comic Sans MS" pitchFamily="66" charset="0"/>
              </a:defRPr>
            </a:lvl9pPr>
          </a:lstStyle>
          <a:p>
            <a:pPr algn="ctr"/>
            <a:r>
              <a:rPr lang="en-US" altLang="zh-CN" b="0" kern="0" dirty="0">
                <a:solidFill>
                  <a:srgbClr val="BE384B"/>
                </a:solidFill>
                <a:ea typeface="+mn-ea"/>
              </a:rPr>
              <a:t>This leads to another extreme</a:t>
            </a:r>
          </a:p>
        </p:txBody>
      </p:sp>
      <p:sp>
        <p:nvSpPr>
          <p:cNvPr id="6" name="矩形 5">
            <a:extLst>
              <a:ext uri="{FF2B5EF4-FFF2-40B4-BE49-F238E27FC236}">
                <a16:creationId xmlns:a16="http://schemas.microsoft.com/office/drawing/2014/main" id="{42505EFF-8601-A84A-A4E2-010CC79177D4}"/>
              </a:ext>
            </a:extLst>
          </p:cNvPr>
          <p:cNvSpPr/>
          <p:nvPr/>
        </p:nvSpPr>
        <p:spPr>
          <a:xfrm>
            <a:off x="-396552" y="228866"/>
            <a:ext cx="1728192" cy="1476506"/>
          </a:xfrm>
          <a:prstGeom prst="rect">
            <a:avLst/>
          </a:prstGeom>
          <a:solidFill>
            <a:schemeClr val="bg1"/>
          </a:solidFill>
          <a:ln w="12700">
            <a:no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7350410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67DF4-E8EA-D24B-8AAC-D49934430CDB}"/>
              </a:ext>
            </a:extLst>
          </p:cNvPr>
          <p:cNvSpPr>
            <a:spLocks noGrp="1"/>
          </p:cNvSpPr>
          <p:nvPr>
            <p:ph type="title"/>
          </p:nvPr>
        </p:nvSpPr>
        <p:spPr/>
        <p:txBody>
          <a:bodyPr/>
          <a:lstStyle/>
          <a:p>
            <a:r>
              <a:rPr kumimoji="1" lang="en-US" altLang="zh-CN" dirty="0"/>
              <a:t>Case study: FaSST@OSDI16</a:t>
            </a:r>
            <a:endParaRPr kumimoji="1" lang="zh-CN" altLang="en-US" dirty="0"/>
          </a:p>
        </p:txBody>
      </p:sp>
      <p:sp>
        <p:nvSpPr>
          <p:cNvPr id="3" name="内容占位符 2">
            <a:extLst>
              <a:ext uri="{FF2B5EF4-FFF2-40B4-BE49-F238E27FC236}">
                <a16:creationId xmlns:a16="http://schemas.microsoft.com/office/drawing/2014/main" id="{9C458FFD-BC48-A940-BA93-51CBB3EA351E}"/>
              </a:ext>
            </a:extLst>
          </p:cNvPr>
          <p:cNvSpPr>
            <a:spLocks noGrp="1"/>
          </p:cNvSpPr>
          <p:nvPr>
            <p:ph idx="1"/>
          </p:nvPr>
        </p:nvSpPr>
        <p:spPr/>
        <p:txBody>
          <a:bodyPr/>
          <a:lstStyle/>
          <a:p>
            <a:r>
              <a:rPr kumimoji="1" lang="en-US" altLang="zh-CN" b="0" dirty="0"/>
              <a:t>RDMA provides an unreliable transport: </a:t>
            </a:r>
            <a:r>
              <a:rPr kumimoji="1" lang="en-US" altLang="zh-CN" dirty="0">
                <a:solidFill>
                  <a:srgbClr val="C00000"/>
                </a:solidFill>
              </a:rPr>
              <a:t>unreliable datagram (UD)</a:t>
            </a:r>
          </a:p>
          <a:p>
            <a:pPr lvl="1"/>
            <a:r>
              <a:rPr kumimoji="1" lang="en-US" altLang="zh-CN" dirty="0">
                <a:solidFill>
                  <a:schemeClr val="tx1"/>
                </a:solidFill>
              </a:rPr>
              <a:t>Similar to UDP (consider traditional RDMA connection as TCP) </a:t>
            </a:r>
          </a:p>
          <a:p>
            <a:r>
              <a:rPr kumimoji="1" lang="en-US" altLang="zh-CN" dirty="0">
                <a:solidFill>
                  <a:schemeClr val="tx1"/>
                </a:solidFill>
              </a:rPr>
              <a:t>UD is scalable: </a:t>
            </a:r>
          </a:p>
          <a:p>
            <a:pPr lvl="1"/>
            <a:r>
              <a:rPr kumimoji="1" lang="en-US" altLang="zh-CN" dirty="0">
                <a:solidFill>
                  <a:schemeClr val="tx1"/>
                </a:solidFill>
              </a:rPr>
              <a:t>No connection information is kept at the NIC </a:t>
            </a:r>
          </a:p>
          <a:p>
            <a:r>
              <a:rPr kumimoji="1" lang="en-US" altLang="zh-CN" dirty="0">
                <a:solidFill>
                  <a:schemeClr val="tx1"/>
                </a:solidFill>
              </a:rPr>
              <a:t>Drawbacks of UD:</a:t>
            </a:r>
          </a:p>
          <a:p>
            <a:pPr lvl="1"/>
            <a:r>
              <a:rPr kumimoji="1" lang="en-US" altLang="zh-CN" dirty="0">
                <a:solidFill>
                  <a:schemeClr val="tx1"/>
                </a:solidFill>
              </a:rPr>
              <a:t>No reliability guarantee</a:t>
            </a:r>
          </a:p>
          <a:p>
            <a:pPr lvl="1"/>
            <a:r>
              <a:rPr kumimoji="1" lang="en-US" altLang="zh-CN" dirty="0">
                <a:solidFill>
                  <a:schemeClr val="tx1"/>
                </a:solidFill>
              </a:rPr>
              <a:t>Only supports two-sided RDMA</a:t>
            </a:r>
            <a:endParaRPr kumimoji="1" lang="zh-CN" altLang="en-US" dirty="0">
              <a:solidFill>
                <a:schemeClr val="tx1"/>
              </a:solidFill>
            </a:endParaRPr>
          </a:p>
        </p:txBody>
      </p:sp>
      <p:sp>
        <p:nvSpPr>
          <p:cNvPr id="4" name="灯片编号占位符 3">
            <a:extLst>
              <a:ext uri="{FF2B5EF4-FFF2-40B4-BE49-F238E27FC236}">
                <a16:creationId xmlns:a16="http://schemas.microsoft.com/office/drawing/2014/main" id="{62A72101-1499-7B40-B7C2-968DC7216454}"/>
              </a:ext>
            </a:extLst>
          </p:cNvPr>
          <p:cNvSpPr>
            <a:spLocks noGrp="1"/>
          </p:cNvSpPr>
          <p:nvPr>
            <p:ph type="sldNum" sz="quarter" idx="12"/>
          </p:nvPr>
        </p:nvSpPr>
        <p:spPr/>
        <p:txBody>
          <a:bodyPr/>
          <a:lstStyle/>
          <a:p>
            <a:fld id="{ADE361C3-C043-4A6E-BDCE-8DA1E7D90A3B}" type="slidenum">
              <a:rPr lang="zh-CN" altLang="en-US" smtClean="0"/>
              <a:t>93</a:t>
            </a:fld>
            <a:endParaRPr lang="zh-CN" altLang="en-US"/>
          </a:p>
        </p:txBody>
      </p:sp>
      <p:sp>
        <p:nvSpPr>
          <p:cNvPr id="5" name="Rectangle 3">
            <a:extLst>
              <a:ext uri="{FF2B5EF4-FFF2-40B4-BE49-F238E27FC236}">
                <a16:creationId xmlns:a16="http://schemas.microsoft.com/office/drawing/2014/main" id="{E48520EA-424E-1649-922F-B0C1DBE6DF59}"/>
              </a:ext>
            </a:extLst>
          </p:cNvPr>
          <p:cNvSpPr/>
          <p:nvPr/>
        </p:nvSpPr>
        <p:spPr>
          <a:xfrm>
            <a:off x="1343454" y="4441676"/>
            <a:ext cx="6457092" cy="775015"/>
          </a:xfrm>
          <a:prstGeom prst="rect">
            <a:avLst/>
          </a:prstGeom>
          <a:solidFill>
            <a:srgbClr val="F5FED6"/>
          </a:solidFill>
          <a:effectLst>
            <a:outerShdw blurRad="63500" sx="102000" sy="102000" algn="ctr" rotWithShape="0">
              <a:prstClr val="black">
                <a:alpha val="40000"/>
              </a:prstClr>
            </a:outerShdw>
          </a:effectLst>
        </p:spPr>
        <p:txBody>
          <a:bodyPr wrap="square" lIns="72000" tIns="0" rIns="72000" bIns="36000">
            <a:spAutoFit/>
          </a:bodyPr>
          <a:lstStyle/>
          <a:p>
            <a:pPr marL="173038" indent="-173038" algn="ctr"/>
            <a:r>
              <a:rPr lang="en-US" altLang="zh-CN" sz="2400" dirty="0">
                <a:effectLst>
                  <a:outerShdw blurRad="38100" dist="38100" dir="2700000" algn="tl">
                    <a:srgbClr val="000000">
                      <a:alpha val="43137"/>
                    </a:srgbClr>
                  </a:outerShdw>
                </a:effectLst>
                <a:latin typeface="Eras Medium ITC" pitchFamily="34" charset="0"/>
              </a:rPr>
              <a:t>Two-sided RDMA is sufficient for RPC: a key building block in distributed systems!</a:t>
            </a:r>
            <a:endParaRPr lang="en-US" altLang="zh-CN" sz="2400" b="1" dirty="0">
              <a:solidFill>
                <a:srgbClr val="C00000"/>
              </a:solidFill>
              <a:latin typeface="Eras Medium ITC" pitchFamily="34" charset="0"/>
            </a:endParaRPr>
          </a:p>
        </p:txBody>
      </p:sp>
    </p:spTree>
    <p:extLst>
      <p:ext uri="{BB962C8B-B14F-4D97-AF65-F5344CB8AC3E}">
        <p14:creationId xmlns:p14="http://schemas.microsoft.com/office/powerpoint/2010/main" val="263887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67DF4-E8EA-D24B-8AAC-D49934430CDB}"/>
              </a:ext>
            </a:extLst>
          </p:cNvPr>
          <p:cNvSpPr>
            <a:spLocks noGrp="1"/>
          </p:cNvSpPr>
          <p:nvPr>
            <p:ph type="title"/>
          </p:nvPr>
        </p:nvSpPr>
        <p:spPr/>
        <p:txBody>
          <a:bodyPr/>
          <a:lstStyle/>
          <a:p>
            <a:r>
              <a:rPr kumimoji="1" lang="en-US" altLang="zh-CN" dirty="0"/>
              <a:t>Case study: FaSST@OSDI16</a:t>
            </a:r>
            <a:endParaRPr kumimoji="1" lang="zh-CN" altLang="en-US" dirty="0"/>
          </a:p>
        </p:txBody>
      </p:sp>
      <p:sp>
        <p:nvSpPr>
          <p:cNvPr id="3" name="内容占位符 2">
            <a:extLst>
              <a:ext uri="{FF2B5EF4-FFF2-40B4-BE49-F238E27FC236}">
                <a16:creationId xmlns:a16="http://schemas.microsoft.com/office/drawing/2014/main" id="{9C458FFD-BC48-A940-BA93-51CBB3EA351E}"/>
              </a:ext>
            </a:extLst>
          </p:cNvPr>
          <p:cNvSpPr>
            <a:spLocks noGrp="1"/>
          </p:cNvSpPr>
          <p:nvPr>
            <p:ph idx="1"/>
          </p:nvPr>
        </p:nvSpPr>
        <p:spPr/>
        <p:txBody>
          <a:bodyPr/>
          <a:lstStyle/>
          <a:p>
            <a:r>
              <a:rPr kumimoji="1" lang="en-US" altLang="zh-CN" b="0" dirty="0"/>
              <a:t>RDMA provides an unreliable transport: </a:t>
            </a:r>
            <a:r>
              <a:rPr kumimoji="1" lang="en-US" altLang="zh-CN" dirty="0">
                <a:solidFill>
                  <a:srgbClr val="C00000"/>
                </a:solidFill>
              </a:rPr>
              <a:t>unreliable datagram (UD)</a:t>
            </a:r>
          </a:p>
          <a:p>
            <a:pPr lvl="1"/>
            <a:r>
              <a:rPr kumimoji="1" lang="en-US" altLang="zh-CN" dirty="0">
                <a:solidFill>
                  <a:schemeClr val="tx1"/>
                </a:solidFill>
              </a:rPr>
              <a:t>Similar to UDP (consider traditional RDMA connection as TCP) </a:t>
            </a:r>
          </a:p>
          <a:p>
            <a:r>
              <a:rPr kumimoji="1" lang="en-US" altLang="zh-CN" dirty="0">
                <a:solidFill>
                  <a:schemeClr val="tx1"/>
                </a:solidFill>
              </a:rPr>
              <a:t>UD is scalable: </a:t>
            </a:r>
          </a:p>
          <a:p>
            <a:pPr lvl="1"/>
            <a:r>
              <a:rPr kumimoji="1" lang="en-US" altLang="zh-CN" dirty="0">
                <a:solidFill>
                  <a:schemeClr val="tx1"/>
                </a:solidFill>
              </a:rPr>
              <a:t>No connection information is kept at the NIC </a:t>
            </a:r>
          </a:p>
          <a:p>
            <a:r>
              <a:rPr kumimoji="1" lang="en-US" altLang="zh-CN" dirty="0">
                <a:solidFill>
                  <a:schemeClr val="tx1"/>
                </a:solidFill>
              </a:rPr>
              <a:t>Drawbacks of UD:</a:t>
            </a:r>
          </a:p>
          <a:p>
            <a:pPr lvl="1"/>
            <a:r>
              <a:rPr kumimoji="1" lang="en-US" altLang="zh-CN" dirty="0">
                <a:solidFill>
                  <a:schemeClr val="tx1"/>
                </a:solidFill>
              </a:rPr>
              <a:t>No reliability guarantee</a:t>
            </a:r>
          </a:p>
          <a:p>
            <a:pPr lvl="1"/>
            <a:r>
              <a:rPr kumimoji="1" lang="en-US" altLang="zh-CN" dirty="0">
                <a:solidFill>
                  <a:schemeClr val="tx1"/>
                </a:solidFill>
              </a:rPr>
              <a:t>Only supports two-sided RDMA</a:t>
            </a:r>
            <a:endParaRPr kumimoji="1" lang="zh-CN" altLang="en-US" dirty="0">
              <a:solidFill>
                <a:schemeClr val="tx1"/>
              </a:solidFill>
            </a:endParaRPr>
          </a:p>
        </p:txBody>
      </p:sp>
      <p:sp>
        <p:nvSpPr>
          <p:cNvPr id="4" name="灯片编号占位符 3">
            <a:extLst>
              <a:ext uri="{FF2B5EF4-FFF2-40B4-BE49-F238E27FC236}">
                <a16:creationId xmlns:a16="http://schemas.microsoft.com/office/drawing/2014/main" id="{62A72101-1499-7B40-B7C2-968DC7216454}"/>
              </a:ext>
            </a:extLst>
          </p:cNvPr>
          <p:cNvSpPr>
            <a:spLocks noGrp="1"/>
          </p:cNvSpPr>
          <p:nvPr>
            <p:ph type="sldNum" sz="quarter" idx="12"/>
          </p:nvPr>
        </p:nvSpPr>
        <p:spPr/>
        <p:txBody>
          <a:bodyPr/>
          <a:lstStyle/>
          <a:p>
            <a:fld id="{ADE361C3-C043-4A6E-BDCE-8DA1E7D90A3B}" type="slidenum">
              <a:rPr lang="zh-CN" altLang="en-US" smtClean="0"/>
              <a:t>94</a:t>
            </a:fld>
            <a:endParaRPr lang="zh-CN" altLang="en-US"/>
          </a:p>
        </p:txBody>
      </p:sp>
      <p:sp>
        <p:nvSpPr>
          <p:cNvPr id="5" name="Rectangle 3">
            <a:extLst>
              <a:ext uri="{FF2B5EF4-FFF2-40B4-BE49-F238E27FC236}">
                <a16:creationId xmlns:a16="http://schemas.microsoft.com/office/drawing/2014/main" id="{E48520EA-424E-1649-922F-B0C1DBE6DF59}"/>
              </a:ext>
            </a:extLst>
          </p:cNvPr>
          <p:cNvSpPr/>
          <p:nvPr/>
        </p:nvSpPr>
        <p:spPr>
          <a:xfrm>
            <a:off x="1343454" y="4441676"/>
            <a:ext cx="6457092" cy="775015"/>
          </a:xfrm>
          <a:prstGeom prst="rect">
            <a:avLst/>
          </a:prstGeom>
          <a:solidFill>
            <a:srgbClr val="F5FED6"/>
          </a:solidFill>
          <a:effectLst>
            <a:outerShdw blurRad="63500" sx="102000" sy="102000" algn="ctr" rotWithShape="0">
              <a:prstClr val="black">
                <a:alpha val="40000"/>
              </a:prstClr>
            </a:outerShdw>
          </a:effectLst>
        </p:spPr>
        <p:txBody>
          <a:bodyPr wrap="square" lIns="72000" tIns="0" rIns="72000" bIns="36000">
            <a:spAutoFit/>
          </a:bodyPr>
          <a:lstStyle/>
          <a:p>
            <a:pPr marL="173038" indent="-173038" algn="ctr"/>
            <a:r>
              <a:rPr lang="en-US" altLang="zh-CN" sz="2400" dirty="0">
                <a:effectLst>
                  <a:outerShdw blurRad="38100" dist="38100" dir="2700000" algn="tl">
                    <a:srgbClr val="000000">
                      <a:alpha val="43137"/>
                    </a:srgbClr>
                  </a:outerShdw>
                </a:effectLst>
                <a:latin typeface="Eras Medium ITC" pitchFamily="34" charset="0"/>
              </a:rPr>
              <a:t>Two-sided RDMA is sufficient for RPC: a key building block in distributed systems!</a:t>
            </a:r>
            <a:endParaRPr lang="en-US" altLang="zh-CN" sz="2400" b="1" dirty="0">
              <a:solidFill>
                <a:srgbClr val="C00000"/>
              </a:solidFill>
              <a:latin typeface="Eras Medium ITC" pitchFamily="34" charset="0"/>
            </a:endParaRPr>
          </a:p>
        </p:txBody>
      </p:sp>
      <p:pic>
        <p:nvPicPr>
          <p:cNvPr id="6" name="图片 5">
            <a:extLst>
              <a:ext uri="{FF2B5EF4-FFF2-40B4-BE49-F238E27FC236}">
                <a16:creationId xmlns:a16="http://schemas.microsoft.com/office/drawing/2014/main" id="{067FAF74-88D7-5F4E-B554-94103A514E15}"/>
              </a:ext>
            </a:extLst>
          </p:cNvPr>
          <p:cNvPicPr>
            <a:picLocks noChangeAspect="1"/>
          </p:cNvPicPr>
          <p:nvPr/>
        </p:nvPicPr>
        <p:blipFill>
          <a:blip r:embed="rId2"/>
          <a:stretch>
            <a:fillRect/>
          </a:stretch>
        </p:blipFill>
        <p:spPr>
          <a:xfrm>
            <a:off x="5940152" y="1973606"/>
            <a:ext cx="2890664" cy="2179116"/>
          </a:xfrm>
          <a:prstGeom prst="rect">
            <a:avLst/>
          </a:prstGeom>
        </p:spPr>
      </p:pic>
    </p:spTree>
    <p:extLst>
      <p:ext uri="{BB962C8B-B14F-4D97-AF65-F5344CB8AC3E}">
        <p14:creationId xmlns:p14="http://schemas.microsoft.com/office/powerpoint/2010/main" val="21463671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F67DF4-E8EA-D24B-8AAC-D49934430CDB}"/>
              </a:ext>
            </a:extLst>
          </p:cNvPr>
          <p:cNvSpPr>
            <a:spLocks noGrp="1"/>
          </p:cNvSpPr>
          <p:nvPr>
            <p:ph type="title"/>
          </p:nvPr>
        </p:nvSpPr>
        <p:spPr/>
        <p:txBody>
          <a:bodyPr/>
          <a:lstStyle/>
          <a:p>
            <a:r>
              <a:rPr kumimoji="1" lang="en-US" altLang="zh-CN" dirty="0"/>
              <a:t>Does no reliability a significant problem? </a:t>
            </a:r>
            <a:endParaRPr kumimoji="1" lang="zh-CN" altLang="en-US" dirty="0"/>
          </a:p>
        </p:txBody>
      </p:sp>
      <p:sp>
        <p:nvSpPr>
          <p:cNvPr id="3" name="内容占位符 2">
            <a:extLst>
              <a:ext uri="{FF2B5EF4-FFF2-40B4-BE49-F238E27FC236}">
                <a16:creationId xmlns:a16="http://schemas.microsoft.com/office/drawing/2014/main" id="{9C458FFD-BC48-A940-BA93-51CBB3EA351E}"/>
              </a:ext>
            </a:extLst>
          </p:cNvPr>
          <p:cNvSpPr>
            <a:spLocks noGrp="1"/>
          </p:cNvSpPr>
          <p:nvPr>
            <p:ph idx="1"/>
          </p:nvPr>
        </p:nvSpPr>
        <p:spPr/>
        <p:txBody>
          <a:bodyPr/>
          <a:lstStyle/>
          <a:p>
            <a:r>
              <a:rPr kumimoji="1" lang="en-US" altLang="zh-CN" b="0" dirty="0">
                <a:solidFill>
                  <a:schemeClr val="accent6"/>
                </a:solidFill>
              </a:rPr>
              <a:t>RDMA provides an unreliable transport: </a:t>
            </a:r>
            <a:r>
              <a:rPr kumimoji="1" lang="en-US" altLang="zh-CN" dirty="0">
                <a:solidFill>
                  <a:schemeClr val="accent6"/>
                </a:solidFill>
              </a:rPr>
              <a:t>unreliable datagram (UD)</a:t>
            </a:r>
          </a:p>
          <a:p>
            <a:pPr lvl="1"/>
            <a:r>
              <a:rPr kumimoji="1" lang="en-US" altLang="zh-CN" dirty="0">
                <a:solidFill>
                  <a:schemeClr val="accent6"/>
                </a:solidFill>
              </a:rPr>
              <a:t>Similar to UDP (consider traditional RDMA connection as TCP) </a:t>
            </a:r>
          </a:p>
          <a:p>
            <a:r>
              <a:rPr kumimoji="1" lang="en-US" altLang="zh-CN" dirty="0">
                <a:solidFill>
                  <a:schemeClr val="accent6"/>
                </a:solidFill>
              </a:rPr>
              <a:t>UD is scalable: </a:t>
            </a:r>
          </a:p>
          <a:p>
            <a:pPr lvl="1"/>
            <a:r>
              <a:rPr kumimoji="1" lang="en-US" altLang="zh-CN" dirty="0">
                <a:solidFill>
                  <a:schemeClr val="accent6"/>
                </a:solidFill>
              </a:rPr>
              <a:t>No connection information is kept at the NIC </a:t>
            </a:r>
          </a:p>
          <a:p>
            <a:r>
              <a:rPr kumimoji="1" lang="en-US" altLang="zh-CN" dirty="0">
                <a:solidFill>
                  <a:schemeClr val="tx1"/>
                </a:solidFill>
              </a:rPr>
              <a:t>Drawbacks of UD:</a:t>
            </a:r>
          </a:p>
          <a:p>
            <a:pPr lvl="1"/>
            <a:r>
              <a:rPr kumimoji="1" lang="en-US" altLang="zh-CN" dirty="0">
                <a:solidFill>
                  <a:schemeClr val="tx1"/>
                </a:solidFill>
              </a:rPr>
              <a:t>No reliability guarantee</a:t>
            </a:r>
          </a:p>
          <a:p>
            <a:pPr lvl="1"/>
            <a:r>
              <a:rPr kumimoji="1" lang="en-US" altLang="zh-CN" dirty="0">
                <a:solidFill>
                  <a:schemeClr val="accent6"/>
                </a:solidFill>
              </a:rPr>
              <a:t>Only supports two-sided RDMA</a:t>
            </a:r>
            <a:endParaRPr kumimoji="1" lang="zh-CN" altLang="en-US" dirty="0">
              <a:solidFill>
                <a:schemeClr val="accent6"/>
              </a:solidFill>
            </a:endParaRPr>
          </a:p>
        </p:txBody>
      </p:sp>
      <p:sp>
        <p:nvSpPr>
          <p:cNvPr id="4" name="灯片编号占位符 3">
            <a:extLst>
              <a:ext uri="{FF2B5EF4-FFF2-40B4-BE49-F238E27FC236}">
                <a16:creationId xmlns:a16="http://schemas.microsoft.com/office/drawing/2014/main" id="{62A72101-1499-7B40-B7C2-968DC7216454}"/>
              </a:ext>
            </a:extLst>
          </p:cNvPr>
          <p:cNvSpPr>
            <a:spLocks noGrp="1"/>
          </p:cNvSpPr>
          <p:nvPr>
            <p:ph type="sldNum" sz="quarter" idx="12"/>
          </p:nvPr>
        </p:nvSpPr>
        <p:spPr/>
        <p:txBody>
          <a:bodyPr/>
          <a:lstStyle/>
          <a:p>
            <a:fld id="{ADE361C3-C043-4A6E-BDCE-8DA1E7D90A3B}" type="slidenum">
              <a:rPr lang="zh-CN" altLang="en-US" smtClean="0"/>
              <a:t>95</a:t>
            </a:fld>
            <a:endParaRPr lang="zh-CN" altLang="en-US"/>
          </a:p>
        </p:txBody>
      </p:sp>
      <p:pic>
        <p:nvPicPr>
          <p:cNvPr id="6" name="图片 5">
            <a:extLst>
              <a:ext uri="{FF2B5EF4-FFF2-40B4-BE49-F238E27FC236}">
                <a16:creationId xmlns:a16="http://schemas.microsoft.com/office/drawing/2014/main" id="{067FAF74-88D7-5F4E-B554-94103A514E15}"/>
              </a:ext>
            </a:extLst>
          </p:cNvPr>
          <p:cNvPicPr>
            <a:picLocks noChangeAspect="1"/>
          </p:cNvPicPr>
          <p:nvPr/>
        </p:nvPicPr>
        <p:blipFill>
          <a:blip r:embed="rId2"/>
          <a:stretch>
            <a:fillRect/>
          </a:stretch>
        </p:blipFill>
        <p:spPr>
          <a:xfrm>
            <a:off x="5940152" y="1973606"/>
            <a:ext cx="2890664" cy="2179116"/>
          </a:xfrm>
          <a:prstGeom prst="rect">
            <a:avLst/>
          </a:prstGeom>
        </p:spPr>
      </p:pic>
    </p:spTree>
    <p:extLst>
      <p:ext uri="{BB962C8B-B14F-4D97-AF65-F5344CB8AC3E}">
        <p14:creationId xmlns:p14="http://schemas.microsoft.com/office/powerpoint/2010/main" val="128995876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CE5FE-49D1-6245-B358-5740575D2F5B}"/>
              </a:ext>
            </a:extLst>
          </p:cNvPr>
          <p:cNvSpPr>
            <a:spLocks noGrp="1"/>
          </p:cNvSpPr>
          <p:nvPr>
            <p:ph type="title"/>
          </p:nvPr>
        </p:nvSpPr>
        <p:spPr/>
        <p:txBody>
          <a:bodyPr/>
          <a:lstStyle/>
          <a:p>
            <a:r>
              <a:rPr kumimoji="1" lang="en-US" altLang="zh-CN" dirty="0"/>
              <a:t>Not that significant: RDMA rarely drop packets</a:t>
            </a:r>
            <a:endParaRPr kumimoji="1" lang="zh-CN" altLang="en-US" dirty="0"/>
          </a:p>
        </p:txBody>
      </p:sp>
      <p:sp>
        <p:nvSpPr>
          <p:cNvPr id="3" name="内容占位符 2">
            <a:extLst>
              <a:ext uri="{FF2B5EF4-FFF2-40B4-BE49-F238E27FC236}">
                <a16:creationId xmlns:a16="http://schemas.microsoft.com/office/drawing/2014/main" id="{AA75CC6D-C171-034B-8C0B-64EE3400C1C9}"/>
              </a:ext>
            </a:extLst>
          </p:cNvPr>
          <p:cNvSpPr>
            <a:spLocks noGrp="1"/>
          </p:cNvSpPr>
          <p:nvPr>
            <p:ph idx="1"/>
          </p:nvPr>
        </p:nvSpPr>
        <p:spPr/>
        <p:txBody>
          <a:bodyPr/>
          <a:lstStyle/>
          <a:p>
            <a:r>
              <a:rPr lang="en-US" altLang="zh-CN" dirty="0"/>
              <a:t>#1. RDMA requires the link-layer to guarantee reliability </a:t>
            </a:r>
          </a:p>
          <a:p>
            <a:pPr lvl="1"/>
            <a:r>
              <a:rPr lang="en-US" altLang="zh-CN" dirty="0"/>
              <a:t>e.g., </a:t>
            </a:r>
            <a:r>
              <a:rPr lang="en-US" altLang="zh-CN" dirty="0" err="1"/>
              <a:t>RoCE</a:t>
            </a:r>
            <a:r>
              <a:rPr lang="en-US" altLang="zh-CN" dirty="0"/>
              <a:t> uses packet flow control to avoid switch drop packets</a:t>
            </a:r>
          </a:p>
          <a:p>
            <a:r>
              <a:rPr lang="en-US" altLang="zh-CN" dirty="0"/>
              <a:t>#2. The semantic of RPC simplifies the packet drop checking </a:t>
            </a:r>
          </a:p>
          <a:p>
            <a:pPr lvl="1"/>
            <a:r>
              <a:rPr lang="en-US" altLang="zh-CN" dirty="0"/>
              <a:t>The remote end must send a reply</a:t>
            </a:r>
          </a:p>
          <a:p>
            <a:pPr lvl="1"/>
            <a:r>
              <a:rPr lang="en-US" altLang="zh-CN" dirty="0"/>
              <a:t>If timeout, treat the packet as loss</a:t>
            </a:r>
          </a:p>
          <a:p>
            <a:endParaRPr kumimoji="1" lang="zh-CN" altLang="en-US" dirty="0"/>
          </a:p>
        </p:txBody>
      </p:sp>
      <p:sp>
        <p:nvSpPr>
          <p:cNvPr id="4" name="灯片编号占位符 3">
            <a:extLst>
              <a:ext uri="{FF2B5EF4-FFF2-40B4-BE49-F238E27FC236}">
                <a16:creationId xmlns:a16="http://schemas.microsoft.com/office/drawing/2014/main" id="{4FA2DAA7-C058-AC47-9D49-07B663FAEDF4}"/>
              </a:ext>
            </a:extLst>
          </p:cNvPr>
          <p:cNvSpPr>
            <a:spLocks noGrp="1"/>
          </p:cNvSpPr>
          <p:nvPr>
            <p:ph type="sldNum" sz="quarter" idx="12"/>
          </p:nvPr>
        </p:nvSpPr>
        <p:spPr/>
        <p:txBody>
          <a:bodyPr/>
          <a:lstStyle/>
          <a:p>
            <a:fld id="{ADE361C3-C043-4A6E-BDCE-8DA1E7D90A3B}" type="slidenum">
              <a:rPr lang="zh-CN" altLang="en-US" smtClean="0"/>
              <a:t>96</a:t>
            </a:fld>
            <a:endParaRPr lang="zh-CN" altLang="en-US"/>
          </a:p>
        </p:txBody>
      </p:sp>
    </p:spTree>
    <p:extLst>
      <p:ext uri="{BB962C8B-B14F-4D97-AF65-F5344CB8AC3E}">
        <p14:creationId xmlns:p14="http://schemas.microsoft.com/office/powerpoint/2010/main" val="27737176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89641-1110-C24D-97B5-277A64C2D51A}"/>
              </a:ext>
            </a:extLst>
          </p:cNvPr>
          <p:cNvSpPr>
            <a:spLocks noGrp="1"/>
          </p:cNvSpPr>
          <p:nvPr>
            <p:ph type="title"/>
          </p:nvPr>
        </p:nvSpPr>
        <p:spPr>
          <a:xfrm>
            <a:off x="251520" y="228866"/>
            <a:ext cx="8229600" cy="900442"/>
          </a:xfrm>
        </p:spPr>
        <p:txBody>
          <a:bodyPr/>
          <a:lstStyle/>
          <a:p>
            <a:r>
              <a:rPr kumimoji="1" lang="en-US" altLang="zh-CN" dirty="0"/>
              <a:t>Other benefits of using RPC</a:t>
            </a:r>
            <a:endParaRPr kumimoji="1" lang="zh-CN" altLang="en-US" dirty="0"/>
          </a:p>
        </p:txBody>
      </p:sp>
      <p:sp>
        <p:nvSpPr>
          <p:cNvPr id="3" name="内容占位符 2">
            <a:extLst>
              <a:ext uri="{FF2B5EF4-FFF2-40B4-BE49-F238E27FC236}">
                <a16:creationId xmlns:a16="http://schemas.microsoft.com/office/drawing/2014/main" id="{E046B057-5788-0C4B-A041-C1F43088C681}"/>
              </a:ext>
            </a:extLst>
          </p:cNvPr>
          <p:cNvSpPr>
            <a:spLocks noGrp="1"/>
          </p:cNvSpPr>
          <p:nvPr>
            <p:ph idx="1"/>
          </p:nvPr>
        </p:nvSpPr>
        <p:spPr/>
        <p:txBody>
          <a:bodyPr/>
          <a:lstStyle/>
          <a:p>
            <a:r>
              <a:rPr kumimoji="1" lang="en-US" altLang="zh-CN" dirty="0"/>
              <a:t>Reduced network roundtrips </a:t>
            </a:r>
          </a:p>
          <a:p>
            <a:pPr lvl="1"/>
            <a:r>
              <a:rPr kumimoji="1" lang="en-US" altLang="zh-CN" dirty="0"/>
              <a:t>Compared to one-sided RDMA</a:t>
            </a:r>
          </a:p>
          <a:p>
            <a:pPr lvl="1"/>
            <a:r>
              <a:rPr kumimoji="1" lang="en-US" altLang="zh-CN" dirty="0"/>
              <a:t>Example: implement a key-value store using </a:t>
            </a:r>
            <a:r>
              <a:rPr kumimoji="1" lang="en-US" altLang="zh-CN" dirty="0" err="1"/>
              <a:t>FaRM’s</a:t>
            </a:r>
            <a:r>
              <a:rPr kumimoji="1" lang="en-US" altLang="zh-CN" dirty="0"/>
              <a:t> approach</a:t>
            </a:r>
            <a:endParaRPr kumimoji="1" lang="zh-CN" altLang="en-US" dirty="0"/>
          </a:p>
        </p:txBody>
      </p:sp>
      <p:sp>
        <p:nvSpPr>
          <p:cNvPr id="4" name="灯片编号占位符 3">
            <a:extLst>
              <a:ext uri="{FF2B5EF4-FFF2-40B4-BE49-F238E27FC236}">
                <a16:creationId xmlns:a16="http://schemas.microsoft.com/office/drawing/2014/main" id="{AD2DD27B-0B5B-F649-AC6B-E0AA978B9DA3}"/>
              </a:ext>
            </a:extLst>
          </p:cNvPr>
          <p:cNvSpPr>
            <a:spLocks noGrp="1"/>
          </p:cNvSpPr>
          <p:nvPr>
            <p:ph type="sldNum" sz="quarter" idx="12"/>
          </p:nvPr>
        </p:nvSpPr>
        <p:spPr/>
        <p:txBody>
          <a:bodyPr/>
          <a:lstStyle/>
          <a:p>
            <a:fld id="{ADE361C3-C043-4A6E-BDCE-8DA1E7D90A3B}" type="slidenum">
              <a:rPr lang="zh-CN" altLang="en-US" smtClean="0"/>
              <a:t>97</a:t>
            </a:fld>
            <a:endParaRPr lang="zh-CN" altLang="en-US" dirty="0"/>
          </a:p>
        </p:txBody>
      </p:sp>
      <p:pic>
        <p:nvPicPr>
          <p:cNvPr id="5" name="图片 4">
            <a:extLst>
              <a:ext uri="{FF2B5EF4-FFF2-40B4-BE49-F238E27FC236}">
                <a16:creationId xmlns:a16="http://schemas.microsoft.com/office/drawing/2014/main" id="{ECBA2EEB-24CF-3043-B9DD-BFEB5F05495E}"/>
              </a:ext>
            </a:extLst>
          </p:cNvPr>
          <p:cNvPicPr>
            <a:picLocks noChangeAspect="1"/>
          </p:cNvPicPr>
          <p:nvPr/>
        </p:nvPicPr>
        <p:blipFill>
          <a:blip r:embed="rId2"/>
          <a:stretch>
            <a:fillRect/>
          </a:stretch>
        </p:blipFill>
        <p:spPr>
          <a:xfrm>
            <a:off x="1244600" y="2569468"/>
            <a:ext cx="6654800" cy="2171700"/>
          </a:xfrm>
          <a:prstGeom prst="rect">
            <a:avLst/>
          </a:prstGeom>
        </p:spPr>
      </p:pic>
    </p:spTree>
    <p:extLst>
      <p:ext uri="{BB962C8B-B14F-4D97-AF65-F5344CB8AC3E}">
        <p14:creationId xmlns:p14="http://schemas.microsoft.com/office/powerpoint/2010/main" val="22289689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FFCA7D-6885-734B-B0B2-79331D6406A2}"/>
              </a:ext>
            </a:extLst>
          </p:cNvPr>
          <p:cNvSpPr>
            <a:spLocks noGrp="1"/>
          </p:cNvSpPr>
          <p:nvPr>
            <p:ph type="title"/>
          </p:nvPr>
        </p:nvSpPr>
        <p:spPr/>
        <p:txBody>
          <a:bodyPr/>
          <a:lstStyle/>
          <a:p>
            <a:r>
              <a:rPr lang="en-US" altLang="zh-CN" dirty="0"/>
              <a:t>Takeaway of RPC vs. one-sided RDMA</a:t>
            </a:r>
            <a:endParaRPr kumimoji="1" lang="zh-CN" altLang="en-US" dirty="0"/>
          </a:p>
        </p:txBody>
      </p:sp>
      <p:sp>
        <p:nvSpPr>
          <p:cNvPr id="3" name="内容占位符 2">
            <a:extLst>
              <a:ext uri="{FF2B5EF4-FFF2-40B4-BE49-F238E27FC236}">
                <a16:creationId xmlns:a16="http://schemas.microsoft.com/office/drawing/2014/main" id="{AE56467F-B87E-6B47-A673-9C2AF6298BE8}"/>
              </a:ext>
            </a:extLst>
          </p:cNvPr>
          <p:cNvSpPr>
            <a:spLocks noGrp="1"/>
          </p:cNvSpPr>
          <p:nvPr>
            <p:ph idx="1"/>
          </p:nvPr>
        </p:nvSpPr>
        <p:spPr>
          <a:xfrm>
            <a:off x="457200" y="1129308"/>
            <a:ext cx="4258816" cy="3771636"/>
          </a:xfrm>
        </p:spPr>
        <p:txBody>
          <a:bodyPr/>
          <a:lstStyle/>
          <a:p>
            <a:r>
              <a:rPr kumimoji="1" lang="en-US" altLang="zh-CN" dirty="0"/>
              <a:t>Not a hard conclusion!</a:t>
            </a:r>
          </a:p>
          <a:p>
            <a:r>
              <a:rPr kumimoji="1" lang="en-US" altLang="zh-CN" dirty="0"/>
              <a:t>Pros of one-sided </a:t>
            </a:r>
          </a:p>
          <a:p>
            <a:pPr lvl="1"/>
            <a:r>
              <a:rPr kumimoji="1" lang="en-US" altLang="zh-CN" dirty="0"/>
              <a:t>Energy efficient</a:t>
            </a:r>
          </a:p>
          <a:p>
            <a:pPr lvl="1"/>
            <a:r>
              <a:rPr kumimoji="1" lang="en-US" altLang="zh-CN" dirty="0"/>
              <a:t>Better (theoretical performance)</a:t>
            </a:r>
          </a:p>
          <a:p>
            <a:pPr lvl="1"/>
            <a:r>
              <a:rPr kumimoji="1" lang="en-US" altLang="zh-CN" dirty="0"/>
              <a:t>CPU bypassing</a:t>
            </a:r>
          </a:p>
          <a:p>
            <a:r>
              <a:rPr lang="en-US" altLang="zh-CN" dirty="0"/>
              <a:t>Cons of one-sided </a:t>
            </a:r>
          </a:p>
          <a:p>
            <a:pPr lvl="1"/>
            <a:r>
              <a:rPr lang="en-US" altLang="zh-CN" dirty="0"/>
              <a:t>Poor offloading semantic </a:t>
            </a:r>
          </a:p>
          <a:p>
            <a:pPr lvl="1"/>
            <a:r>
              <a:rPr lang="en-US" altLang="zh-CN" dirty="0"/>
              <a:t>Scalability issues </a:t>
            </a:r>
          </a:p>
          <a:p>
            <a:endParaRPr kumimoji="1" lang="zh-CN" altLang="en-US" dirty="0"/>
          </a:p>
        </p:txBody>
      </p:sp>
      <p:sp>
        <p:nvSpPr>
          <p:cNvPr id="4" name="灯片编号占位符 3">
            <a:extLst>
              <a:ext uri="{FF2B5EF4-FFF2-40B4-BE49-F238E27FC236}">
                <a16:creationId xmlns:a16="http://schemas.microsoft.com/office/drawing/2014/main" id="{92AE7E69-86FB-8249-B81F-E19C057CA6EA}"/>
              </a:ext>
            </a:extLst>
          </p:cNvPr>
          <p:cNvSpPr>
            <a:spLocks noGrp="1"/>
          </p:cNvSpPr>
          <p:nvPr>
            <p:ph type="sldNum" sz="quarter" idx="12"/>
          </p:nvPr>
        </p:nvSpPr>
        <p:spPr/>
        <p:txBody>
          <a:bodyPr/>
          <a:lstStyle/>
          <a:p>
            <a:fld id="{ADE361C3-C043-4A6E-BDCE-8DA1E7D90A3B}" type="slidenum">
              <a:rPr lang="zh-CN" altLang="en-US" smtClean="0"/>
              <a:t>98</a:t>
            </a:fld>
            <a:endParaRPr lang="zh-CN" altLang="en-US"/>
          </a:p>
        </p:txBody>
      </p:sp>
      <p:sp>
        <p:nvSpPr>
          <p:cNvPr id="7" name="内容占位符 2">
            <a:extLst>
              <a:ext uri="{FF2B5EF4-FFF2-40B4-BE49-F238E27FC236}">
                <a16:creationId xmlns:a16="http://schemas.microsoft.com/office/drawing/2014/main" id="{1EC226FC-45ED-1340-A056-360A5A8B6DEA}"/>
              </a:ext>
            </a:extLst>
          </p:cNvPr>
          <p:cNvSpPr txBox="1">
            <a:spLocks/>
          </p:cNvSpPr>
          <p:nvPr/>
        </p:nvSpPr>
        <p:spPr>
          <a:xfrm>
            <a:off x="4883561" y="1129308"/>
            <a:ext cx="4258816" cy="3771636"/>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200"/>
              </a:spcBef>
              <a:buFontTx/>
              <a:buNone/>
              <a:defRPr sz="1800" b="1" i="0" kern="1200">
                <a:solidFill>
                  <a:schemeClr val="tx1">
                    <a:lumMod val="75000"/>
                    <a:lumOff val="25000"/>
                  </a:schemeClr>
                </a:solidFill>
                <a:latin typeface="+mn-lt"/>
                <a:ea typeface="+mn-ea"/>
                <a:cs typeface="PingFang SC Bold" panose="020B0400000000000000" pitchFamily="34" charset="-122"/>
              </a:defRPr>
            </a:lvl1pPr>
            <a:lvl2pPr marL="360000" indent="-28575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2pPr>
            <a:lvl3pPr marL="11430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3pPr>
            <a:lvl4pPr marL="16002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4pPr>
            <a:lvl5pPr marL="2057400" indent="-228600" algn="l" defTabSz="914400" rtl="0" eaLnBrk="1" latinLnBrk="0" hangingPunct="1">
              <a:lnSpc>
                <a:spcPct val="120000"/>
              </a:lnSpc>
              <a:spcBef>
                <a:spcPct val="20000"/>
              </a:spcBef>
              <a:buFont typeface="Arial" pitchFamily="34" charset="0"/>
              <a:buChar char="»"/>
              <a:defRPr sz="1800" b="0" i="0" kern="1200">
                <a:solidFill>
                  <a:schemeClr val="tx1">
                    <a:lumMod val="75000"/>
                    <a:lumOff val="25000"/>
                  </a:schemeClr>
                </a:solidFill>
                <a:latin typeface="+mn-lt"/>
                <a:ea typeface="+mn-ea"/>
                <a:cs typeface="PingFang SC" panose="020B0400000000000000" pitchFamily="34" charset="-122"/>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kumimoji="1" lang="en-US" altLang="zh-CN" dirty="0">
                <a:solidFill>
                  <a:schemeClr val="bg1"/>
                </a:solidFill>
              </a:rPr>
              <a:t>Not a hard conclusion!</a:t>
            </a:r>
          </a:p>
          <a:p>
            <a:r>
              <a:rPr kumimoji="1" lang="en-US" altLang="zh-CN" dirty="0"/>
              <a:t>Pros of two-sided </a:t>
            </a:r>
          </a:p>
          <a:p>
            <a:pPr lvl="1"/>
            <a:r>
              <a:rPr kumimoji="1" lang="en-US" altLang="zh-CN" dirty="0"/>
              <a:t>Easy programming</a:t>
            </a:r>
          </a:p>
          <a:p>
            <a:pPr lvl="1"/>
            <a:r>
              <a:rPr kumimoji="1" lang="en-US" altLang="zh-CN" dirty="0"/>
              <a:t>Scalable performance</a:t>
            </a:r>
          </a:p>
          <a:p>
            <a:pPr lvl="1"/>
            <a:endParaRPr kumimoji="1" lang="en-US" altLang="zh-CN" dirty="0"/>
          </a:p>
          <a:p>
            <a:r>
              <a:rPr lang="en-US" altLang="zh-CN" dirty="0"/>
              <a:t>Cons of two-sided  </a:t>
            </a:r>
          </a:p>
          <a:p>
            <a:pPr lvl="1"/>
            <a:r>
              <a:rPr lang="en-US" altLang="zh-CN" dirty="0"/>
              <a:t>Low performance when scalability is not an issue</a:t>
            </a:r>
          </a:p>
          <a:p>
            <a:pPr lvl="1"/>
            <a:r>
              <a:rPr lang="en-US" altLang="zh-CN" dirty="0"/>
              <a:t>CPU overhead</a:t>
            </a:r>
          </a:p>
          <a:p>
            <a:endParaRPr kumimoji="1" lang="zh-CN" altLang="en-US" dirty="0"/>
          </a:p>
        </p:txBody>
      </p:sp>
    </p:spTree>
    <p:extLst>
      <p:ext uri="{BB962C8B-B14F-4D97-AF65-F5344CB8AC3E}">
        <p14:creationId xmlns:p14="http://schemas.microsoft.com/office/powerpoint/2010/main" val="106003198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EAF16A-910B-244E-AEA0-14BE6EE40F3B}"/>
              </a:ext>
            </a:extLst>
          </p:cNvPr>
          <p:cNvSpPr>
            <a:spLocks noGrp="1"/>
          </p:cNvSpPr>
          <p:nvPr>
            <p:ph type="title"/>
          </p:nvPr>
        </p:nvSpPr>
        <p:spPr/>
        <p:txBody>
          <a:bodyPr/>
          <a:lstStyle/>
          <a:p>
            <a:r>
              <a:rPr kumimoji="1" lang="en-US" altLang="zh-CN" dirty="0"/>
              <a:t>Trends of scalability of one-sided RDMA </a:t>
            </a:r>
            <a:endParaRPr kumimoji="1" lang="zh-CN" altLang="en-US" dirty="0"/>
          </a:p>
        </p:txBody>
      </p:sp>
      <p:sp>
        <p:nvSpPr>
          <p:cNvPr id="3" name="内容占位符 2">
            <a:extLst>
              <a:ext uri="{FF2B5EF4-FFF2-40B4-BE49-F238E27FC236}">
                <a16:creationId xmlns:a16="http://schemas.microsoft.com/office/drawing/2014/main" id="{798B185D-11C8-F34B-A498-3727DE8E0A45}"/>
              </a:ext>
            </a:extLst>
          </p:cNvPr>
          <p:cNvSpPr>
            <a:spLocks noGrp="1"/>
          </p:cNvSpPr>
          <p:nvPr>
            <p:ph idx="1"/>
          </p:nvPr>
        </p:nvSpPr>
        <p:spPr>
          <a:xfrm>
            <a:off x="323528" y="886064"/>
            <a:ext cx="8229600" cy="3771636"/>
          </a:xfrm>
        </p:spPr>
        <p:txBody>
          <a:bodyPr/>
          <a:lstStyle/>
          <a:p>
            <a:r>
              <a:rPr kumimoji="1" lang="en-US" altLang="zh-CN" dirty="0"/>
              <a:t>New NICS are more scalable!</a:t>
            </a:r>
          </a:p>
          <a:p>
            <a:pPr lvl="1"/>
            <a:r>
              <a:rPr kumimoji="1" lang="en-US" altLang="zh-CN" dirty="0"/>
              <a:t>Partly not due to the increased SRAM</a:t>
            </a:r>
          </a:p>
          <a:p>
            <a:pPr lvl="1"/>
            <a:r>
              <a:rPr kumimoji="1" lang="en-US" altLang="zh-CN" dirty="0"/>
              <a:t>But a better cache management, NIC pipeline processing, increased PCIe bandwidth etc.</a:t>
            </a:r>
          </a:p>
          <a:p>
            <a:r>
              <a:rPr kumimoji="1" lang="en-US" altLang="zh-CN" dirty="0"/>
              <a:t>Example: </a:t>
            </a:r>
            <a:endParaRPr lang="en-US" altLang="zh-CN" dirty="0"/>
          </a:p>
          <a:p>
            <a:pPr lvl="1"/>
            <a:r>
              <a:rPr lang="en-US" altLang="zh-CN" dirty="0"/>
              <a:t>Connect-X5 (2017) scales to 80 all-to-all mappings[1,2], while Connect-X3 (2014) only scales to a few</a:t>
            </a:r>
          </a:p>
          <a:p>
            <a:r>
              <a:rPr lang="en-US" altLang="zh-CN" dirty="0"/>
              <a:t>Advanced RDMA transport:</a:t>
            </a:r>
          </a:p>
          <a:p>
            <a:pPr lvl="1"/>
            <a:r>
              <a:rPr lang="en-US" altLang="zh-CN" dirty="0"/>
              <a:t>Dynamic connect transport allows one QP to connect to different nodes </a:t>
            </a:r>
          </a:p>
          <a:p>
            <a:pPr lvl="1"/>
            <a:endParaRPr kumimoji="1" lang="zh-CN" altLang="en-US" dirty="0"/>
          </a:p>
        </p:txBody>
      </p:sp>
      <p:sp>
        <p:nvSpPr>
          <p:cNvPr id="4" name="灯片编号占位符 3">
            <a:extLst>
              <a:ext uri="{FF2B5EF4-FFF2-40B4-BE49-F238E27FC236}">
                <a16:creationId xmlns:a16="http://schemas.microsoft.com/office/drawing/2014/main" id="{F868BFF6-5B84-3B42-881C-FF37F3D7A83A}"/>
              </a:ext>
            </a:extLst>
          </p:cNvPr>
          <p:cNvSpPr>
            <a:spLocks noGrp="1"/>
          </p:cNvSpPr>
          <p:nvPr>
            <p:ph type="sldNum" sz="quarter" idx="12"/>
          </p:nvPr>
        </p:nvSpPr>
        <p:spPr/>
        <p:txBody>
          <a:bodyPr/>
          <a:lstStyle/>
          <a:p>
            <a:fld id="{ADE361C3-C043-4A6E-BDCE-8DA1E7D90A3B}" type="slidenum">
              <a:rPr lang="zh-CN" altLang="en-US" smtClean="0"/>
              <a:t>99</a:t>
            </a:fld>
            <a:endParaRPr lang="zh-CN" altLang="en-US"/>
          </a:p>
        </p:txBody>
      </p:sp>
      <p:pic>
        <p:nvPicPr>
          <p:cNvPr id="5" name="图片 4">
            <a:extLst>
              <a:ext uri="{FF2B5EF4-FFF2-40B4-BE49-F238E27FC236}">
                <a16:creationId xmlns:a16="http://schemas.microsoft.com/office/drawing/2014/main" id="{88E9425D-E81F-E048-AB77-5F8E7458115B}"/>
              </a:ext>
            </a:extLst>
          </p:cNvPr>
          <p:cNvPicPr>
            <a:picLocks noChangeAspect="1"/>
          </p:cNvPicPr>
          <p:nvPr/>
        </p:nvPicPr>
        <p:blipFill>
          <a:blip r:embed="rId3"/>
          <a:stretch>
            <a:fillRect/>
          </a:stretch>
        </p:blipFill>
        <p:spPr>
          <a:xfrm>
            <a:off x="0" y="5032310"/>
            <a:ext cx="6146800" cy="647700"/>
          </a:xfrm>
          <a:prstGeom prst="rect">
            <a:avLst/>
          </a:prstGeom>
        </p:spPr>
      </p:pic>
    </p:spTree>
    <p:extLst>
      <p:ext uri="{BB962C8B-B14F-4D97-AF65-F5344CB8AC3E}">
        <p14:creationId xmlns:p14="http://schemas.microsoft.com/office/powerpoint/2010/main" val="933315950"/>
      </p:ext>
    </p:extLst>
  </p:cSld>
  <p:clrMapOvr>
    <a:masterClrMapping/>
  </p:clrMapOvr>
</p:sld>
</file>

<file path=ppt/theme/theme1.xml><?xml version="1.0" encoding="utf-8"?>
<a:theme xmlns:a="http://schemas.openxmlformats.org/drawingml/2006/main" name="1_Office 主题​​">
  <a:themeElements>
    <a:clrScheme name="Office">
      <a:dk1>
        <a:srgbClr val="000000"/>
      </a:dk1>
      <a:lt1>
        <a:srgbClr val="FFFFFF"/>
      </a:lt1>
      <a:dk2>
        <a:srgbClr val="778495"/>
      </a:dk2>
      <a:lt2>
        <a:srgbClr val="F0F0F0"/>
      </a:lt2>
      <a:accent1>
        <a:srgbClr val="BE384B"/>
      </a:accent1>
      <a:accent2>
        <a:srgbClr val="6A868F"/>
      </a:accent2>
      <a:accent3>
        <a:srgbClr val="32788E"/>
      </a:accent3>
      <a:accent4>
        <a:srgbClr val="D6C88B"/>
      </a:accent4>
      <a:accent5>
        <a:srgbClr val="D66E49"/>
      </a:accent5>
      <a:accent6>
        <a:srgbClr val="BFBFBF"/>
      </a:accent6>
      <a:hlink>
        <a:srgbClr val="BE384B"/>
      </a:hlink>
      <a:folHlink>
        <a:srgbClr val="BFBFBF"/>
      </a:folHlink>
    </a:clrScheme>
    <a:fontScheme name="2obzv3wc">
      <a:majorFont>
        <a:latin typeface="Arial" panose="020B0A04020102020204"/>
        <a:ea typeface="微软雅黑"/>
        <a:cs typeface=""/>
      </a:majorFont>
      <a:minorFont>
        <a:latin typeface="Arial" panose="020B0604020202020204"/>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tx1"/>
          </a:solidFill>
          <a:tailEnd type="arrow" w="lg" len="lg"/>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JTU-Red" id="{D8CCD1CF-4E9C-2949-907F-EF4853CAD992}" vid="{47F94616-763E-7D43-9BB0-722503DC19A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SJTU-Red</Template>
  <TotalTime>41951</TotalTime>
  <Words>10816</Words>
  <Application>Microsoft Office PowerPoint</Application>
  <PresentationFormat>全屏显示(16:10)</PresentationFormat>
  <Paragraphs>2450</Paragraphs>
  <Slides>174</Slides>
  <Notes>93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174</vt:i4>
      </vt:variant>
    </vt:vector>
  </HeadingPairs>
  <TitlesOfParts>
    <vt:vector size="185" baseType="lpstr">
      <vt:lpstr>Helvetica Neue</vt:lpstr>
      <vt:lpstr>NimbusRomNo9L</vt:lpstr>
      <vt:lpstr>DengXian</vt:lpstr>
      <vt:lpstr>微软雅黑</vt:lpstr>
      <vt:lpstr>Arial</vt:lpstr>
      <vt:lpstr>Calibri</vt:lpstr>
      <vt:lpstr>Candara</vt:lpstr>
      <vt:lpstr>Consolas</vt:lpstr>
      <vt:lpstr>Eras Medium ITC</vt:lpstr>
      <vt:lpstr>Lato</vt:lpstr>
      <vt:lpstr>1_Office 主题​​</vt:lpstr>
      <vt:lpstr>From RDMA to SmartNIC</vt:lpstr>
      <vt:lpstr>Networking is a key component in distributed systems </vt:lpstr>
      <vt:lpstr>Review: traditional networking </vt:lpstr>
      <vt:lpstr>Review: traditional packet processing in Linux </vt:lpstr>
      <vt:lpstr>Review: Packet processing with DPDK</vt:lpstr>
      <vt:lpstr>RDMA: offload the complete network stack to the NIC</vt:lpstr>
      <vt:lpstr>Review: High-level concepts of RDMA </vt:lpstr>
      <vt:lpstr>PowerPoint 演示文稿</vt:lpstr>
      <vt:lpstr>Case study: distributed in-memory key-value store (KVS) </vt:lpstr>
      <vt:lpstr>What is the bottleneck of the such a KV? </vt:lpstr>
      <vt:lpstr>What is the bottleneck of the such a KV? </vt:lpstr>
      <vt:lpstr>What is the limit of a single core for KVS? </vt:lpstr>
      <vt:lpstr>What is the limit of a single core for KVS? </vt:lpstr>
      <vt:lpstr>Single-core limit of two-sided-based RDMA KVS  </vt:lpstr>
      <vt:lpstr>PowerPoint 演示文稿</vt:lpstr>
      <vt:lpstr>PowerPoint 演示文稿</vt:lpstr>
      <vt:lpstr>Opportunity: using one-sided RDMA</vt:lpstr>
      <vt:lpstr>One-sided RDMA-based KVS approach </vt:lpstr>
      <vt:lpstr>One-sided RDMA-based KVS approach: Get(K) </vt:lpstr>
      <vt:lpstr>Challenge: network amplification </vt:lpstr>
      <vt:lpstr>Challenge: network amplification </vt:lpstr>
      <vt:lpstr>Solution: RDMA-friendly data structures </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vt:lpstr>
      <vt:lpstr>Cuckoo hashing is an RDMA-friendly data structure</vt:lpstr>
      <vt:lpstr>Get(K) with cuckoo hashing</vt:lpstr>
      <vt:lpstr>Get(K) with cuckoo hashing</vt:lpstr>
      <vt:lpstr>Drawbacks of Cuckoo hashing</vt:lpstr>
      <vt:lpstr>Performance characteristics of RDMA </vt:lpstr>
      <vt:lpstr>Idea: use large buckets to reduce hash collision </vt:lpstr>
      <vt:lpstr>Short-summary of RDMA-based data structures </vt:lpstr>
      <vt:lpstr>What about put? </vt:lpstr>
      <vt:lpstr>PowerPoint 演示文稿</vt:lpstr>
      <vt:lpstr>Running put &amp; get concurrently at different devices </vt:lpstr>
      <vt:lpstr>Running put &amp; get concurrently at different devices </vt:lpstr>
      <vt:lpstr>Running put &amp; get concurrently at different devices </vt:lpstr>
      <vt:lpstr>Running put &amp; get concurrently at different devices </vt:lpstr>
      <vt:lpstr>Running put &amp; get concurrently at different devices </vt:lpstr>
      <vt:lpstr>Tradition solution #1: locking? </vt:lpstr>
      <vt:lpstr>Problem #1: Extra roundtrips </vt:lpstr>
      <vt:lpstr>Problem #2: ATOMIC issues between RDMA &amp; CPU</vt:lpstr>
      <vt:lpstr>Traditional solution #2: lock-free read? </vt:lpstr>
      <vt:lpstr>Traditional solution #2: lock-free read? </vt:lpstr>
      <vt:lpstr>Lock-free READ in RDMA-based KVS </vt:lpstr>
      <vt:lpstr>Lock-free READ in RDMA-based KVS </vt:lpstr>
      <vt:lpstr>Lock-free READ in RDMA-based KVS </vt:lpstr>
      <vt:lpstr>Lock-free READ in RDMA-based KVS </vt:lpstr>
      <vt:lpstr>Problem still: Extra roundtrips </vt:lpstr>
      <vt:lpstr>Self-verify data structure </vt:lpstr>
      <vt:lpstr>Not an ending story </vt:lpstr>
      <vt:lpstr>PowerPoint 演示文稿</vt:lpstr>
      <vt:lpstr>One-sided RDMA primitive seems simple</vt:lpstr>
      <vt:lpstr>Life cycle of an RDMA one-sided WRITE</vt:lpstr>
      <vt:lpstr>Life cycle of an RDMA one-sided WRITE</vt:lpstr>
      <vt:lpstr>What are the costs in a one-sided WRITE? </vt:lpstr>
      <vt:lpstr>How to avoid waiting? Add more concurrency </vt:lpstr>
      <vt:lpstr>Other costs: MMIO</vt:lpstr>
      <vt:lpstr>Optimization: doorbell batching</vt:lpstr>
      <vt:lpstr>Effects of optimizations</vt:lpstr>
      <vt:lpstr>PowerPoint 演示文稿</vt:lpstr>
      <vt:lpstr>More about RDMA details </vt:lpstr>
      <vt:lpstr>PowerPoint 演示文稿</vt:lpstr>
      <vt:lpstr>PowerPoint 演示文稿</vt:lpstr>
      <vt:lpstr>PowerPoint 演示文稿</vt:lpstr>
      <vt:lpstr>RDMA: out memory design </vt:lpstr>
      <vt:lpstr>RDMA: out memory design </vt:lpstr>
      <vt:lpstr>RDMA: out memory design </vt:lpstr>
      <vt:lpstr>PowerPoint 演示文稿</vt:lpstr>
      <vt:lpstr>RDMA: out memory design makes cache miss costly</vt:lpstr>
      <vt:lpstr>Some can be mitigated, some can not</vt:lpstr>
      <vt:lpstr>Some can be mitigated, some can not</vt:lpstr>
      <vt:lpstr>But connection information still cannot avoid</vt:lpstr>
      <vt:lpstr>But connection information still cannot avoid</vt:lpstr>
      <vt:lpstr>PowerPoint 演示文稿</vt:lpstr>
      <vt:lpstr>Case study: FaSST@OSDI16</vt:lpstr>
      <vt:lpstr>Case study: FaSST@OSDI16</vt:lpstr>
      <vt:lpstr>Does no reliability a significant problem? </vt:lpstr>
      <vt:lpstr>Not that significant: RDMA rarely drop packets</vt:lpstr>
      <vt:lpstr>Other benefits of using RPC</vt:lpstr>
      <vt:lpstr>Takeaway of RPC vs. one-sided RDMA</vt:lpstr>
      <vt:lpstr>Trends of scalability of one-sided RDMA </vt:lpstr>
      <vt:lpstr>PowerPoint 演示文稿</vt:lpstr>
      <vt:lpstr>RDMA: limited functionalities </vt:lpstr>
      <vt:lpstr>PowerPoint 演示文稿</vt:lpstr>
      <vt:lpstr>Being smart with SmartNICs</vt:lpstr>
      <vt:lpstr>Overview of design space of SmartNIC</vt:lpstr>
      <vt:lpstr>Overview of design space of SmartNIC</vt:lpstr>
      <vt:lpstr>On-path vs. off-path for intercepting networking requests </vt:lpstr>
      <vt:lpstr>RDMA NICs can also be programmable </vt:lpstr>
      <vt:lpstr>SmartNIC in 1990s: Support Innovation</vt:lpstr>
      <vt:lpstr>SmartNIC in 2010s+: Software-Defined Offloading</vt:lpstr>
      <vt:lpstr>SmartNIC in 2010s+: Software-Defined Offloading</vt:lpstr>
      <vt:lpstr>Challenges in offloading </vt:lpstr>
      <vt:lpstr>Brief summary of SmartNICs</vt:lpstr>
      <vt:lpstr>PowerPoint 演示文稿</vt:lpstr>
      <vt:lpstr>Deconstructing SmartNICs</vt:lpstr>
      <vt:lpstr>Structural Difference between on-path &amp; off-path NICs</vt:lpstr>
      <vt:lpstr>Packet Processing Performance</vt:lpstr>
      <vt:lpstr>Processing Headroom</vt:lpstr>
      <vt:lpstr>On-board DRAM</vt:lpstr>
      <vt:lpstr>Host communication performance </vt:lpstr>
      <vt:lpstr>Brief Summury of on-path vs. off-path </vt:lpstr>
      <vt:lpstr>PowerPoint 演示文稿</vt:lpstr>
      <vt:lpstr>Key-Value Store in Data Centers</vt:lpstr>
      <vt:lpstr>Key-Value Store in Data Centers</vt:lpstr>
      <vt:lpstr>Key-Value Store Architectures</vt:lpstr>
      <vt:lpstr>Key-Value Store Architectures</vt:lpstr>
      <vt:lpstr>KV-Direct Architecture</vt:lpstr>
      <vt:lpstr>Performance Challenges</vt:lpstr>
      <vt:lpstr>Performance Challenges</vt:lpstr>
      <vt:lpstr>Performance Challenges</vt:lpstr>
      <vt:lpstr>Performance Challenges</vt:lpstr>
      <vt:lpstr>Performance Challenges</vt:lpstr>
      <vt:lpstr>Design Principles</vt:lpstr>
      <vt:lpstr>Minimize DMA requests per KV operation</vt:lpstr>
      <vt:lpstr>Minimize DMA requests per KV operation</vt:lpstr>
      <vt:lpstr>Hide PCIe Latency</vt:lpstr>
      <vt:lpstr>Hide PCIe Latency</vt:lpstr>
      <vt:lpstr>Hide PCIe Latency</vt:lpstr>
      <vt:lpstr>Hide PCIe Latency</vt:lpstr>
      <vt:lpstr>Hide PCIe Latency</vt:lpstr>
      <vt:lpstr>Leverage Throughput of Both Memory</vt:lpstr>
      <vt:lpstr>Leverage Throughput of Both Memory</vt:lpstr>
      <vt:lpstr>Evaluation</vt:lpstr>
      <vt:lpstr>PowerPoint 演示文稿</vt:lpstr>
      <vt:lpstr>From RNIC         SmartNIC: larger offloading design spaces </vt:lpstr>
      <vt:lpstr>From one-sided RDMA to SmartNIC, does it help? </vt:lpstr>
      <vt:lpstr>From one-sided RDMA to SmartNIC, does it help? </vt:lpstr>
      <vt:lpstr>SmartNIC is more complex than we have thought </vt:lpstr>
      <vt:lpstr>Our work: the most comprehensive characterization on SmartNIC </vt:lpstr>
      <vt:lpstr>Our work: the most comprehensive characterization on SmartNIC </vt:lpstr>
      <vt:lpstr>Our work: the most comprehensive characterization on SmartNIC </vt:lpstr>
      <vt:lpstr>Our work: the most comprehensive characterization on SmartNIC </vt:lpstr>
      <vt:lpstr>Our work: the most comprehensive characterization on SmartNIC </vt:lpstr>
      <vt:lpstr>Our work: the most comprehensive characterization on SmartNIC </vt:lpstr>
      <vt:lpstr>What do we characterize ? </vt:lpstr>
      <vt:lpstr>Finding 1. SmartNIC  &lt;  RNIC  for path #1</vt:lpstr>
      <vt:lpstr>Finding 2. Path #2 is fast except for S/R</vt:lpstr>
      <vt:lpstr>Finding 3. Anomalies exist paths involving SoC</vt:lpstr>
      <vt:lpstr>Finding 4. Path #3 has trade-offs </vt:lpstr>
      <vt:lpstr>Finding 4. Path #3 has trade-offs </vt:lpstr>
      <vt:lpstr>Finding 4. Path #3 has trade-offs </vt:lpstr>
      <vt:lpstr>Finding 4. Path #3 has trade-offs </vt:lpstr>
      <vt:lpstr>Finding 4. Path #3 has trade-offs </vt:lpstr>
      <vt:lpstr>Key takeaway of the above findings </vt:lpstr>
      <vt:lpstr>Key takeaway of the above findings </vt:lpstr>
      <vt:lpstr>Key takeaway of the above findings </vt:lpstr>
      <vt:lpstr>Back to our key-value store example</vt:lpstr>
      <vt:lpstr>Observation: a single path is not optimal, but concurrency can help!</vt:lpstr>
      <vt:lpstr>More findings: concurrent path can better utilize SmartNIC</vt:lpstr>
      <vt:lpstr>More findings: concurrent path can better utilize SmartNIC</vt:lpstr>
      <vt:lpstr>A guideline on building systems with SnartNIC  </vt:lpstr>
      <vt:lpstr>Distributed key-value storage Get() revisit</vt:lpstr>
      <vt:lpstr>Evaluate different alternatives: throughput </vt:lpstr>
      <vt:lpstr>Evaluate different alternatives: throughput </vt:lpstr>
      <vt:lpstr>Rank, select and then combine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虚拟机隔离与安全</dc:title>
  <dc:creator>Xia Yubin</dc:creator>
  <cp:lastModifiedBy>茁</cp:lastModifiedBy>
  <cp:revision>1653</cp:revision>
  <cp:lastPrinted>2020-03-02T13:38:09Z</cp:lastPrinted>
  <dcterms:created xsi:type="dcterms:W3CDTF">2017-11-24T09:35:45Z</dcterms:created>
  <dcterms:modified xsi:type="dcterms:W3CDTF">2023-12-19T13:58:20Z</dcterms:modified>
</cp:coreProperties>
</file>